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5" r:id="rId3"/>
    <p:sldId id="268" r:id="rId4"/>
    <p:sldId id="269" r:id="rId5"/>
    <p:sldId id="27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9D100"/>
    <a:srgbClr val="01FF74"/>
    <a:srgbClr val="FFFFFF"/>
    <a:srgbClr val="FFC5C5"/>
    <a:srgbClr val="FF2F2F"/>
    <a:srgbClr val="C80000"/>
    <a:srgbClr val="3F6B93"/>
    <a:srgbClr val="CE4646"/>
    <a:srgbClr val="7DA5C9"/>
    <a:srgbClr val="2946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554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924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D4E7D-25E4-4F2C-ABCD-577AFC99E5EC}" type="datetimeFigureOut">
              <a:rPr lang="ko-KR" altLang="en-US" smtClean="0"/>
              <a:t>2024-09-27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DBB94-E650-4AA8-881A-D6EBAB7F31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5994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D4E7D-25E4-4F2C-ABCD-577AFC99E5EC}" type="datetimeFigureOut">
              <a:rPr lang="ko-KR" altLang="en-US" smtClean="0"/>
              <a:t>2024-09-27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DBB94-E650-4AA8-881A-D6EBAB7F31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795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D4E7D-25E4-4F2C-ABCD-577AFC99E5EC}" type="datetimeFigureOut">
              <a:rPr lang="ko-KR" altLang="en-US" smtClean="0"/>
              <a:t>2024-09-27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DBB94-E650-4AA8-881A-D6EBAB7F31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5529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D4E7D-25E4-4F2C-ABCD-577AFC99E5EC}" type="datetimeFigureOut">
              <a:rPr lang="ko-KR" altLang="en-US" smtClean="0"/>
              <a:t>2024-09-27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DBB94-E650-4AA8-881A-D6EBAB7F31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7555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D4E7D-25E4-4F2C-ABCD-577AFC99E5EC}" type="datetimeFigureOut">
              <a:rPr lang="ko-KR" altLang="en-US" smtClean="0"/>
              <a:t>2024-09-27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DBB94-E650-4AA8-881A-D6EBAB7F31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1063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D4E7D-25E4-4F2C-ABCD-577AFC99E5EC}" type="datetimeFigureOut">
              <a:rPr lang="ko-KR" altLang="en-US" smtClean="0"/>
              <a:t>2024-09-27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DBB94-E650-4AA8-881A-D6EBAB7F31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4534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D4E7D-25E4-4F2C-ABCD-577AFC99E5EC}" type="datetimeFigureOut">
              <a:rPr lang="ko-KR" altLang="en-US" smtClean="0"/>
              <a:t>2024-09-27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DBB94-E650-4AA8-881A-D6EBAB7F31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7380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D4E7D-25E4-4F2C-ABCD-577AFC99E5EC}" type="datetimeFigureOut">
              <a:rPr lang="ko-KR" altLang="en-US" smtClean="0"/>
              <a:t>2024-09-27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DBB94-E650-4AA8-881A-D6EBAB7F31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0767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D4E7D-25E4-4F2C-ABCD-577AFC99E5EC}" type="datetimeFigureOut">
              <a:rPr lang="ko-KR" altLang="en-US" smtClean="0"/>
              <a:t>2024-09-27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DBB94-E650-4AA8-881A-D6EBAB7F31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6073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D4E7D-25E4-4F2C-ABCD-577AFC99E5EC}" type="datetimeFigureOut">
              <a:rPr lang="ko-KR" altLang="en-US" smtClean="0"/>
              <a:t>2024-09-27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DBB94-E650-4AA8-881A-D6EBAB7F31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8992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D4E7D-25E4-4F2C-ABCD-577AFC99E5EC}" type="datetimeFigureOut">
              <a:rPr lang="ko-KR" altLang="en-US" smtClean="0"/>
              <a:t>2024-09-27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DBB94-E650-4AA8-881A-D6EBAB7F31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5513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5D4E7D-25E4-4F2C-ABCD-577AFC99E5EC}" type="datetimeFigureOut">
              <a:rPr lang="ko-KR" altLang="en-US" smtClean="0"/>
              <a:t>2024-09-27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2DBB94-E650-4AA8-881A-D6EBAB7F31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360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/>
          <p:cNvSpPr/>
          <p:nvPr/>
        </p:nvSpPr>
        <p:spPr>
          <a:xfrm>
            <a:off x="745723" y="727969"/>
            <a:ext cx="1800000" cy="180000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</a:schemeClr>
                </a:solidFill>
              </a:rPr>
              <a:t>[</a:t>
            </a:r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원 및 타원</a:t>
            </a:r>
            <a:r>
              <a:rPr lang="en-US" altLang="ko-KR" sz="1200" dirty="0" smtClean="0">
                <a:solidFill>
                  <a:schemeClr val="bg1">
                    <a:lumMod val="75000"/>
                  </a:schemeClr>
                </a:solidFill>
              </a:rPr>
              <a:t>]</a:t>
            </a:r>
          </a:p>
          <a:p>
            <a:pPr algn="ctr"/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시작과 끝</a:t>
            </a:r>
          </a:p>
        </p:txBody>
      </p:sp>
      <p:sp>
        <p:nvSpPr>
          <p:cNvPr id="3" name="순서도: 판단 2"/>
          <p:cNvSpPr/>
          <p:nvPr/>
        </p:nvSpPr>
        <p:spPr>
          <a:xfrm>
            <a:off x="2956263" y="727969"/>
            <a:ext cx="1800000" cy="1800000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</a:schemeClr>
                </a:solidFill>
              </a:rPr>
              <a:t>[</a:t>
            </a:r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마름모</a:t>
            </a:r>
            <a:r>
              <a:rPr lang="en-US" altLang="ko-KR" sz="1200" dirty="0" smtClean="0">
                <a:solidFill>
                  <a:schemeClr val="bg1">
                    <a:lumMod val="75000"/>
                  </a:schemeClr>
                </a:solidFill>
              </a:rPr>
              <a:t>]</a:t>
            </a:r>
          </a:p>
          <a:p>
            <a:pPr algn="ctr"/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조건</a:t>
            </a:r>
            <a:endParaRPr lang="en-US" altLang="ko-KR" sz="120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순서도: 처리 6"/>
          <p:cNvSpPr/>
          <p:nvPr/>
        </p:nvSpPr>
        <p:spPr>
          <a:xfrm>
            <a:off x="5166803" y="727969"/>
            <a:ext cx="1800000" cy="180000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</a:schemeClr>
                </a:solidFill>
              </a:rPr>
              <a:t>[</a:t>
            </a:r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직사각형 및 사각형</a:t>
            </a:r>
            <a:r>
              <a:rPr lang="en-US" altLang="ko-KR" sz="1200" dirty="0" smtClean="0">
                <a:solidFill>
                  <a:schemeClr val="bg1">
                    <a:lumMod val="75000"/>
                  </a:schemeClr>
                </a:solidFill>
              </a:rPr>
              <a:t>]</a:t>
            </a:r>
          </a:p>
          <a:p>
            <a:pPr algn="ctr"/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처리</a:t>
            </a:r>
          </a:p>
        </p:txBody>
      </p:sp>
      <p:sp>
        <p:nvSpPr>
          <p:cNvPr id="8" name="순서도: 데이터 7"/>
          <p:cNvSpPr/>
          <p:nvPr/>
        </p:nvSpPr>
        <p:spPr>
          <a:xfrm>
            <a:off x="745723" y="3444535"/>
            <a:ext cx="1800000" cy="1800000"/>
          </a:xfrm>
          <a:prstGeom prst="flowChartInputOutpu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</a:schemeClr>
                </a:solidFill>
              </a:rPr>
              <a:t>[</a:t>
            </a:r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사다리꼴</a:t>
            </a:r>
            <a:r>
              <a:rPr lang="en-US" altLang="ko-KR" sz="1200" dirty="0" smtClean="0">
                <a:solidFill>
                  <a:schemeClr val="bg1">
                    <a:lumMod val="75000"/>
                  </a:schemeClr>
                </a:solidFill>
              </a:rPr>
              <a:t>]</a:t>
            </a:r>
          </a:p>
          <a:p>
            <a:pPr algn="ctr"/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시스템의 입력과 출력</a:t>
            </a:r>
          </a:p>
        </p:txBody>
      </p:sp>
      <p:sp>
        <p:nvSpPr>
          <p:cNvPr id="9" name="순서도: 데이터 8"/>
          <p:cNvSpPr/>
          <p:nvPr/>
        </p:nvSpPr>
        <p:spPr>
          <a:xfrm>
            <a:off x="2858610" y="3444535"/>
            <a:ext cx="1498140" cy="180000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690 w 10000"/>
              <a:gd name="connsiteY1" fmla="*/ 4291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76 w 10000"/>
              <a:gd name="connsiteY1" fmla="*/ 3502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323"/>
              <a:gd name="connsiteY0" fmla="*/ 10000 h 10000"/>
              <a:gd name="connsiteX1" fmla="*/ 76 w 8323"/>
              <a:gd name="connsiteY1" fmla="*/ 3502 h 10000"/>
              <a:gd name="connsiteX2" fmla="*/ 8323 w 8323"/>
              <a:gd name="connsiteY2" fmla="*/ 0 h 10000"/>
              <a:gd name="connsiteX3" fmla="*/ 8000 w 8323"/>
              <a:gd name="connsiteY3" fmla="*/ 10000 h 10000"/>
              <a:gd name="connsiteX4" fmla="*/ 0 w 8323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23" h="10000">
                <a:moveTo>
                  <a:pt x="0" y="10000"/>
                </a:moveTo>
                <a:cubicBezTo>
                  <a:pt x="25" y="7834"/>
                  <a:pt x="51" y="5668"/>
                  <a:pt x="76" y="3502"/>
                </a:cubicBezTo>
                <a:lnTo>
                  <a:pt x="8323" y="0"/>
                </a:lnTo>
                <a:cubicBezTo>
                  <a:pt x="8215" y="3333"/>
                  <a:pt x="8108" y="6667"/>
                  <a:pt x="8000" y="10000"/>
                </a:cubicBezTo>
                <a:lnTo>
                  <a:pt x="0" y="1000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</a:schemeClr>
                </a:solidFill>
              </a:rPr>
              <a:t>[</a:t>
            </a:r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변형된 사다리꼴</a:t>
            </a:r>
            <a:r>
              <a:rPr lang="en-US" altLang="ko-KR" sz="1200" dirty="0" smtClean="0">
                <a:solidFill>
                  <a:schemeClr val="bg1">
                    <a:lumMod val="75000"/>
                  </a:schemeClr>
                </a:solidFill>
              </a:rPr>
              <a:t>]</a:t>
            </a:r>
          </a:p>
          <a:p>
            <a:pPr algn="ctr"/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사용자의 입력</a:t>
            </a:r>
          </a:p>
        </p:txBody>
      </p:sp>
      <p:sp>
        <p:nvSpPr>
          <p:cNvPr id="10" name="순서도: 종속 처리 9"/>
          <p:cNvSpPr/>
          <p:nvPr/>
        </p:nvSpPr>
        <p:spPr>
          <a:xfrm>
            <a:off x="7954392" y="727969"/>
            <a:ext cx="1800000" cy="1800000"/>
          </a:xfrm>
          <a:prstGeom prst="flowChartPredefinedProcess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bg2">
                    <a:lumMod val="90000"/>
                  </a:schemeClr>
                </a:solidFill>
              </a:rPr>
              <a:t>[</a:t>
            </a:r>
            <a:r>
              <a:rPr lang="ko-KR" altLang="en-US" sz="1200" dirty="0" smtClean="0">
                <a:solidFill>
                  <a:schemeClr val="bg2">
                    <a:lumMod val="90000"/>
                  </a:schemeClr>
                </a:solidFill>
              </a:rPr>
              <a:t>변형된 직사각형</a:t>
            </a:r>
            <a:r>
              <a:rPr lang="en-US" altLang="ko-KR" sz="1200" dirty="0" smtClean="0">
                <a:solidFill>
                  <a:schemeClr val="bg2">
                    <a:lumMod val="90000"/>
                  </a:schemeClr>
                </a:solidFill>
              </a:rPr>
              <a:t>]</a:t>
            </a:r>
            <a:endParaRPr lang="en-US" altLang="ko-KR" sz="1200" dirty="0">
              <a:solidFill>
                <a:schemeClr val="bg2">
                  <a:lumMod val="90000"/>
                </a:schemeClr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bg2">
                    <a:lumMod val="90000"/>
                  </a:schemeClr>
                </a:solidFill>
              </a:rPr>
              <a:t>정의된 처리</a:t>
            </a:r>
            <a:endParaRPr lang="en-US" altLang="ko-KR" sz="1200" dirty="0" smtClean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11" name="순서도: 화면 표시 10"/>
          <p:cNvSpPr/>
          <p:nvPr/>
        </p:nvSpPr>
        <p:spPr>
          <a:xfrm>
            <a:off x="5166803" y="3524435"/>
            <a:ext cx="1800000" cy="1800000"/>
          </a:xfrm>
          <a:prstGeom prst="flowChartDisplay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</a:schemeClr>
                </a:solidFill>
              </a:rPr>
              <a:t>[</a:t>
            </a:r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디스플레이</a:t>
            </a:r>
            <a:r>
              <a:rPr lang="en-US" altLang="ko-KR" sz="1200" dirty="0" smtClean="0">
                <a:solidFill>
                  <a:schemeClr val="bg1">
                    <a:lumMod val="75000"/>
                  </a:schemeClr>
                </a:solidFill>
              </a:rPr>
              <a:t>]</a:t>
            </a:r>
          </a:p>
          <a:p>
            <a:pPr algn="ctr"/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화면</a:t>
            </a:r>
          </a:p>
        </p:txBody>
      </p:sp>
      <p:sp>
        <p:nvSpPr>
          <p:cNvPr id="12" name="원통 11"/>
          <p:cNvSpPr/>
          <p:nvPr/>
        </p:nvSpPr>
        <p:spPr>
          <a:xfrm>
            <a:off x="8077484" y="3524435"/>
            <a:ext cx="1676908" cy="1800000"/>
          </a:xfrm>
          <a:prstGeom prst="can">
            <a:avLst/>
          </a:prstGeom>
          <a:solidFill>
            <a:schemeClr val="bg1"/>
          </a:solidFill>
          <a:ln w="158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bg2">
                    <a:lumMod val="90000"/>
                  </a:schemeClr>
                </a:solidFill>
              </a:rPr>
              <a:t>[</a:t>
            </a:r>
            <a:r>
              <a:rPr lang="ko-KR" altLang="en-US" sz="1200" dirty="0" smtClean="0">
                <a:solidFill>
                  <a:schemeClr val="bg2">
                    <a:lumMod val="90000"/>
                  </a:schemeClr>
                </a:solidFill>
              </a:rPr>
              <a:t>데이터 </a:t>
            </a:r>
            <a:r>
              <a:rPr lang="ko-KR" altLang="en-US" sz="1200" dirty="0" smtClean="0">
                <a:solidFill>
                  <a:schemeClr val="bg2">
                    <a:lumMod val="90000"/>
                  </a:schemeClr>
                </a:solidFill>
              </a:rPr>
              <a:t>베</a:t>
            </a:r>
            <a:r>
              <a:rPr lang="ko-KR" altLang="en-US" sz="1200" dirty="0" smtClean="0">
                <a:solidFill>
                  <a:schemeClr val="bg2">
                    <a:lumMod val="90000"/>
                  </a:schemeClr>
                </a:solidFill>
              </a:rPr>
              <a:t>이스</a:t>
            </a:r>
            <a:r>
              <a:rPr lang="en-US" altLang="ko-KR" sz="1200" dirty="0" smtClean="0">
                <a:solidFill>
                  <a:schemeClr val="bg2">
                    <a:lumMod val="90000"/>
                  </a:schemeClr>
                </a:solidFill>
              </a:rPr>
              <a:t>]</a:t>
            </a:r>
          </a:p>
          <a:p>
            <a:pPr algn="ctr"/>
            <a:r>
              <a:rPr lang="en-US" altLang="ko-KR" sz="1200" dirty="0" smtClean="0">
                <a:solidFill>
                  <a:schemeClr val="bg2">
                    <a:lumMod val="90000"/>
                  </a:schemeClr>
                </a:solidFill>
              </a:rPr>
              <a:t>DB </a:t>
            </a:r>
            <a:endParaRPr lang="ko-KR" altLang="en-US" sz="1200" dirty="0">
              <a:solidFill>
                <a:schemeClr val="bg2">
                  <a:lumMod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9740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51049" y="260244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smtClean="0">
                <a:latin typeface="+mn-ea"/>
              </a:rPr>
              <a:t>[</a:t>
            </a:r>
            <a:r>
              <a:rPr lang="ko-KR" altLang="en-US" b="1" dirty="0" smtClean="0">
                <a:latin typeface="+mn-ea"/>
              </a:rPr>
              <a:t>로그인</a:t>
            </a:r>
            <a:r>
              <a:rPr lang="en-US" altLang="ko-KR" b="1" dirty="0" smtClean="0">
                <a:latin typeface="+mn-ea"/>
              </a:rPr>
              <a:t>]</a:t>
            </a:r>
            <a:endParaRPr lang="ko-KR" altLang="en-US" b="1" dirty="0">
              <a:latin typeface="+mn-ea"/>
            </a:endParaRPr>
          </a:p>
        </p:txBody>
      </p:sp>
      <p:sp>
        <p:nvSpPr>
          <p:cNvPr id="2" name="순서도: 수행의 시작/종료 1"/>
          <p:cNvSpPr/>
          <p:nvPr/>
        </p:nvSpPr>
        <p:spPr>
          <a:xfrm>
            <a:off x="292964" y="3180898"/>
            <a:ext cx="1800000" cy="540000"/>
          </a:xfrm>
          <a:prstGeom prst="flowChartTerminator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로그인</a:t>
            </a:r>
          </a:p>
        </p:txBody>
      </p:sp>
      <p:sp>
        <p:nvSpPr>
          <p:cNvPr id="8" name="순서도: 화면 표시 7"/>
          <p:cNvSpPr/>
          <p:nvPr/>
        </p:nvSpPr>
        <p:spPr>
          <a:xfrm>
            <a:off x="2337922" y="3180898"/>
            <a:ext cx="1080000" cy="540000"/>
          </a:xfrm>
          <a:prstGeom prst="flowChartDisplay">
            <a:avLst/>
          </a:prstGeom>
          <a:solidFill>
            <a:srgbClr val="00B0F0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로그인</a:t>
            </a:r>
            <a:endParaRPr lang="en-US" altLang="ko-KR" sz="1200" dirty="0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0" name="직선 화살표 연결선 9"/>
          <p:cNvCxnSpPr>
            <a:stCxn id="2" idx="3"/>
            <a:endCxn id="8" idx="1"/>
          </p:cNvCxnSpPr>
          <p:nvPr/>
        </p:nvCxnSpPr>
        <p:spPr>
          <a:xfrm>
            <a:off x="2092964" y="3450898"/>
            <a:ext cx="244958" cy="0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순서도: 판단 10"/>
          <p:cNvSpPr/>
          <p:nvPr/>
        </p:nvSpPr>
        <p:spPr>
          <a:xfrm>
            <a:off x="3875959" y="3180898"/>
            <a:ext cx="1800000" cy="540000"/>
          </a:xfrm>
          <a:prstGeom prst="flowChartDecision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계정 연동</a:t>
            </a:r>
          </a:p>
        </p:txBody>
      </p:sp>
      <p:cxnSp>
        <p:nvCxnSpPr>
          <p:cNvPr id="12" name="직선 화살표 연결선 11"/>
          <p:cNvCxnSpPr>
            <a:stCxn id="8" idx="3"/>
            <a:endCxn id="11" idx="1"/>
          </p:cNvCxnSpPr>
          <p:nvPr/>
        </p:nvCxnSpPr>
        <p:spPr>
          <a:xfrm>
            <a:off x="3417922" y="3450898"/>
            <a:ext cx="458037" cy="0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순서도: 수동 입력 17"/>
          <p:cNvSpPr/>
          <p:nvPr/>
        </p:nvSpPr>
        <p:spPr>
          <a:xfrm>
            <a:off x="4151157" y="5133928"/>
            <a:ext cx="1248171" cy="540000"/>
          </a:xfrm>
          <a:prstGeom prst="flowChartManualInput">
            <a:avLst/>
          </a:prstGeom>
          <a:solidFill>
            <a:srgbClr val="00B0F0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아이디와 암호</a:t>
            </a:r>
          </a:p>
        </p:txBody>
      </p:sp>
      <p:cxnSp>
        <p:nvCxnSpPr>
          <p:cNvPr id="19" name="직선 화살표 연결선 18"/>
          <p:cNvCxnSpPr>
            <a:stCxn id="11" idx="2"/>
            <a:endCxn id="18" idx="0"/>
          </p:cNvCxnSpPr>
          <p:nvPr/>
        </p:nvCxnSpPr>
        <p:spPr>
          <a:xfrm flipH="1">
            <a:off x="4775243" y="3720898"/>
            <a:ext cx="716" cy="1467030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순서도: 화면 표시 24"/>
          <p:cNvSpPr/>
          <p:nvPr/>
        </p:nvSpPr>
        <p:spPr>
          <a:xfrm>
            <a:off x="2157922" y="4182308"/>
            <a:ext cx="1440000" cy="540000"/>
          </a:xfrm>
          <a:prstGeom prst="flowChartDisplay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회원 가입 </a:t>
            </a:r>
            <a:endParaRPr lang="en-US" altLang="ko-KR" sz="1200" dirty="0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26" name="직선 화살표 연결선 25"/>
          <p:cNvCxnSpPr>
            <a:stCxn id="8" idx="2"/>
            <a:endCxn id="25" idx="0"/>
          </p:cNvCxnSpPr>
          <p:nvPr/>
        </p:nvCxnSpPr>
        <p:spPr>
          <a:xfrm>
            <a:off x="2877922" y="3720898"/>
            <a:ext cx="0" cy="461410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순서도: 판단 30"/>
          <p:cNvSpPr/>
          <p:nvPr/>
        </p:nvSpPr>
        <p:spPr>
          <a:xfrm>
            <a:off x="5828076" y="5133928"/>
            <a:ext cx="1440000" cy="540000"/>
          </a:xfrm>
          <a:prstGeom prst="flowChartDecision">
            <a:avLst/>
          </a:prstGeom>
          <a:solidFill>
            <a:srgbClr val="00B0F0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유효성</a:t>
            </a:r>
          </a:p>
        </p:txBody>
      </p:sp>
      <p:cxnSp>
        <p:nvCxnSpPr>
          <p:cNvPr id="33" name="직선 화살표 연결선 32"/>
          <p:cNvCxnSpPr>
            <a:stCxn id="18" idx="3"/>
            <a:endCxn id="31" idx="1"/>
          </p:cNvCxnSpPr>
          <p:nvPr/>
        </p:nvCxnSpPr>
        <p:spPr>
          <a:xfrm>
            <a:off x="5399328" y="5403928"/>
            <a:ext cx="428748" cy="0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순서도: 화면 표시 41"/>
          <p:cNvSpPr/>
          <p:nvPr/>
        </p:nvSpPr>
        <p:spPr>
          <a:xfrm>
            <a:off x="1077922" y="1981249"/>
            <a:ext cx="1800000" cy="540000"/>
          </a:xfrm>
          <a:prstGeom prst="flowChartDisplay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비밀번호 찾기</a:t>
            </a:r>
            <a:endParaRPr lang="en-US" altLang="ko-KR" sz="12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3" name="순서도: 화면 표시 42"/>
          <p:cNvSpPr/>
          <p:nvPr/>
        </p:nvSpPr>
        <p:spPr>
          <a:xfrm>
            <a:off x="3417922" y="1981249"/>
            <a:ext cx="1800000" cy="540000"/>
          </a:xfrm>
          <a:prstGeom prst="flowChartDisplay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아이디 찾기</a:t>
            </a:r>
            <a:endParaRPr lang="en-US" altLang="ko-KR" sz="12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0" name="순서도: 판단 49"/>
          <p:cNvSpPr/>
          <p:nvPr/>
        </p:nvSpPr>
        <p:spPr>
          <a:xfrm>
            <a:off x="6559414" y="4324356"/>
            <a:ext cx="1800000" cy="540000"/>
          </a:xfrm>
          <a:prstGeom prst="flowChartDecision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실패 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5</a:t>
            </a:r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회 </a:t>
            </a:r>
          </a:p>
        </p:txBody>
      </p:sp>
      <p:cxnSp>
        <p:nvCxnSpPr>
          <p:cNvPr id="51" name="직선 화살표 연결선 50"/>
          <p:cNvCxnSpPr>
            <a:stCxn id="131" idx="0"/>
            <a:endCxn id="50" idx="3"/>
          </p:cNvCxnSpPr>
          <p:nvPr/>
        </p:nvCxnSpPr>
        <p:spPr>
          <a:xfrm rot="16200000" flipV="1">
            <a:off x="8225072" y="4728698"/>
            <a:ext cx="539572" cy="270888"/>
          </a:xfrm>
          <a:prstGeom prst="bentConnector2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8256461" y="4869619"/>
            <a:ext cx="394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n-ea"/>
              </a:rPr>
              <a:t>No</a:t>
            </a:r>
            <a:endParaRPr lang="ko-KR" altLang="en-US" sz="1200" dirty="0">
              <a:latin typeface="+mn-ea"/>
            </a:endParaRPr>
          </a:p>
        </p:txBody>
      </p:sp>
      <p:sp>
        <p:nvSpPr>
          <p:cNvPr id="69" name="순서도: 데이터 68"/>
          <p:cNvSpPr/>
          <p:nvPr/>
        </p:nvSpPr>
        <p:spPr>
          <a:xfrm>
            <a:off x="6093593" y="3180898"/>
            <a:ext cx="1080000" cy="540000"/>
          </a:xfrm>
          <a:prstGeom prst="flowChartInputOutpu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API</a:t>
            </a:r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70" name="직선 화살표 연결선 69"/>
          <p:cNvCxnSpPr>
            <a:stCxn id="11" idx="3"/>
            <a:endCxn id="69" idx="2"/>
          </p:cNvCxnSpPr>
          <p:nvPr/>
        </p:nvCxnSpPr>
        <p:spPr>
          <a:xfrm>
            <a:off x="5675959" y="3450898"/>
            <a:ext cx="525634" cy="0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순서도: 판단 74"/>
          <p:cNvSpPr/>
          <p:nvPr/>
        </p:nvSpPr>
        <p:spPr>
          <a:xfrm>
            <a:off x="7799884" y="3180898"/>
            <a:ext cx="1440000" cy="540000"/>
          </a:xfrm>
          <a:prstGeom prst="flowChartDecision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회원</a:t>
            </a:r>
          </a:p>
        </p:txBody>
      </p:sp>
      <p:cxnSp>
        <p:nvCxnSpPr>
          <p:cNvPr id="76" name="직선 화살표 연결선 75"/>
          <p:cNvCxnSpPr>
            <a:stCxn id="69" idx="5"/>
            <a:endCxn id="75" idx="1"/>
          </p:cNvCxnSpPr>
          <p:nvPr/>
        </p:nvCxnSpPr>
        <p:spPr>
          <a:xfrm>
            <a:off x="7065593" y="3450898"/>
            <a:ext cx="734291" cy="0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순서도: 대체 처리 79"/>
          <p:cNvSpPr/>
          <p:nvPr/>
        </p:nvSpPr>
        <p:spPr>
          <a:xfrm>
            <a:off x="7983815" y="1981249"/>
            <a:ext cx="1080000" cy="540000"/>
          </a:xfrm>
          <a:prstGeom prst="flowChartAlternateProcess">
            <a:avLst/>
          </a:prstGeom>
          <a:solidFill>
            <a:schemeClr val="bg1"/>
          </a:solidFill>
          <a:ln w="158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회원 가입</a:t>
            </a:r>
          </a:p>
        </p:txBody>
      </p:sp>
      <p:cxnSp>
        <p:nvCxnSpPr>
          <p:cNvPr id="81" name="직선 화살표 연결선 80"/>
          <p:cNvCxnSpPr>
            <a:stCxn id="75" idx="0"/>
            <a:endCxn id="80" idx="2"/>
          </p:cNvCxnSpPr>
          <p:nvPr/>
        </p:nvCxnSpPr>
        <p:spPr>
          <a:xfrm flipV="1">
            <a:off x="8519884" y="2521249"/>
            <a:ext cx="3931" cy="659649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8125224" y="2822689"/>
            <a:ext cx="394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n-ea"/>
              </a:rPr>
              <a:t>No</a:t>
            </a:r>
            <a:endParaRPr lang="ko-KR" altLang="en-US" sz="1200" dirty="0">
              <a:latin typeface="+mn-ea"/>
            </a:endParaRPr>
          </a:p>
        </p:txBody>
      </p:sp>
      <p:sp>
        <p:nvSpPr>
          <p:cNvPr id="86" name="순서도: 처리 85"/>
          <p:cNvSpPr/>
          <p:nvPr/>
        </p:nvSpPr>
        <p:spPr>
          <a:xfrm>
            <a:off x="10349929" y="3180898"/>
            <a:ext cx="1080000" cy="540000"/>
          </a:xfrm>
          <a:prstGeom prst="flowChartProcess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로그인</a:t>
            </a:r>
          </a:p>
        </p:txBody>
      </p:sp>
      <p:cxnSp>
        <p:nvCxnSpPr>
          <p:cNvPr id="87" name="직선 화살표 연결선 86"/>
          <p:cNvCxnSpPr>
            <a:stCxn id="75" idx="3"/>
            <a:endCxn id="86" idx="1"/>
          </p:cNvCxnSpPr>
          <p:nvPr/>
        </p:nvCxnSpPr>
        <p:spPr>
          <a:xfrm>
            <a:off x="9239884" y="3450898"/>
            <a:ext cx="1110045" cy="0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9546870" y="3171183"/>
            <a:ext cx="4057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n-ea"/>
              </a:rPr>
              <a:t>Yes</a:t>
            </a:r>
            <a:endParaRPr lang="ko-KR" altLang="en-US" sz="1200" dirty="0">
              <a:latin typeface="+mn-ea"/>
            </a:endParaRPr>
          </a:p>
        </p:txBody>
      </p:sp>
      <p:sp>
        <p:nvSpPr>
          <p:cNvPr id="92" name="순서도: 화면 표시 91"/>
          <p:cNvSpPr/>
          <p:nvPr/>
        </p:nvSpPr>
        <p:spPr>
          <a:xfrm>
            <a:off x="10156810" y="5133928"/>
            <a:ext cx="1440000" cy="540000"/>
          </a:xfrm>
          <a:prstGeom prst="flowChartDisplay">
            <a:avLst/>
          </a:prstGeom>
          <a:solidFill>
            <a:srgbClr val="00B0F0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메인</a:t>
            </a:r>
            <a:endParaRPr lang="en-US" altLang="ko-KR" sz="1200" dirty="0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93" name="직선 화살표 연결선 92"/>
          <p:cNvCxnSpPr>
            <a:stCxn id="86" idx="2"/>
            <a:endCxn id="92" idx="0"/>
          </p:cNvCxnSpPr>
          <p:nvPr/>
        </p:nvCxnSpPr>
        <p:spPr>
          <a:xfrm flipH="1">
            <a:off x="10876810" y="3720898"/>
            <a:ext cx="13119" cy="1413030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순서도: 판단 130"/>
          <p:cNvSpPr/>
          <p:nvPr/>
        </p:nvSpPr>
        <p:spPr>
          <a:xfrm>
            <a:off x="7910302" y="5133928"/>
            <a:ext cx="1440000" cy="540000"/>
          </a:xfrm>
          <a:prstGeom prst="flowChartDecision">
            <a:avLst/>
          </a:prstGeom>
          <a:solidFill>
            <a:srgbClr val="00B0F0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회원</a:t>
            </a:r>
          </a:p>
        </p:txBody>
      </p:sp>
      <p:cxnSp>
        <p:nvCxnSpPr>
          <p:cNvPr id="132" name="직선 화살표 연결선 131"/>
          <p:cNvCxnSpPr>
            <a:stCxn id="31" idx="3"/>
            <a:endCxn id="131" idx="1"/>
          </p:cNvCxnSpPr>
          <p:nvPr/>
        </p:nvCxnSpPr>
        <p:spPr>
          <a:xfrm>
            <a:off x="7268076" y="5403928"/>
            <a:ext cx="642226" cy="0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직선 화살표 연결선 138"/>
          <p:cNvCxnSpPr>
            <a:stCxn id="131" idx="3"/>
            <a:endCxn id="92" idx="1"/>
          </p:cNvCxnSpPr>
          <p:nvPr/>
        </p:nvCxnSpPr>
        <p:spPr>
          <a:xfrm>
            <a:off x="9350302" y="5403928"/>
            <a:ext cx="806508" cy="0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/>
          <p:cNvSpPr txBox="1"/>
          <p:nvPr/>
        </p:nvSpPr>
        <p:spPr>
          <a:xfrm>
            <a:off x="9572858" y="5048033"/>
            <a:ext cx="4057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n-ea"/>
              </a:rPr>
              <a:t>Yes</a:t>
            </a:r>
            <a:endParaRPr lang="ko-KR" altLang="en-US" sz="1200" dirty="0">
              <a:latin typeface="+mn-ea"/>
            </a:endParaRPr>
          </a:p>
        </p:txBody>
      </p:sp>
      <p:cxnSp>
        <p:nvCxnSpPr>
          <p:cNvPr id="151" name="직선 화살표 연결선 50"/>
          <p:cNvCxnSpPr>
            <a:stCxn id="31" idx="2"/>
            <a:endCxn id="18" idx="2"/>
          </p:cNvCxnSpPr>
          <p:nvPr/>
        </p:nvCxnSpPr>
        <p:spPr>
          <a:xfrm rot="5400000">
            <a:off x="5661660" y="4787512"/>
            <a:ext cx="12700" cy="1772833"/>
          </a:xfrm>
          <a:prstGeom prst="bentConnector3">
            <a:avLst>
              <a:gd name="adj1" fmla="val 2988354"/>
            </a:avLst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Box 153"/>
          <p:cNvSpPr txBox="1"/>
          <p:nvPr/>
        </p:nvSpPr>
        <p:spPr>
          <a:xfrm>
            <a:off x="6093593" y="5680279"/>
            <a:ext cx="394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n-ea"/>
              </a:rPr>
              <a:t>No</a:t>
            </a:r>
            <a:endParaRPr lang="ko-KR" altLang="en-US" sz="1200" dirty="0">
              <a:latin typeface="+mn-ea"/>
            </a:endParaRPr>
          </a:p>
        </p:txBody>
      </p:sp>
      <p:sp>
        <p:nvSpPr>
          <p:cNvPr id="155" name="TextBox 154"/>
          <p:cNvSpPr txBox="1"/>
          <p:nvPr/>
        </p:nvSpPr>
        <p:spPr>
          <a:xfrm>
            <a:off x="7504550" y="5118863"/>
            <a:ext cx="4057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n-ea"/>
              </a:rPr>
              <a:t>Yes</a:t>
            </a:r>
            <a:endParaRPr lang="ko-KR" altLang="en-US" sz="1200" dirty="0">
              <a:latin typeface="+mn-ea"/>
            </a:endParaRPr>
          </a:p>
        </p:txBody>
      </p:sp>
      <p:sp>
        <p:nvSpPr>
          <p:cNvPr id="157" name="순서도: 대체 처리 156"/>
          <p:cNvSpPr/>
          <p:nvPr/>
        </p:nvSpPr>
        <p:spPr>
          <a:xfrm>
            <a:off x="5115582" y="4324356"/>
            <a:ext cx="1080000" cy="540000"/>
          </a:xfrm>
          <a:prstGeom prst="flowChartAlternateProcess">
            <a:avLst/>
          </a:prstGeom>
          <a:solidFill>
            <a:schemeClr val="bg1"/>
          </a:solidFill>
          <a:ln w="158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계정 잠금</a:t>
            </a:r>
          </a:p>
        </p:txBody>
      </p:sp>
      <p:cxnSp>
        <p:nvCxnSpPr>
          <p:cNvPr id="158" name="직선 화살표 연결선 50"/>
          <p:cNvCxnSpPr>
            <a:stCxn id="50" idx="1"/>
            <a:endCxn id="157" idx="3"/>
          </p:cNvCxnSpPr>
          <p:nvPr/>
        </p:nvCxnSpPr>
        <p:spPr>
          <a:xfrm flipH="1">
            <a:off x="6195582" y="4594356"/>
            <a:ext cx="363832" cy="0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직선 화살표 연결선 181"/>
          <p:cNvCxnSpPr>
            <a:stCxn id="8" idx="0"/>
            <a:endCxn id="43" idx="2"/>
          </p:cNvCxnSpPr>
          <p:nvPr/>
        </p:nvCxnSpPr>
        <p:spPr>
          <a:xfrm flipV="1">
            <a:off x="2877922" y="2521249"/>
            <a:ext cx="1440000" cy="659649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직선 화살표 연결선 184"/>
          <p:cNvCxnSpPr>
            <a:stCxn id="8" idx="0"/>
            <a:endCxn id="42" idx="2"/>
          </p:cNvCxnSpPr>
          <p:nvPr/>
        </p:nvCxnSpPr>
        <p:spPr>
          <a:xfrm flipH="1" flipV="1">
            <a:off x="1977922" y="2521249"/>
            <a:ext cx="900000" cy="659649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순서도: 대체 처리 187"/>
          <p:cNvSpPr/>
          <p:nvPr/>
        </p:nvSpPr>
        <p:spPr>
          <a:xfrm>
            <a:off x="2345718" y="5133928"/>
            <a:ext cx="1080000" cy="540000"/>
          </a:xfrm>
          <a:prstGeom prst="flowChartAlternateProcess">
            <a:avLst/>
          </a:prstGeom>
          <a:solidFill>
            <a:schemeClr val="bg1"/>
          </a:solidFill>
          <a:ln w="158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회원 가입</a:t>
            </a:r>
          </a:p>
        </p:txBody>
      </p:sp>
      <p:cxnSp>
        <p:nvCxnSpPr>
          <p:cNvPr id="189" name="직선 화살표 연결선 188"/>
          <p:cNvCxnSpPr>
            <a:stCxn id="25" idx="2"/>
            <a:endCxn id="188" idx="0"/>
          </p:cNvCxnSpPr>
          <p:nvPr/>
        </p:nvCxnSpPr>
        <p:spPr>
          <a:xfrm>
            <a:off x="2877922" y="4722308"/>
            <a:ext cx="7796" cy="411620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순서도: 대체 처리 197"/>
          <p:cNvSpPr/>
          <p:nvPr/>
        </p:nvSpPr>
        <p:spPr>
          <a:xfrm>
            <a:off x="1077922" y="1064892"/>
            <a:ext cx="1800000" cy="540000"/>
          </a:xfrm>
          <a:prstGeom prst="flowChartAlternateProcess">
            <a:avLst/>
          </a:prstGeom>
          <a:solidFill>
            <a:schemeClr val="bg1"/>
          </a:solidFill>
          <a:ln w="158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비밀번호 찾기</a:t>
            </a:r>
          </a:p>
        </p:txBody>
      </p:sp>
      <p:sp>
        <p:nvSpPr>
          <p:cNvPr id="199" name="순서도: 대체 처리 198"/>
          <p:cNvSpPr/>
          <p:nvPr/>
        </p:nvSpPr>
        <p:spPr>
          <a:xfrm>
            <a:off x="3422125" y="1060224"/>
            <a:ext cx="1800000" cy="540000"/>
          </a:xfrm>
          <a:prstGeom prst="flowChartAlternateProcess">
            <a:avLst/>
          </a:prstGeom>
          <a:solidFill>
            <a:schemeClr val="bg1"/>
          </a:solidFill>
          <a:ln w="158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아이디 찾기</a:t>
            </a:r>
          </a:p>
        </p:txBody>
      </p:sp>
      <p:cxnSp>
        <p:nvCxnSpPr>
          <p:cNvPr id="200" name="직선 화살표 연결선 199"/>
          <p:cNvCxnSpPr>
            <a:stCxn id="42" idx="0"/>
            <a:endCxn id="198" idx="2"/>
          </p:cNvCxnSpPr>
          <p:nvPr/>
        </p:nvCxnSpPr>
        <p:spPr>
          <a:xfrm flipV="1">
            <a:off x="1977922" y="1604892"/>
            <a:ext cx="0" cy="376357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직선 화살표 연결선 202"/>
          <p:cNvCxnSpPr>
            <a:stCxn id="43" idx="0"/>
            <a:endCxn id="199" idx="2"/>
          </p:cNvCxnSpPr>
          <p:nvPr/>
        </p:nvCxnSpPr>
        <p:spPr>
          <a:xfrm flipV="1">
            <a:off x="4317922" y="1600224"/>
            <a:ext cx="4203" cy="381025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6242008" y="4185532"/>
            <a:ext cx="4057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n-ea"/>
              </a:rPr>
              <a:t>Yes</a:t>
            </a:r>
            <a:endParaRPr lang="ko-KR" altLang="en-US" sz="1200" dirty="0">
              <a:latin typeface="+mn-ea"/>
            </a:endParaRPr>
          </a:p>
        </p:txBody>
      </p:sp>
      <p:cxnSp>
        <p:nvCxnSpPr>
          <p:cNvPr id="49" name="직선 화살표 연결선 50"/>
          <p:cNvCxnSpPr>
            <a:stCxn id="50" idx="0"/>
            <a:endCxn id="18" idx="0"/>
          </p:cNvCxnSpPr>
          <p:nvPr/>
        </p:nvCxnSpPr>
        <p:spPr>
          <a:xfrm rot="16200000" flipH="1" flipV="1">
            <a:off x="5685543" y="3414056"/>
            <a:ext cx="863572" cy="2684171"/>
          </a:xfrm>
          <a:prstGeom prst="bentConnector3">
            <a:avLst>
              <a:gd name="adj1" fmla="val -26471"/>
            </a:avLst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6976263" y="3798398"/>
            <a:ext cx="394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n-ea"/>
              </a:rPr>
              <a:t>No</a:t>
            </a:r>
            <a:endParaRPr lang="ko-KR" altLang="en-US" sz="1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70941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순서도: 화면 표시 4"/>
          <p:cNvSpPr/>
          <p:nvPr/>
        </p:nvSpPr>
        <p:spPr>
          <a:xfrm>
            <a:off x="1707806" y="1108844"/>
            <a:ext cx="1009017" cy="570487"/>
          </a:xfrm>
          <a:prstGeom prst="flowChartDisplay">
            <a:avLst/>
          </a:prstGeom>
          <a:solidFill>
            <a:srgbClr val="00B0F0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상품 페이지</a:t>
            </a:r>
            <a:endParaRPr lang="en-US" altLang="ko-KR" sz="12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" name="순서도: 화면 표시 5"/>
          <p:cNvSpPr/>
          <p:nvPr/>
        </p:nvSpPr>
        <p:spPr>
          <a:xfrm>
            <a:off x="1707806" y="4725414"/>
            <a:ext cx="1009017" cy="552902"/>
          </a:xfrm>
          <a:prstGeom prst="flowChartDisplay">
            <a:avLst/>
          </a:prstGeom>
          <a:solidFill>
            <a:srgbClr val="00B0F0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상품 상세</a:t>
            </a:r>
            <a:endParaRPr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페이지</a:t>
            </a:r>
            <a:endParaRPr lang="en-US" altLang="ko-KR" sz="1200" dirty="0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0" name="직선 화살표 연결선 9"/>
          <p:cNvCxnSpPr>
            <a:stCxn id="5" idx="2"/>
            <a:endCxn id="6" idx="0"/>
          </p:cNvCxnSpPr>
          <p:nvPr/>
        </p:nvCxnSpPr>
        <p:spPr>
          <a:xfrm>
            <a:off x="2212315" y="1679331"/>
            <a:ext cx="0" cy="30460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순서도: 화면 표시 16"/>
          <p:cNvSpPr/>
          <p:nvPr/>
        </p:nvSpPr>
        <p:spPr>
          <a:xfrm>
            <a:off x="7049421" y="4725414"/>
            <a:ext cx="1009017" cy="552902"/>
          </a:xfrm>
          <a:prstGeom prst="flowChartDisplay">
            <a:avLst/>
          </a:prstGeom>
          <a:solidFill>
            <a:srgbClr val="00B0F0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찜 </a:t>
            </a:r>
            <a:endParaRPr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체크</a:t>
            </a:r>
            <a:endParaRPr lang="en-US" altLang="ko-KR" sz="12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9" name="순서도: 수동 입력 28"/>
          <p:cNvSpPr/>
          <p:nvPr/>
        </p:nvSpPr>
        <p:spPr>
          <a:xfrm>
            <a:off x="3282043" y="4743012"/>
            <a:ext cx="1248171" cy="540000"/>
          </a:xfrm>
          <a:prstGeom prst="flowChartManualInpu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찜 </a:t>
            </a: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클릭</a:t>
            </a: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 </a:t>
            </a: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0" name="순서도: 수동 입력 39"/>
          <p:cNvSpPr/>
          <p:nvPr/>
        </p:nvSpPr>
        <p:spPr>
          <a:xfrm>
            <a:off x="3282043" y="1136233"/>
            <a:ext cx="1248171" cy="540000"/>
          </a:xfrm>
          <a:prstGeom prst="flowChartManualInpu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찜 </a:t>
            </a: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클릭</a:t>
            </a: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 </a:t>
            </a: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0" name="순서도: 화면 표시 49"/>
          <p:cNvSpPr/>
          <p:nvPr/>
        </p:nvSpPr>
        <p:spPr>
          <a:xfrm>
            <a:off x="7049421" y="1117636"/>
            <a:ext cx="1009017" cy="552902"/>
          </a:xfrm>
          <a:prstGeom prst="flowChartDisplay">
            <a:avLst/>
          </a:prstGeom>
          <a:solidFill>
            <a:srgbClr val="00B0F0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찜 </a:t>
            </a:r>
            <a:endParaRPr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체크</a:t>
            </a:r>
            <a:endParaRPr lang="en-US" altLang="ko-KR" sz="12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2" name="순서도: 화면 표시 61"/>
          <p:cNvSpPr/>
          <p:nvPr/>
        </p:nvSpPr>
        <p:spPr>
          <a:xfrm>
            <a:off x="10936997" y="2815929"/>
            <a:ext cx="1080000" cy="540000"/>
          </a:xfrm>
          <a:prstGeom prst="flowChartDisplay">
            <a:avLst/>
          </a:prstGeom>
          <a:solidFill>
            <a:srgbClr val="00B0F0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찜 한</a:t>
            </a:r>
            <a:endParaRPr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상품</a:t>
            </a:r>
            <a:endParaRPr lang="en-US" altLang="ko-KR" sz="12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5" name="순서도: 판단 64"/>
          <p:cNvSpPr/>
          <p:nvPr/>
        </p:nvSpPr>
        <p:spPr>
          <a:xfrm>
            <a:off x="8961321" y="2811427"/>
            <a:ext cx="1440000" cy="540000"/>
          </a:xfrm>
          <a:prstGeom prst="flowChartDecision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회원</a:t>
            </a:r>
          </a:p>
        </p:txBody>
      </p:sp>
      <p:cxnSp>
        <p:nvCxnSpPr>
          <p:cNvPr id="68" name="직선 화살표 연결선 67"/>
          <p:cNvCxnSpPr>
            <a:stCxn id="149" idx="4"/>
            <a:endCxn id="65" idx="1"/>
          </p:cNvCxnSpPr>
          <p:nvPr/>
        </p:nvCxnSpPr>
        <p:spPr>
          <a:xfrm>
            <a:off x="8011923" y="3081427"/>
            <a:ext cx="9493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직선 화살표 연결선 69"/>
          <p:cNvCxnSpPr>
            <a:stCxn id="65" idx="3"/>
            <a:endCxn id="62" idx="1"/>
          </p:cNvCxnSpPr>
          <p:nvPr/>
        </p:nvCxnSpPr>
        <p:spPr>
          <a:xfrm>
            <a:off x="10401321" y="3081427"/>
            <a:ext cx="535676" cy="45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순서도: 판단 78"/>
          <p:cNvSpPr/>
          <p:nvPr/>
        </p:nvSpPr>
        <p:spPr>
          <a:xfrm>
            <a:off x="5034723" y="1137245"/>
            <a:ext cx="1440000" cy="540000"/>
          </a:xfrm>
          <a:prstGeom prst="flowChartDecision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해당</a:t>
            </a:r>
            <a:endParaRPr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상품</a:t>
            </a:r>
          </a:p>
        </p:txBody>
      </p:sp>
      <p:cxnSp>
        <p:nvCxnSpPr>
          <p:cNvPr id="94" name="직선 화살표 연결선 93"/>
          <p:cNvCxnSpPr>
            <a:stCxn id="5" idx="3"/>
            <a:endCxn id="40" idx="1"/>
          </p:cNvCxnSpPr>
          <p:nvPr/>
        </p:nvCxnSpPr>
        <p:spPr>
          <a:xfrm>
            <a:off x="2716823" y="1394088"/>
            <a:ext cx="565220" cy="121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직선 화살표 연결선 95"/>
          <p:cNvCxnSpPr>
            <a:stCxn id="6" idx="3"/>
            <a:endCxn id="29" idx="1"/>
          </p:cNvCxnSpPr>
          <p:nvPr/>
        </p:nvCxnSpPr>
        <p:spPr>
          <a:xfrm>
            <a:off x="2716823" y="5001865"/>
            <a:ext cx="565220" cy="111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순서도: 판단 98"/>
          <p:cNvSpPr/>
          <p:nvPr/>
        </p:nvSpPr>
        <p:spPr>
          <a:xfrm>
            <a:off x="3968116" y="2821925"/>
            <a:ext cx="1800000" cy="540000"/>
          </a:xfrm>
          <a:prstGeom prst="flowChartDecision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로그인</a:t>
            </a:r>
            <a:endParaRPr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체크  </a:t>
            </a:r>
          </a:p>
        </p:txBody>
      </p:sp>
      <p:cxnSp>
        <p:nvCxnSpPr>
          <p:cNvPr id="101" name="직선 화살표 연결선 100"/>
          <p:cNvCxnSpPr>
            <a:stCxn id="40" idx="2"/>
            <a:endCxn id="99" idx="0"/>
          </p:cNvCxnSpPr>
          <p:nvPr/>
        </p:nvCxnSpPr>
        <p:spPr>
          <a:xfrm>
            <a:off x="3906129" y="1676233"/>
            <a:ext cx="961987" cy="1145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직선 화살표 연결선 109"/>
          <p:cNvCxnSpPr>
            <a:stCxn id="99" idx="1"/>
          </p:cNvCxnSpPr>
          <p:nvPr/>
        </p:nvCxnSpPr>
        <p:spPr>
          <a:xfrm flipH="1">
            <a:off x="3510637" y="3091925"/>
            <a:ext cx="4574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3542046" y="2811427"/>
            <a:ext cx="394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n-ea"/>
              </a:rPr>
              <a:t>No</a:t>
            </a:r>
            <a:endParaRPr lang="ko-KR" altLang="en-US" sz="1200" dirty="0">
              <a:latin typeface="+mn-ea"/>
            </a:endParaRPr>
          </a:p>
        </p:txBody>
      </p:sp>
      <p:cxnSp>
        <p:nvCxnSpPr>
          <p:cNvPr id="113" name="직선 화살표 연결선 112"/>
          <p:cNvCxnSpPr>
            <a:stCxn id="99" idx="3"/>
            <a:endCxn id="79" idx="2"/>
          </p:cNvCxnSpPr>
          <p:nvPr/>
        </p:nvCxnSpPr>
        <p:spPr>
          <a:xfrm flipH="1" flipV="1">
            <a:off x="5754723" y="1677245"/>
            <a:ext cx="13393" cy="1414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직선 화살표 연결선 126"/>
          <p:cNvCxnSpPr>
            <a:stCxn id="79" idx="3"/>
            <a:endCxn id="50" idx="1"/>
          </p:cNvCxnSpPr>
          <p:nvPr/>
        </p:nvCxnSpPr>
        <p:spPr>
          <a:xfrm flipV="1">
            <a:off x="6474723" y="1394087"/>
            <a:ext cx="574698" cy="13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직선 화살표 연결선 136"/>
          <p:cNvCxnSpPr>
            <a:stCxn id="99" idx="3"/>
            <a:endCxn id="17" idx="1"/>
          </p:cNvCxnSpPr>
          <p:nvPr/>
        </p:nvCxnSpPr>
        <p:spPr>
          <a:xfrm>
            <a:off x="5768116" y="3091925"/>
            <a:ext cx="1281305" cy="1909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직선 화살표 연결선 138"/>
          <p:cNvCxnSpPr>
            <a:stCxn id="29" idx="0"/>
            <a:endCxn id="99" idx="2"/>
          </p:cNvCxnSpPr>
          <p:nvPr/>
        </p:nvCxnSpPr>
        <p:spPr>
          <a:xfrm flipV="1">
            <a:off x="3906129" y="3361925"/>
            <a:ext cx="961987" cy="1435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0" name="TextBox 139"/>
          <p:cNvSpPr txBox="1"/>
          <p:nvPr/>
        </p:nvSpPr>
        <p:spPr>
          <a:xfrm>
            <a:off x="5741580" y="2246085"/>
            <a:ext cx="4057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n-ea"/>
              </a:rPr>
              <a:t>Yes</a:t>
            </a:r>
            <a:endParaRPr lang="ko-KR" altLang="en-US" sz="1200" dirty="0">
              <a:latin typeface="+mn-ea"/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6359053" y="3905169"/>
            <a:ext cx="4057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n-ea"/>
              </a:rPr>
              <a:t>Yes</a:t>
            </a:r>
            <a:endParaRPr lang="ko-KR" altLang="en-US" sz="1200" dirty="0">
              <a:latin typeface="+mn-ea"/>
            </a:endParaRPr>
          </a:p>
        </p:txBody>
      </p:sp>
      <p:sp>
        <p:nvSpPr>
          <p:cNvPr id="142" name="순서도: 수행의 시작/종료 141"/>
          <p:cNvSpPr/>
          <p:nvPr/>
        </p:nvSpPr>
        <p:spPr>
          <a:xfrm>
            <a:off x="244725" y="2811427"/>
            <a:ext cx="1800000" cy="540000"/>
          </a:xfrm>
          <a:prstGeom prst="flowChartTerminator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메인 화면</a:t>
            </a:r>
          </a:p>
        </p:txBody>
      </p:sp>
      <p:cxnSp>
        <p:nvCxnSpPr>
          <p:cNvPr id="144" name="직선 화살표 연결선 143"/>
          <p:cNvCxnSpPr>
            <a:stCxn id="142" idx="0"/>
            <a:endCxn id="5" idx="1"/>
          </p:cNvCxnSpPr>
          <p:nvPr/>
        </p:nvCxnSpPr>
        <p:spPr>
          <a:xfrm flipV="1">
            <a:off x="1144725" y="1394088"/>
            <a:ext cx="563081" cy="1417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6" name="직선 화살표 연결선 145"/>
          <p:cNvCxnSpPr>
            <a:stCxn id="142" idx="2"/>
            <a:endCxn id="6" idx="1"/>
          </p:cNvCxnSpPr>
          <p:nvPr/>
        </p:nvCxnSpPr>
        <p:spPr>
          <a:xfrm>
            <a:off x="1144725" y="3351427"/>
            <a:ext cx="563081" cy="16504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7" name="TextBox 146"/>
          <p:cNvSpPr txBox="1"/>
          <p:nvPr/>
        </p:nvSpPr>
        <p:spPr>
          <a:xfrm>
            <a:off x="5368006" y="329605"/>
            <a:ext cx="8002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dirty="0" smtClean="0">
                <a:latin typeface="+mn-ea"/>
              </a:rPr>
              <a:t>[</a:t>
            </a:r>
            <a:r>
              <a:rPr lang="ko-KR" altLang="en-US" sz="2800" b="1" dirty="0" smtClean="0">
                <a:latin typeface="+mn-ea"/>
              </a:rPr>
              <a:t>찜</a:t>
            </a:r>
            <a:r>
              <a:rPr lang="en-US" altLang="ko-KR" sz="2800" b="1" dirty="0" smtClean="0">
                <a:latin typeface="+mn-ea"/>
              </a:rPr>
              <a:t>]</a:t>
            </a:r>
            <a:endParaRPr lang="ko-KR" altLang="en-US" sz="2800" b="1" dirty="0">
              <a:latin typeface="+mn-ea"/>
            </a:endParaRPr>
          </a:p>
        </p:txBody>
      </p:sp>
      <p:sp>
        <p:nvSpPr>
          <p:cNvPr id="148" name="순서도: 대체 처리 147"/>
          <p:cNvSpPr/>
          <p:nvPr/>
        </p:nvSpPr>
        <p:spPr>
          <a:xfrm>
            <a:off x="2423941" y="2820868"/>
            <a:ext cx="1080000" cy="540000"/>
          </a:xfrm>
          <a:prstGeom prst="flowChartAlternateProcess">
            <a:avLst/>
          </a:prstGeom>
          <a:solidFill>
            <a:schemeClr val="bg1"/>
          </a:solidFill>
          <a:ln w="158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로그인</a:t>
            </a:r>
          </a:p>
        </p:txBody>
      </p:sp>
      <p:sp>
        <p:nvSpPr>
          <p:cNvPr id="149" name="원통 148"/>
          <p:cNvSpPr/>
          <p:nvPr/>
        </p:nvSpPr>
        <p:spPr>
          <a:xfrm>
            <a:off x="7097523" y="2673201"/>
            <a:ext cx="914400" cy="816452"/>
          </a:xfrm>
          <a:prstGeom prst="can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DB</a:t>
            </a:r>
            <a:r>
              <a:rPr lang="ko-KR" altLang="en-US" sz="1200">
                <a:solidFill>
                  <a:schemeClr val="tx1"/>
                </a:solidFill>
              </a:rPr>
              <a:t>저장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51" name="직선 화살표 연결선 150"/>
          <p:cNvCxnSpPr>
            <a:stCxn id="50" idx="2"/>
            <a:endCxn id="149" idx="1"/>
          </p:cNvCxnSpPr>
          <p:nvPr/>
        </p:nvCxnSpPr>
        <p:spPr>
          <a:xfrm>
            <a:off x="7553930" y="1670538"/>
            <a:ext cx="793" cy="10026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직선 화살표 연결선 152"/>
          <p:cNvCxnSpPr>
            <a:stCxn id="17" idx="0"/>
            <a:endCxn id="149" idx="3"/>
          </p:cNvCxnSpPr>
          <p:nvPr/>
        </p:nvCxnSpPr>
        <p:spPr>
          <a:xfrm flipV="1">
            <a:off x="7553930" y="3489653"/>
            <a:ext cx="793" cy="1235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88967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966665" y="260244"/>
            <a:ext cx="4012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smtClean="0"/>
              <a:t>[</a:t>
            </a:r>
            <a:r>
              <a:rPr lang="ko-KR" altLang="en-US" b="1" dirty="0" smtClean="0"/>
              <a:t>회원 가입 시 이메일</a:t>
            </a:r>
            <a:r>
              <a:rPr lang="en-US" altLang="ko-KR" b="1" dirty="0" smtClean="0"/>
              <a:t>(=</a:t>
            </a:r>
            <a:r>
              <a:rPr lang="ko-KR" altLang="en-US" b="1" dirty="0" smtClean="0"/>
              <a:t>아이디</a:t>
            </a:r>
            <a:r>
              <a:rPr lang="en-US" altLang="ko-KR" b="1" dirty="0" smtClean="0"/>
              <a:t>)</a:t>
            </a:r>
            <a:r>
              <a:rPr lang="ko-KR" altLang="en-US" b="1" dirty="0" smtClean="0"/>
              <a:t> 인증</a:t>
            </a:r>
            <a:r>
              <a:rPr lang="en-US" altLang="ko-KR" b="1" dirty="0" smtClean="0"/>
              <a:t>]</a:t>
            </a:r>
            <a:endParaRPr lang="ko-KR" altLang="en-US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4616" y="1327628"/>
            <a:ext cx="5623288" cy="323618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50799" y="4951897"/>
            <a:ext cx="10475112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/>
              <a:t>- </a:t>
            </a:r>
            <a:r>
              <a:rPr lang="ko-KR" altLang="en-US" sz="1400" dirty="0" smtClean="0"/>
              <a:t>이메일 </a:t>
            </a:r>
            <a:r>
              <a:rPr lang="en-US" altLang="ko-KR" sz="1400" dirty="0" smtClean="0"/>
              <a:t>[</a:t>
            </a:r>
            <a:r>
              <a:rPr lang="ko-KR" altLang="en-US" sz="1400" dirty="0" smtClean="0"/>
              <a:t>중복 찾기</a:t>
            </a:r>
            <a:r>
              <a:rPr lang="en-US" altLang="ko-KR" sz="1400" dirty="0" smtClean="0"/>
              <a:t>]</a:t>
            </a:r>
            <a:r>
              <a:rPr lang="ko-KR" altLang="en-US" sz="1400" dirty="0" smtClean="0"/>
              <a:t> 완료 후 </a:t>
            </a:r>
            <a:r>
              <a:rPr lang="en-US" altLang="ko-KR" sz="1400" dirty="0" smtClean="0"/>
              <a:t>[</a:t>
            </a:r>
            <a:r>
              <a:rPr lang="ko-KR" altLang="en-US" sz="1400" dirty="0" smtClean="0"/>
              <a:t>인증 하기</a:t>
            </a:r>
            <a:r>
              <a:rPr lang="en-US" altLang="ko-KR" sz="1400" dirty="0" smtClean="0"/>
              <a:t>] </a:t>
            </a:r>
            <a:r>
              <a:rPr lang="ko-KR" altLang="en-US" sz="1400" dirty="0" smtClean="0"/>
              <a:t>클릭 시 하기 메시지를 표시하고 해당 이메일로</a:t>
            </a:r>
            <a:r>
              <a:rPr lang="en-US" altLang="ko-KR" sz="1400" dirty="0"/>
              <a:t> </a:t>
            </a:r>
            <a:r>
              <a:rPr lang="ko-KR" altLang="en-US" sz="1400" dirty="0" smtClean="0"/>
              <a:t>인증 </a:t>
            </a:r>
            <a:r>
              <a:rPr lang="en-US" altLang="ko-KR" sz="1400" dirty="0" smtClean="0"/>
              <a:t>URL</a:t>
            </a:r>
            <a:r>
              <a:rPr lang="ko-KR" altLang="en-US" sz="1400" dirty="0" smtClean="0"/>
              <a:t>를 전송한다</a:t>
            </a:r>
            <a:r>
              <a:rPr lang="en-US" altLang="ko-KR" sz="14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/>
              <a:t>  “</a:t>
            </a:r>
            <a:r>
              <a:rPr lang="ko-KR" altLang="en-US" sz="1400" dirty="0" smtClean="0"/>
              <a:t>해당 이메일로 인증 </a:t>
            </a:r>
            <a:r>
              <a:rPr lang="en-US" altLang="ko-KR" sz="1400" dirty="0" smtClean="0"/>
              <a:t>URL</a:t>
            </a:r>
            <a:r>
              <a:rPr lang="ko-KR" altLang="en-US" sz="1400" dirty="0" smtClean="0"/>
              <a:t>이 전송되었습니다</a:t>
            </a:r>
            <a:r>
              <a:rPr lang="en-US" altLang="ko-KR" sz="1400" dirty="0" smtClean="0"/>
              <a:t>! </a:t>
            </a:r>
            <a:r>
              <a:rPr lang="ko-KR" altLang="en-US" sz="1400" dirty="0" smtClean="0">
                <a:solidFill>
                  <a:srgbClr val="FF0000"/>
                </a:solidFill>
              </a:rPr>
              <a:t>반드시 가입 후 인증 </a:t>
            </a:r>
            <a:r>
              <a:rPr lang="en-US" altLang="ko-KR" sz="1400" dirty="0" smtClean="0">
                <a:solidFill>
                  <a:srgbClr val="FF0000"/>
                </a:solidFill>
              </a:rPr>
              <a:t>URL</a:t>
            </a:r>
            <a:r>
              <a:rPr lang="ko-KR" altLang="en-US" sz="1400" dirty="0" smtClean="0">
                <a:solidFill>
                  <a:srgbClr val="FF0000"/>
                </a:solidFill>
              </a:rPr>
              <a:t>을 </a:t>
            </a:r>
            <a:r>
              <a:rPr lang="ko-KR" altLang="en-US" sz="1400" dirty="0" err="1" smtClean="0">
                <a:solidFill>
                  <a:srgbClr val="FF0000"/>
                </a:solidFill>
              </a:rPr>
              <a:t>클릭</a:t>
            </a:r>
            <a:r>
              <a:rPr lang="ko-KR" altLang="en-US" sz="1400" dirty="0" err="1" smtClean="0"/>
              <a:t>하셔야</a:t>
            </a:r>
            <a:r>
              <a:rPr lang="ko-KR" altLang="en-US" sz="1400" dirty="0" smtClean="0"/>
              <a:t> 정상적으로 서비스를 이용할 수 있습니다</a:t>
            </a:r>
            <a:r>
              <a:rPr lang="en-US" altLang="ko-KR" sz="1400" dirty="0" smtClean="0"/>
              <a:t>.”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/>
              <a:t>- </a:t>
            </a:r>
            <a:r>
              <a:rPr lang="ko-KR" altLang="en-US" sz="1400" dirty="0" smtClean="0"/>
              <a:t>회원이 발송된 이메일에 기재된 인증 </a:t>
            </a:r>
            <a:r>
              <a:rPr lang="en-US" altLang="ko-KR" sz="1400" dirty="0" smtClean="0"/>
              <a:t>URL</a:t>
            </a:r>
            <a:r>
              <a:rPr lang="ko-KR" altLang="en-US" sz="1400" dirty="0" smtClean="0"/>
              <a:t>를 클릭하면 회원의 상태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cd_state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를 </a:t>
            </a:r>
            <a:r>
              <a:rPr lang="en-US" altLang="ko-KR" sz="1400" dirty="0" smtClean="0"/>
              <a:t>0(</a:t>
            </a:r>
            <a:r>
              <a:rPr lang="ko-KR" altLang="en-US" sz="1400" dirty="0" smtClean="0"/>
              <a:t>대기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에서 </a:t>
            </a:r>
            <a:r>
              <a:rPr lang="en-US" altLang="ko-KR" sz="1400" dirty="0" smtClean="0"/>
              <a:t>1(</a:t>
            </a:r>
            <a:r>
              <a:rPr lang="ko-KR" altLang="en-US" sz="1400" dirty="0" err="1" smtClean="0"/>
              <a:t>사용중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으로 변경된다</a:t>
            </a:r>
            <a:r>
              <a:rPr lang="en-US" altLang="ko-KR" sz="1400" dirty="0" smtClean="0"/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51304" y="1368440"/>
            <a:ext cx="5107488" cy="28854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 dirty="0" smtClean="0">
                <a:latin typeface="+mn-ea"/>
              </a:rPr>
              <a:t>1. [</a:t>
            </a:r>
            <a:r>
              <a:rPr lang="ko-KR" altLang="en-US" sz="1100" b="1" dirty="0" smtClean="0">
                <a:latin typeface="+mn-ea"/>
              </a:rPr>
              <a:t>인증 하기</a:t>
            </a:r>
            <a:r>
              <a:rPr lang="en-US" altLang="ko-KR" sz="1100" b="1" dirty="0" smtClean="0">
                <a:latin typeface="+mn-ea"/>
              </a:rPr>
              <a:t>]</a:t>
            </a:r>
            <a:r>
              <a:rPr lang="ko-KR" altLang="en-US" sz="1100" b="1" dirty="0" smtClean="0">
                <a:latin typeface="+mn-ea"/>
              </a:rPr>
              <a:t> 버튼 클릭 시</a:t>
            </a:r>
            <a:r>
              <a:rPr lang="en-US" altLang="ko-KR" sz="1100" b="1" dirty="0">
                <a:latin typeface="+mn-ea"/>
              </a:rPr>
              <a:t> </a:t>
            </a:r>
            <a:r>
              <a:rPr lang="en-US" altLang="ko-KR" sz="1100" b="1" dirty="0" smtClean="0">
                <a:latin typeface="+mn-ea"/>
              </a:rPr>
              <a:t>by JavaScript</a:t>
            </a:r>
          </a:p>
          <a:p>
            <a:pPr>
              <a:lnSpc>
                <a:spcPct val="150000"/>
              </a:lnSpc>
            </a:pPr>
            <a:r>
              <a:rPr lang="en-US" altLang="ko-KR" sz="1100" dirty="0" smtClean="0">
                <a:latin typeface="+mn-ea"/>
              </a:rPr>
              <a:t>  - [</a:t>
            </a:r>
            <a:r>
              <a:rPr lang="ko-KR" altLang="en-US" sz="1100" dirty="0" smtClean="0">
                <a:latin typeface="+mn-ea"/>
              </a:rPr>
              <a:t>중복 찾기</a:t>
            </a:r>
            <a:r>
              <a:rPr lang="en-US" altLang="ko-KR" sz="1100" dirty="0" smtClean="0">
                <a:latin typeface="+mn-ea"/>
              </a:rPr>
              <a:t>]</a:t>
            </a:r>
            <a:r>
              <a:rPr lang="ko-KR" altLang="en-US" sz="1100" dirty="0" smtClean="0">
                <a:latin typeface="+mn-ea"/>
              </a:rPr>
              <a:t> 여부 확인</a:t>
            </a:r>
            <a:r>
              <a:rPr lang="en-US" altLang="ko-KR" sz="1100" dirty="0" smtClean="0">
                <a:latin typeface="+mn-ea"/>
              </a:rPr>
              <a:t>(</a:t>
            </a:r>
            <a:r>
              <a:rPr lang="en-US" altLang="ko-KR" sz="1100" dirty="0" err="1" smtClean="0">
                <a:latin typeface="+mn-ea"/>
              </a:rPr>
              <a:t>isDuplicate</a:t>
            </a:r>
            <a:r>
              <a:rPr lang="en-US" altLang="ko-KR" sz="1100" dirty="0" smtClean="0">
                <a:latin typeface="+mn-ea"/>
              </a:rPr>
              <a:t> </a:t>
            </a:r>
            <a:r>
              <a:rPr lang="ko-KR" altLang="en-US" sz="1100" dirty="0" smtClean="0">
                <a:latin typeface="+mn-ea"/>
              </a:rPr>
              <a:t>등</a:t>
            </a:r>
            <a:r>
              <a:rPr lang="en-US" altLang="ko-KR" sz="1100" dirty="0" smtClean="0">
                <a:latin typeface="+mn-ea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100" dirty="0" smtClean="0">
                <a:latin typeface="+mn-ea"/>
              </a:rPr>
              <a:t>  - </a:t>
            </a:r>
            <a:r>
              <a:rPr lang="ko-KR" altLang="en-US" sz="1100" dirty="0" smtClean="0">
                <a:latin typeface="+mn-ea"/>
              </a:rPr>
              <a:t>하기 메시지를 출력</a:t>
            </a:r>
            <a:r>
              <a:rPr lang="en-US" altLang="ko-KR" sz="1100" dirty="0" smtClean="0">
                <a:latin typeface="+mn-ea"/>
              </a:rPr>
              <a:t>(alert)</a:t>
            </a:r>
          </a:p>
          <a:p>
            <a:pPr>
              <a:lnSpc>
                <a:spcPct val="150000"/>
              </a:lnSpc>
            </a:pPr>
            <a:r>
              <a:rPr lang="en-US" altLang="ko-KR" sz="1100" dirty="0" smtClean="0">
                <a:latin typeface="+mn-ea"/>
              </a:rPr>
              <a:t>  - </a:t>
            </a:r>
            <a:r>
              <a:rPr lang="ko-KR" altLang="en-US" sz="1100" dirty="0" smtClean="0">
                <a:latin typeface="+mn-ea"/>
              </a:rPr>
              <a:t>서버를 통해서 메일 발송</a:t>
            </a:r>
            <a:r>
              <a:rPr lang="en-US" altLang="ko-KR" sz="1100" dirty="0" smtClean="0">
                <a:latin typeface="+mn-ea"/>
              </a:rPr>
              <a:t>(ajax </a:t>
            </a:r>
            <a:r>
              <a:rPr lang="ko-KR" altLang="en-US" sz="1100" dirty="0" smtClean="0">
                <a:latin typeface="+mn-ea"/>
              </a:rPr>
              <a:t>및 </a:t>
            </a:r>
            <a:r>
              <a:rPr lang="en-US" altLang="ko-KR" sz="1100" dirty="0" smtClean="0">
                <a:latin typeface="+mn-ea"/>
              </a:rPr>
              <a:t>/front/member/</a:t>
            </a:r>
            <a:r>
              <a:rPr lang="en-US" altLang="ko-KR" sz="1100" dirty="0" err="1" smtClean="0">
                <a:latin typeface="+mn-ea"/>
              </a:rPr>
              <a:t>checkEmail.json</a:t>
            </a:r>
            <a:r>
              <a:rPr lang="en-US" altLang="ko-KR" sz="1100" dirty="0" smtClean="0">
                <a:latin typeface="+mn-ea"/>
              </a:rPr>
              <a:t>)</a:t>
            </a:r>
          </a:p>
          <a:p>
            <a:pPr>
              <a:lnSpc>
                <a:spcPct val="150000"/>
              </a:lnSpc>
            </a:pPr>
            <a:endParaRPr lang="en-US" altLang="ko-KR" sz="11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100" b="1" dirty="0" smtClean="0">
                <a:latin typeface="+mn-ea"/>
              </a:rPr>
              <a:t>2. </a:t>
            </a:r>
            <a:r>
              <a:rPr lang="ko-KR" altLang="en-US" sz="1100" b="1" dirty="0" smtClean="0">
                <a:latin typeface="+mn-ea"/>
              </a:rPr>
              <a:t>메일 본문에 기재된 인증 </a:t>
            </a:r>
            <a:r>
              <a:rPr lang="en-US" altLang="ko-KR" sz="1100" b="1" dirty="0" smtClean="0">
                <a:latin typeface="+mn-ea"/>
              </a:rPr>
              <a:t>URL(</a:t>
            </a:r>
            <a:r>
              <a:rPr lang="ko-KR" altLang="en-US" sz="1100" b="1" dirty="0" smtClean="0">
                <a:latin typeface="+mn-ea"/>
              </a:rPr>
              <a:t>단</a:t>
            </a:r>
            <a:r>
              <a:rPr lang="en-US" altLang="ko-KR" sz="1100" b="1" dirty="0" smtClean="0">
                <a:latin typeface="+mn-ea"/>
              </a:rPr>
              <a:t>, EMAIL</a:t>
            </a:r>
            <a:r>
              <a:rPr lang="ko-KR" altLang="en-US" sz="1100" b="1" dirty="0" smtClean="0">
                <a:latin typeface="+mn-ea"/>
              </a:rPr>
              <a:t>은 암호화</a:t>
            </a:r>
            <a:r>
              <a:rPr lang="en-US" altLang="ko-KR" sz="1100" b="1" dirty="0" smtClean="0">
                <a:latin typeface="+mn-ea"/>
              </a:rPr>
              <a:t>) </a:t>
            </a:r>
            <a:r>
              <a:rPr lang="ko-KR" altLang="en-US" sz="1100" b="1" dirty="0" smtClean="0">
                <a:latin typeface="+mn-ea"/>
              </a:rPr>
              <a:t>예시</a:t>
            </a:r>
            <a:endParaRPr lang="en-US" altLang="ko-KR" sz="1100" b="1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  - http://127.0.0.1:8080/front/member/confirmEmail.web?email=EMAIL</a:t>
            </a:r>
            <a:endParaRPr lang="en-US" altLang="ko-KR" sz="110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1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100" b="1" dirty="0" smtClean="0">
                <a:latin typeface="+mn-ea"/>
              </a:rPr>
              <a:t>3. </a:t>
            </a:r>
            <a:r>
              <a:rPr lang="ko-KR" altLang="en-US" sz="1100" b="1" dirty="0" smtClean="0">
                <a:latin typeface="+mn-ea"/>
              </a:rPr>
              <a:t>회원이 이메일을 열고 인증 </a:t>
            </a:r>
            <a:r>
              <a:rPr lang="en-US" altLang="ko-KR" sz="1100" b="1" dirty="0" smtClean="0">
                <a:latin typeface="+mn-ea"/>
              </a:rPr>
              <a:t>URL</a:t>
            </a:r>
            <a:r>
              <a:rPr lang="ko-KR" altLang="en-US" sz="1100" b="1" dirty="0" smtClean="0">
                <a:latin typeface="+mn-ea"/>
              </a:rPr>
              <a:t>를 클릭 시</a:t>
            </a:r>
            <a:endParaRPr lang="en-US" altLang="ko-KR" sz="1100" b="1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  - EMAIL</a:t>
            </a:r>
            <a:r>
              <a:rPr lang="ko-KR" altLang="en-US" sz="1100" dirty="0" smtClean="0">
                <a:latin typeface="+mn-ea"/>
              </a:rPr>
              <a:t>을 </a:t>
            </a:r>
            <a:r>
              <a:rPr lang="ko-KR" altLang="en-US" sz="1100" dirty="0" err="1" smtClean="0">
                <a:latin typeface="+mn-ea"/>
              </a:rPr>
              <a:t>복호화하여</a:t>
            </a:r>
            <a:r>
              <a:rPr lang="ko-KR" altLang="en-US" sz="1100" dirty="0" smtClean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CD_STATE=1</a:t>
            </a:r>
            <a:r>
              <a:rPr lang="ko-KR" altLang="en-US" sz="1100" dirty="0" smtClean="0">
                <a:latin typeface="+mn-ea"/>
              </a:rPr>
              <a:t>를 변경하고</a:t>
            </a:r>
            <a:endParaRPr lang="en-US" altLang="ko-KR" sz="11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  - “</a:t>
            </a:r>
            <a:r>
              <a:rPr lang="ko-KR" altLang="en-US" sz="1100" dirty="0" smtClean="0">
                <a:latin typeface="+mn-ea"/>
              </a:rPr>
              <a:t>이메일 인증이 완료되었습니다</a:t>
            </a:r>
            <a:r>
              <a:rPr lang="en-US" altLang="ko-KR" sz="1100" dirty="0" smtClean="0">
                <a:latin typeface="+mn-ea"/>
              </a:rPr>
              <a:t>.”</a:t>
            </a:r>
            <a:r>
              <a:rPr lang="ko-KR" altLang="en-US" sz="1100" dirty="0" smtClean="0">
                <a:latin typeface="+mn-ea"/>
              </a:rPr>
              <a:t>라는 메시지를 출력하고 </a:t>
            </a:r>
            <a:r>
              <a:rPr lang="ko-KR" altLang="en-US" sz="1100" dirty="0" err="1" smtClean="0">
                <a:latin typeface="+mn-ea"/>
              </a:rPr>
              <a:t>로그인으로</a:t>
            </a:r>
            <a:r>
              <a:rPr lang="ko-KR" altLang="en-US" sz="1100" dirty="0" smtClean="0">
                <a:latin typeface="+mn-ea"/>
              </a:rPr>
              <a:t> 이동</a:t>
            </a:r>
            <a:endParaRPr lang="ko-KR" altLang="en-US" sz="11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92594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382" y="629576"/>
            <a:ext cx="7539546" cy="385584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5566456" y="260244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smtClean="0"/>
              <a:t>[</a:t>
            </a:r>
            <a:r>
              <a:rPr lang="ko-KR" altLang="en-US" b="1" dirty="0" smtClean="0"/>
              <a:t>결제</a:t>
            </a:r>
            <a:r>
              <a:rPr lang="en-US" altLang="ko-KR" b="1" dirty="0" smtClean="0"/>
              <a:t>]</a:t>
            </a:r>
            <a:endParaRPr lang="ko-KR" alt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525301" y="4623915"/>
            <a:ext cx="1095678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1. </a:t>
            </a:r>
            <a:r>
              <a:rPr lang="ko-KR" altLang="en-US" sz="1200" dirty="0" smtClean="0"/>
              <a:t>주문을 클릭 시</a:t>
            </a:r>
            <a:endParaRPr lang="en-US" altLang="ko-KR" sz="1200" dirty="0" smtClean="0"/>
          </a:p>
          <a:p>
            <a:r>
              <a:rPr lang="en-US" altLang="ko-KR" sz="1200" dirty="0" smtClean="0"/>
              <a:t>	1-1. </a:t>
            </a:r>
            <a:r>
              <a:rPr lang="ko-KR" altLang="en-US" sz="1200" dirty="0" smtClean="0"/>
              <a:t>구매 마스터 테이블</a:t>
            </a:r>
            <a:r>
              <a:rPr lang="en-US" altLang="ko-KR" sz="1200" dirty="0" smtClean="0"/>
              <a:t>(TB_BUY_MST)</a:t>
            </a:r>
            <a:r>
              <a:rPr lang="ko-KR" altLang="en-US" sz="1200" dirty="0" smtClean="0"/>
              <a:t>에 구매 정보 </a:t>
            </a:r>
            <a:r>
              <a:rPr lang="en-US" altLang="ko-KR" sz="1200" dirty="0" smtClean="0"/>
              <a:t>1</a:t>
            </a:r>
            <a:r>
              <a:rPr lang="ko-KR" altLang="en-US" sz="1200" dirty="0" smtClean="0"/>
              <a:t>건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예</a:t>
            </a:r>
            <a:r>
              <a:rPr lang="en-US" altLang="ko-KR" sz="1200" dirty="0" smtClean="0"/>
              <a:t>: BUY_INFO=</a:t>
            </a:r>
            <a:r>
              <a:rPr lang="ko-KR" altLang="en-US" sz="1200" dirty="0" err="1" smtClean="0"/>
              <a:t>쏘라베라텍스</a:t>
            </a:r>
            <a:r>
              <a:rPr lang="ko-KR" altLang="en-US" sz="1200" dirty="0" smtClean="0"/>
              <a:t> 외 </a:t>
            </a:r>
            <a:r>
              <a:rPr lang="en-US" altLang="ko-KR" sz="1200" dirty="0" smtClean="0"/>
              <a:t>2</a:t>
            </a:r>
            <a:r>
              <a:rPr lang="ko-KR" altLang="en-US" sz="1200" dirty="0" smtClean="0"/>
              <a:t>개</a:t>
            </a:r>
            <a:r>
              <a:rPr lang="en-US" altLang="ko-KR" sz="1200" dirty="0" smtClean="0"/>
              <a:t>, BUY_COUNT=3, BUY_PRICE=30,100</a:t>
            </a:r>
            <a:r>
              <a:rPr lang="ko-KR" altLang="en-US" sz="1200" dirty="0" smtClean="0"/>
              <a:t> 추가</a:t>
            </a:r>
            <a:r>
              <a:rPr lang="en-US" altLang="ko-KR" sz="1200" dirty="0" smtClean="0"/>
              <a:t>(INSERT)</a:t>
            </a:r>
          </a:p>
          <a:p>
            <a:r>
              <a:rPr lang="en-US" altLang="ko-KR" sz="1200" dirty="0"/>
              <a:t>	</a:t>
            </a:r>
            <a:r>
              <a:rPr lang="en-US" altLang="ko-KR" sz="1200" dirty="0" smtClean="0"/>
              <a:t>1-2. </a:t>
            </a:r>
            <a:r>
              <a:rPr lang="ko-KR" altLang="en-US" sz="1200" dirty="0" smtClean="0"/>
              <a:t>구매 상세 테이블에 구매 정보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예</a:t>
            </a:r>
            <a:r>
              <a:rPr lang="en-US" altLang="ko-KR" sz="1200" dirty="0" smtClean="0"/>
              <a:t>: COUNT=2, PRICE 2,200 + COUNT=1, PRICE=25,700)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2</a:t>
            </a:r>
            <a:r>
              <a:rPr lang="ko-KR" altLang="en-US" sz="1200" dirty="0" smtClean="0"/>
              <a:t>건 추가</a:t>
            </a:r>
            <a:r>
              <a:rPr lang="en-US" altLang="ko-KR" sz="1200" dirty="0" smtClean="0"/>
              <a:t>(INSERT)</a:t>
            </a:r>
          </a:p>
          <a:p>
            <a:r>
              <a:rPr lang="en-US" altLang="ko-KR" sz="1200" dirty="0"/>
              <a:t>	</a:t>
            </a:r>
            <a:r>
              <a:rPr lang="en-US" altLang="ko-KR" sz="1200" dirty="0" smtClean="0"/>
              <a:t>1-3. </a:t>
            </a:r>
            <a:r>
              <a:rPr lang="ko-KR" altLang="en-US" sz="1200" dirty="0" smtClean="0"/>
              <a:t>결제 테이블에 결제 정보 </a:t>
            </a:r>
            <a:r>
              <a:rPr lang="en-US" altLang="ko-KR" sz="1200" dirty="0" smtClean="0"/>
              <a:t>1</a:t>
            </a:r>
            <a:r>
              <a:rPr lang="ko-KR" altLang="en-US" sz="1200" dirty="0" smtClean="0"/>
              <a:t>건 추가</a:t>
            </a:r>
            <a:r>
              <a:rPr lang="en-US" altLang="ko-KR" sz="1200" dirty="0" smtClean="0"/>
              <a:t>(INSERT)</a:t>
            </a:r>
            <a:endParaRPr lang="en-US" altLang="ko-KR" sz="12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1-4. 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</a:rPr>
              <a:t>현재 화면은 </a:t>
            </a: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disabled + PG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</a:rPr>
              <a:t>사의 결제 화면이 </a:t>
            </a: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loading</a:t>
            </a:r>
          </a:p>
          <a:p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2. PG 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</a:rPr>
              <a:t>사의 결제가 완료되면</a:t>
            </a:r>
            <a:endParaRPr lang="en-US" altLang="ko-KR" sz="12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2-1. PG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</a:rPr>
              <a:t>사가 결제 결과 정보</a:t>
            </a: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</a:rPr>
              <a:t>예</a:t>
            </a: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</a:rPr>
              <a:t>거래 번호</a:t>
            </a: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</a:rPr>
              <a:t>결제 수단</a:t>
            </a: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</a:rPr>
              <a:t>성공 여부 등</a:t>
            </a: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</a:rPr>
              <a:t>를 회신</a:t>
            </a:r>
            <a:endParaRPr lang="en-US" altLang="ko-KR" sz="12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2-2. PG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</a:rPr>
              <a:t>사의 회신 정보를 반영하고 결과 페이지로 이동</a:t>
            </a:r>
            <a:endParaRPr lang="en-US" altLang="ko-KR" sz="1200" dirty="0">
              <a:solidFill>
                <a:schemeClr val="bg1">
                  <a:lumMod val="50000"/>
                </a:schemeClr>
              </a:solidFill>
            </a:endParaRPr>
          </a:p>
          <a:p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475396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15875">
          <a:solidFill>
            <a:schemeClr val="tx1"/>
          </a:solidFill>
        </a:ln>
      </a:spPr>
      <a:bodyPr rtlCol="0" anchor="ctr"/>
      <a:lstStyle>
        <a:defPPr algn="ctr">
          <a:defRPr sz="12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922</TotalTime>
  <Words>304</Words>
  <Application>Microsoft Office PowerPoint</Application>
  <PresentationFormat>와이드스크린</PresentationFormat>
  <Paragraphs>93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.</dc:creator>
  <cp:lastModifiedBy>이커머스 7차</cp:lastModifiedBy>
  <cp:revision>198</cp:revision>
  <dcterms:created xsi:type="dcterms:W3CDTF">2023-10-18T00:36:52Z</dcterms:created>
  <dcterms:modified xsi:type="dcterms:W3CDTF">2024-09-27T08:29:56Z</dcterms:modified>
</cp:coreProperties>
</file>