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3"/>
  </p:notesMasterIdLst>
  <p:sldIdLst>
    <p:sldId id="297" r:id="rId6"/>
    <p:sldId id="298" r:id="rId7"/>
    <p:sldId id="288" r:id="rId8"/>
    <p:sldId id="299" r:id="rId9"/>
    <p:sldId id="300" r:id="rId10"/>
    <p:sldId id="289" r:id="rId11"/>
    <p:sldId id="301" r:id="rId12"/>
    <p:sldId id="290" r:id="rId13"/>
    <p:sldId id="303" r:id="rId14"/>
    <p:sldId id="316" r:id="rId15"/>
    <p:sldId id="317" r:id="rId16"/>
    <p:sldId id="318" r:id="rId17"/>
    <p:sldId id="319" r:id="rId18"/>
    <p:sldId id="307" r:id="rId19"/>
    <p:sldId id="308" r:id="rId20"/>
    <p:sldId id="321" r:id="rId21"/>
    <p:sldId id="302" r:id="rId22"/>
  </p:sldIdLst>
  <p:sldSz cx="18288000" cy="10287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Noto Sans" panose="020B0600000101010101" charset="0"/>
      <p:regular r:id="rId26"/>
    </p:embeddedFont>
    <p:embeddedFont>
      <p:font typeface="Noto Sans Bold" panose="020B0600000101010101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 Bold" panose="020B0600000101010101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E47"/>
    <a:srgbClr val="00AC4E"/>
    <a:srgbClr val="00BC55"/>
    <a:srgbClr val="3B8AFF"/>
    <a:srgbClr val="FFFFFF"/>
    <a:srgbClr val="E5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400" autoAdjust="0"/>
  </p:normalViewPr>
  <p:slideViewPr>
    <p:cSldViewPr>
      <p:cViewPr varScale="1">
        <p:scale>
          <a:sx n="77" d="100"/>
          <a:sy n="77" d="100"/>
        </p:scale>
        <p:origin x="61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4D1DB-5D84-41C0-BF60-446ADE5D76CA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0431-9D19-4268-8A94-B4B7200B6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04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28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226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49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17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259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92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2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25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235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442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86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897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751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7520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463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215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73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740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883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2895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9095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622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687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4794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48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9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5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1647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238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7047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235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782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205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8631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7109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9133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05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4809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1974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63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0162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7836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4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8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8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flipV="1">
            <a:off x="4326699" y="5709342"/>
            <a:ext cx="8932101" cy="196158"/>
            <a:chOff x="0" y="0"/>
            <a:chExt cx="165623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5623" cy="12543"/>
            </a:xfrm>
            <a:custGeom>
              <a:avLst/>
              <a:gdLst/>
              <a:ahLst/>
              <a:cxnLst/>
              <a:rect l="l" t="t" r="r" b="b"/>
              <a:pathLst>
                <a:path w="165623" h="12543">
                  <a:moveTo>
                    <a:pt x="0" y="0"/>
                  </a:moveTo>
                  <a:lnTo>
                    <a:pt x="165623" y="0"/>
                  </a:lnTo>
                  <a:lnTo>
                    <a:pt x="165623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29741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5623" cy="60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639300"/>
            <a:ext cx="18288000" cy="781050"/>
            <a:chOff x="0" y="0"/>
            <a:chExt cx="4816593" cy="2057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205709"/>
            </a:xfrm>
            <a:custGeom>
              <a:avLst/>
              <a:gdLst/>
              <a:ahLst/>
              <a:cxnLst/>
              <a:rect l="l" t="t" r="r" b="b"/>
              <a:pathLst>
                <a:path w="4816592" h="205709">
                  <a:moveTo>
                    <a:pt x="0" y="0"/>
                  </a:moveTo>
                  <a:lnTo>
                    <a:pt x="4816592" y="0"/>
                  </a:lnTo>
                  <a:lnTo>
                    <a:pt x="4816592" y="205709"/>
                  </a:lnTo>
                  <a:lnTo>
                    <a:pt x="0" y="205709"/>
                  </a:lnTo>
                  <a:close/>
                </a:path>
              </a:pathLst>
            </a:custGeom>
            <a:solidFill>
              <a:srgbClr val="29741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61925"/>
              <a:ext cx="4816593" cy="367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AutoShape 5"/>
          <p:cNvSpPr/>
          <p:nvPr/>
        </p:nvSpPr>
        <p:spPr>
          <a:xfrm>
            <a:off x="761998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3186744" y="3605814"/>
            <a:ext cx="886750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ko-KR" altLang="en-US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성남 </a:t>
            </a:r>
            <a:r>
              <a:rPr lang="ko-KR" altLang="en-US" sz="2400" b="1" spc="175" dirty="0" err="1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하이미디어</a:t>
            </a:r>
            <a:r>
              <a:rPr lang="ko-KR" altLang="en-US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 아카데미 </a:t>
            </a:r>
            <a:r>
              <a:rPr lang="en-US" altLang="ko-KR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Ecommerce7th</a:t>
            </a:r>
          </a:p>
        </p:txBody>
      </p:sp>
      <p:sp>
        <p:nvSpPr>
          <p:cNvPr id="15" name="TextBox 16"/>
          <p:cNvSpPr txBox="1"/>
          <p:nvPr/>
        </p:nvSpPr>
        <p:spPr>
          <a:xfrm>
            <a:off x="3643944" y="4166419"/>
            <a:ext cx="10148256" cy="1542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0000" b="1" dirty="0">
                <a:solidFill>
                  <a:srgbClr val="000000"/>
                </a:solidFill>
                <a:latin typeface="+mj-ea"/>
                <a:ea typeface="+mj-ea"/>
                <a:cs typeface="Noto Sans Bold"/>
                <a:sym typeface="Noto Sans Bold"/>
              </a:rPr>
              <a:t>Bravo My Life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98450" y="5997088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Mini </a:t>
            </a:r>
            <a:r>
              <a:rPr lang="en-US" altLang="ko-KR" sz="2800" b="1" dirty="0"/>
              <a:t>Project - [RPA] </a:t>
            </a:r>
          </a:p>
        </p:txBody>
      </p:sp>
      <p:grpSp>
        <p:nvGrpSpPr>
          <p:cNvPr id="22" name="Group 2"/>
          <p:cNvGrpSpPr/>
          <p:nvPr/>
        </p:nvGrpSpPr>
        <p:grpSpPr>
          <a:xfrm>
            <a:off x="12649200" y="7292005"/>
            <a:ext cx="5003519" cy="1430285"/>
            <a:chOff x="0" y="0"/>
            <a:chExt cx="1317799" cy="376701"/>
          </a:xfrm>
        </p:grpSpPr>
        <p:sp>
          <p:nvSpPr>
            <p:cNvPr id="23" name="Freeform 3"/>
            <p:cNvSpPr/>
            <p:nvPr/>
          </p:nvSpPr>
          <p:spPr>
            <a:xfrm>
              <a:off x="0" y="0"/>
              <a:ext cx="1317799" cy="376701"/>
            </a:xfrm>
            <a:custGeom>
              <a:avLst/>
              <a:gdLst/>
              <a:ahLst/>
              <a:cxnLst/>
              <a:rect l="l" t="t" r="r" b="b"/>
              <a:pathLst>
                <a:path w="1317799" h="376701">
                  <a:moveTo>
                    <a:pt x="154730" y="0"/>
                  </a:moveTo>
                  <a:lnTo>
                    <a:pt x="1163070" y="0"/>
                  </a:lnTo>
                  <a:cubicBezTo>
                    <a:pt x="1248524" y="0"/>
                    <a:pt x="1317799" y="69275"/>
                    <a:pt x="1317799" y="154730"/>
                  </a:cubicBezTo>
                  <a:lnTo>
                    <a:pt x="1317799" y="221971"/>
                  </a:lnTo>
                  <a:cubicBezTo>
                    <a:pt x="1317799" y="307426"/>
                    <a:pt x="1248524" y="376701"/>
                    <a:pt x="1163070" y="376701"/>
                  </a:cubicBezTo>
                  <a:lnTo>
                    <a:pt x="154730" y="376701"/>
                  </a:lnTo>
                  <a:cubicBezTo>
                    <a:pt x="69275" y="376701"/>
                    <a:pt x="0" y="307426"/>
                    <a:pt x="0" y="221971"/>
                  </a:cubicBezTo>
                  <a:lnTo>
                    <a:pt x="0" y="154730"/>
                  </a:lnTo>
                  <a:cubicBezTo>
                    <a:pt x="0" y="69275"/>
                    <a:pt x="69275" y="0"/>
                    <a:pt x="154730" y="0"/>
                  </a:cubicBezTo>
                  <a:close/>
                </a:path>
              </a:pathLst>
            </a:custGeom>
            <a:solidFill>
              <a:srgbClr val="E5EDF8"/>
            </a:solidFill>
          </p:spPr>
        </p:sp>
        <p:sp>
          <p:nvSpPr>
            <p:cNvPr id="24" name="TextBox 4"/>
            <p:cNvSpPr txBox="1"/>
            <p:nvPr/>
          </p:nvSpPr>
          <p:spPr>
            <a:xfrm>
              <a:off x="0" y="-47625"/>
              <a:ext cx="1317799" cy="424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18"/>
          <p:cNvSpPr txBox="1"/>
          <p:nvPr/>
        </p:nvSpPr>
        <p:spPr>
          <a:xfrm>
            <a:off x="13422650" y="7490357"/>
            <a:ext cx="4246153" cy="1412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[TEAM] Saturn</a:t>
            </a: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진유혁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김민선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박지수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이청민</a:t>
            </a: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912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62000" y="541020"/>
            <a:ext cx="3810000" cy="29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1" dirty="0" smtClean="0">
                <a:latin typeface="+mj-ea"/>
                <a:ea typeface="+mj-ea"/>
                <a:cs typeface="Montserrat Bold"/>
                <a:sym typeface="Montserrat Bold"/>
              </a:rPr>
              <a:t>3. </a:t>
            </a:r>
            <a:r>
              <a:rPr lang="ko-KR" altLang="en-US" b="1" dirty="0">
                <a:latin typeface="+mj-ea"/>
                <a:ea typeface="+mj-ea"/>
                <a:cs typeface="Montserrat Bold"/>
                <a:sym typeface="Montserrat Bold"/>
              </a:rPr>
              <a:t>수행 화면 및 결과 </a:t>
            </a:r>
            <a:endParaRPr lang="en-US" sz="18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1249768" y="1659074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- </a:t>
            </a:r>
            <a:r>
              <a:rPr lang="en-US" altLang="ko-KR" sz="2000" b="1" dirty="0" err="1" smtClean="0">
                <a:latin typeface="+mj-ea"/>
                <a:ea typeface="+mj-ea"/>
                <a:cs typeface="Montserrat Bold"/>
                <a:sym typeface="Montserrat Bold"/>
              </a:rPr>
              <a:t>UiPath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작업환경과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웹페이지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인터페이스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 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572320"/>
            <a:ext cx="5791333" cy="4171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604157"/>
            <a:ext cx="6265693" cy="5306887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sp>
        <p:nvSpPr>
          <p:cNvPr id="3" name="왼쪽 화살표 2"/>
          <p:cNvSpPr/>
          <p:nvPr/>
        </p:nvSpPr>
        <p:spPr>
          <a:xfrm>
            <a:off x="13487400" y="3619500"/>
            <a:ext cx="2421107" cy="1295400"/>
          </a:xfrm>
          <a:prstGeom prst="lef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해당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83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62000" y="541020"/>
            <a:ext cx="3810000" cy="29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1" dirty="0" smtClean="0">
                <a:latin typeface="+mj-ea"/>
                <a:ea typeface="+mj-ea"/>
                <a:cs typeface="Montserrat Bold"/>
                <a:sym typeface="Montserrat Bold"/>
              </a:rPr>
              <a:t>3. </a:t>
            </a:r>
            <a:r>
              <a:rPr lang="ko-KR" altLang="en-US" b="1" dirty="0">
                <a:latin typeface="+mj-ea"/>
                <a:ea typeface="+mj-ea"/>
                <a:cs typeface="Montserrat Bold"/>
                <a:sym typeface="Montserrat Bold"/>
              </a:rPr>
              <a:t>수행 화면 및 결과 </a:t>
            </a:r>
            <a:endParaRPr lang="en-US" sz="18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1249768" y="1659074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- </a:t>
            </a:r>
            <a:r>
              <a:rPr lang="en-US" altLang="ko-KR" sz="2000" b="1" dirty="0" err="1" smtClean="0">
                <a:latin typeface="+mj-ea"/>
                <a:ea typeface="+mj-ea"/>
                <a:cs typeface="Montserrat Bold"/>
                <a:sym typeface="Montserrat Bold"/>
              </a:rPr>
              <a:t>UiPath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작업환경과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웹페이지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인터페이스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 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16" y="2400299"/>
            <a:ext cx="5480884" cy="71429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2435267"/>
            <a:ext cx="6400800" cy="1734655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469" y="4559544"/>
            <a:ext cx="6400800" cy="1444070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3469" y="6346909"/>
            <a:ext cx="5714999" cy="2000250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1" y="8251510"/>
            <a:ext cx="3048000" cy="1231515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067800" y="7886700"/>
            <a:ext cx="223385" cy="131141"/>
          </a:xfrm>
          <a:prstGeom prst="rect">
            <a:avLst/>
          </a:prstGeom>
          <a:solidFill>
            <a:schemeClr val="tx1"/>
          </a:solidFill>
          <a:ln w="19050"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13298372" y="4915316"/>
            <a:ext cx="2421107" cy="1295400"/>
          </a:xfrm>
          <a:prstGeom prst="leftArrow">
            <a:avLst/>
          </a:prstGeom>
          <a:solidFill>
            <a:srgbClr val="006600"/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비밀번호 입력 후 로그인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74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62000" y="541020"/>
            <a:ext cx="3810000" cy="29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1" dirty="0" smtClean="0">
                <a:latin typeface="+mj-ea"/>
                <a:ea typeface="+mj-ea"/>
                <a:cs typeface="Montserrat Bold"/>
                <a:sym typeface="Montserrat Bold"/>
              </a:rPr>
              <a:t>3. </a:t>
            </a:r>
            <a:r>
              <a:rPr lang="ko-KR" altLang="en-US" b="1" dirty="0">
                <a:latin typeface="+mj-ea"/>
                <a:ea typeface="+mj-ea"/>
                <a:cs typeface="Montserrat Bold"/>
                <a:sym typeface="Montserrat Bold"/>
              </a:rPr>
              <a:t>수행 화면 및 결과 </a:t>
            </a:r>
            <a:endParaRPr lang="en-US" sz="18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1249768" y="1659074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- </a:t>
            </a:r>
            <a:r>
              <a:rPr lang="en-US" altLang="ko-KR" sz="2000" b="1" dirty="0" err="1" smtClean="0">
                <a:latin typeface="+mj-ea"/>
                <a:ea typeface="+mj-ea"/>
                <a:cs typeface="Montserrat Bold"/>
                <a:sym typeface="Montserrat Bold"/>
              </a:rPr>
              <a:t>UiPath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작업환경과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웹페이지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인터페이스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 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03" y="2580149"/>
            <a:ext cx="5661435" cy="22585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591109"/>
            <a:ext cx="4744673" cy="1423650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4381500"/>
            <a:ext cx="8064248" cy="4953000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sp>
        <p:nvSpPr>
          <p:cNvPr id="10" name="왼쪽 화살표 9"/>
          <p:cNvSpPr/>
          <p:nvPr/>
        </p:nvSpPr>
        <p:spPr>
          <a:xfrm>
            <a:off x="11734800" y="2655234"/>
            <a:ext cx="2421107" cy="1295400"/>
          </a:xfrm>
          <a:prstGeom prst="leftArrow">
            <a:avLst/>
          </a:prstGeom>
          <a:solidFill>
            <a:srgbClr val="006600"/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좌측 카테고리 중 </a:t>
            </a:r>
            <a:r>
              <a:rPr lang="ko-KR" altLang="en-US" sz="1600" dirty="0" err="1" smtClean="0"/>
              <a:t>주문관리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64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62000" y="541020"/>
            <a:ext cx="3810000" cy="29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1" dirty="0" smtClean="0">
                <a:latin typeface="+mj-ea"/>
                <a:ea typeface="+mj-ea"/>
                <a:cs typeface="Montserrat Bold"/>
                <a:sym typeface="Montserrat Bold"/>
              </a:rPr>
              <a:t>3. </a:t>
            </a:r>
            <a:r>
              <a:rPr lang="ko-KR" altLang="en-US" b="1" dirty="0">
                <a:latin typeface="+mj-ea"/>
                <a:ea typeface="+mj-ea"/>
                <a:cs typeface="Montserrat Bold"/>
                <a:sym typeface="Montserrat Bold"/>
              </a:rPr>
              <a:t>수행 화면 및 결과 </a:t>
            </a:r>
            <a:endParaRPr lang="en-US" sz="18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1249768" y="1659074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- </a:t>
            </a:r>
            <a:r>
              <a:rPr lang="en-US" altLang="ko-KR" sz="2000" b="1" dirty="0" err="1" smtClean="0">
                <a:latin typeface="+mj-ea"/>
                <a:ea typeface="+mj-ea"/>
                <a:cs typeface="Montserrat Bold"/>
                <a:sym typeface="Montserrat Bold"/>
              </a:rPr>
              <a:t>UiPath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작업환경과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웹페이지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인터페이스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 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476500"/>
            <a:ext cx="5877859" cy="4267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476500"/>
            <a:ext cx="4267200" cy="1182370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3930562"/>
            <a:ext cx="4253872" cy="1178677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5380931"/>
            <a:ext cx="7443227" cy="4228829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sp>
        <p:nvSpPr>
          <p:cNvPr id="14" name="왼쪽 화살표 13"/>
          <p:cNvSpPr/>
          <p:nvPr/>
        </p:nvSpPr>
        <p:spPr>
          <a:xfrm>
            <a:off x="11353800" y="3581024"/>
            <a:ext cx="3276600" cy="1554537"/>
          </a:xfrm>
          <a:prstGeom prst="leftArrow">
            <a:avLst/>
          </a:prstGeom>
          <a:solidFill>
            <a:srgbClr val="006600"/>
          </a:solidFill>
          <a:ln w="19050"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검색창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구매상태</a:t>
            </a:r>
            <a:r>
              <a:rPr lang="ko-KR" altLang="en-US" sz="1600" dirty="0" smtClean="0"/>
              <a:t> 중 </a:t>
            </a:r>
            <a:r>
              <a:rPr lang="ko-KR" altLang="en-US" sz="1600" dirty="0" err="1" smtClean="0"/>
              <a:t>결제완료를</a:t>
            </a:r>
            <a:r>
              <a:rPr lang="ko-KR" altLang="en-US" sz="1600" dirty="0" smtClean="0"/>
              <a:t> 선택 후 검색</a:t>
            </a:r>
            <a:endParaRPr lang="en-US" altLang="ko-KR" sz="1600" dirty="0" smtClean="0"/>
          </a:p>
        </p:txBody>
      </p:sp>
      <p:sp>
        <p:nvSpPr>
          <p:cNvPr id="6" name="오른쪽 화살표 5"/>
          <p:cNvSpPr/>
          <p:nvPr/>
        </p:nvSpPr>
        <p:spPr>
          <a:xfrm>
            <a:off x="5257800" y="7282022"/>
            <a:ext cx="2286000" cy="1305755"/>
          </a:xfrm>
          <a:prstGeom prst="righ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결제완료 항목들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48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62000" y="541020"/>
            <a:ext cx="3810000" cy="29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1" dirty="0" smtClean="0">
                <a:latin typeface="+mj-ea"/>
                <a:ea typeface="+mj-ea"/>
                <a:cs typeface="Montserrat Bold"/>
                <a:sym typeface="Montserrat Bold"/>
              </a:rPr>
              <a:t>3. </a:t>
            </a:r>
            <a:r>
              <a:rPr lang="ko-KR" altLang="en-US" b="1" dirty="0">
                <a:latin typeface="+mj-ea"/>
                <a:ea typeface="+mj-ea"/>
                <a:cs typeface="Montserrat Bold"/>
                <a:sym typeface="Montserrat Bold"/>
              </a:rPr>
              <a:t>수행 화면 및 결과 </a:t>
            </a:r>
            <a:endParaRPr lang="en-US" sz="18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1249768" y="1659074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- </a:t>
            </a:r>
            <a:r>
              <a:rPr lang="en-US" altLang="ko-KR" sz="2000" b="1" dirty="0" err="1" smtClean="0">
                <a:latin typeface="+mj-ea"/>
                <a:ea typeface="+mj-ea"/>
                <a:cs typeface="Montserrat Bold"/>
                <a:sym typeface="Montserrat Bold"/>
              </a:rPr>
              <a:t>UiPath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작업환경과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웹페이지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인터페이스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 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00300"/>
            <a:ext cx="5419725" cy="6505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1797050"/>
            <a:ext cx="4191000" cy="1206500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691" y="3167870"/>
            <a:ext cx="4191001" cy="1243511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000" y="4575701"/>
            <a:ext cx="4191002" cy="1184296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1691" y="5924317"/>
            <a:ext cx="7162800" cy="4041907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sp>
        <p:nvSpPr>
          <p:cNvPr id="15" name="왼쪽 화살표 14"/>
          <p:cNvSpPr/>
          <p:nvPr/>
        </p:nvSpPr>
        <p:spPr>
          <a:xfrm>
            <a:off x="11201400" y="2043721"/>
            <a:ext cx="2421107" cy="1295400"/>
          </a:xfrm>
          <a:prstGeom prst="leftArrow">
            <a:avLst/>
          </a:prstGeom>
          <a:solidFill>
            <a:srgbClr val="006600"/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배송상태</a:t>
            </a:r>
            <a:r>
              <a:rPr lang="ko-KR" altLang="en-US" sz="1600" dirty="0" smtClean="0"/>
              <a:t> 변경 버튼 클릭</a:t>
            </a:r>
            <a:endParaRPr lang="ko-KR" altLang="en-US" sz="1600" dirty="0"/>
          </a:p>
        </p:txBody>
      </p:sp>
      <p:sp>
        <p:nvSpPr>
          <p:cNvPr id="16" name="왼쪽 화살표 15"/>
          <p:cNvSpPr/>
          <p:nvPr/>
        </p:nvSpPr>
        <p:spPr>
          <a:xfrm>
            <a:off x="14053093" y="6438900"/>
            <a:ext cx="3332771" cy="2189330"/>
          </a:xfrm>
          <a:prstGeom prst="lef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결제완료 항목들 중 </a:t>
            </a:r>
            <a:r>
              <a:rPr lang="ko-KR" altLang="en-US" sz="1600" dirty="0" err="1" smtClean="0"/>
              <a:t>배송상태가</a:t>
            </a:r>
            <a:r>
              <a:rPr lang="ko-KR" altLang="en-US" sz="1600" dirty="0" smtClean="0"/>
              <a:t> 판매확인중인 항목들이 배송준비중으로 일괄 변경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3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62000" y="541020"/>
            <a:ext cx="3810000" cy="29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1" dirty="0" smtClean="0">
                <a:latin typeface="+mj-ea"/>
                <a:ea typeface="+mj-ea"/>
                <a:cs typeface="Montserrat Bold"/>
                <a:sym typeface="Montserrat Bold"/>
              </a:rPr>
              <a:t>3. </a:t>
            </a:r>
            <a:r>
              <a:rPr lang="ko-KR" altLang="en-US" b="1" dirty="0">
                <a:latin typeface="+mj-ea"/>
                <a:ea typeface="+mj-ea"/>
                <a:cs typeface="Montserrat Bold"/>
                <a:sym typeface="Montserrat Bold"/>
              </a:rPr>
              <a:t>수행 화면 및 결과 </a:t>
            </a:r>
            <a:endParaRPr lang="en-US" sz="18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1249768" y="1659074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- </a:t>
            </a:r>
            <a:r>
              <a:rPr lang="en-US" altLang="ko-KR" sz="2000" b="1" dirty="0" err="1" smtClean="0">
                <a:latin typeface="+mj-ea"/>
                <a:ea typeface="+mj-ea"/>
                <a:cs typeface="Montserrat Bold"/>
                <a:sym typeface="Montserrat Bold"/>
              </a:rPr>
              <a:t>UiPath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작업환경과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웹페이지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인터페이스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 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00300"/>
            <a:ext cx="5562600" cy="64703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543615"/>
            <a:ext cx="8828476" cy="2371285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sp>
        <p:nvSpPr>
          <p:cNvPr id="9" name="왼쪽 화살표 8"/>
          <p:cNvSpPr/>
          <p:nvPr/>
        </p:nvSpPr>
        <p:spPr>
          <a:xfrm>
            <a:off x="15019189" y="3764225"/>
            <a:ext cx="2421107" cy="1295400"/>
          </a:xfrm>
          <a:prstGeom prst="lef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변경된 항목들 데이터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77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62000" y="541020"/>
            <a:ext cx="3810000" cy="29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1" dirty="0" smtClean="0">
                <a:latin typeface="+mj-ea"/>
                <a:ea typeface="+mj-ea"/>
                <a:cs typeface="Montserrat Bold"/>
                <a:sym typeface="Montserrat Bold"/>
              </a:rPr>
              <a:t>3. </a:t>
            </a:r>
            <a:r>
              <a:rPr lang="ko-KR" altLang="en-US" b="1" dirty="0">
                <a:latin typeface="+mj-ea"/>
                <a:ea typeface="+mj-ea"/>
                <a:cs typeface="Montserrat Bold"/>
                <a:sym typeface="Montserrat Bold"/>
              </a:rPr>
              <a:t>수행 화면 및 결과 </a:t>
            </a:r>
            <a:endParaRPr lang="en-US" sz="18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1249768" y="1659074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- </a:t>
            </a:r>
            <a:r>
              <a:rPr lang="en-US" altLang="ko-KR" sz="2000" b="1" dirty="0" err="1" smtClean="0">
                <a:latin typeface="+mj-ea"/>
                <a:ea typeface="+mj-ea"/>
                <a:cs typeface="Montserrat Bold"/>
                <a:sym typeface="Montserrat Bold"/>
              </a:rPr>
              <a:t>UiPath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작업환경과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웹페이지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인터페이스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 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68" y="2588499"/>
            <a:ext cx="5564520" cy="27074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18" y="5600700"/>
            <a:ext cx="5530370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4079" y="2695520"/>
            <a:ext cx="4745860" cy="2125969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8382000" y="3162300"/>
            <a:ext cx="304800" cy="779899"/>
          </a:xfrm>
          <a:prstGeom prst="rect">
            <a:avLst/>
          </a:prstGeom>
          <a:solidFill>
            <a:schemeClr val="tx1"/>
          </a:solidFill>
          <a:ln w="19050"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599" y="5000882"/>
            <a:ext cx="7884187" cy="4638417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  <p:sp>
        <p:nvSpPr>
          <p:cNvPr id="14" name="왼쪽 화살표 13"/>
          <p:cNvSpPr/>
          <p:nvPr/>
        </p:nvSpPr>
        <p:spPr>
          <a:xfrm>
            <a:off x="13773702" y="6286500"/>
            <a:ext cx="3156168" cy="1981200"/>
          </a:xfrm>
          <a:prstGeom prst="lef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메시지 창이 뜨면 해당 경로에 데이터를 추출한 엑셀파일 생성 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599" y="2695520"/>
            <a:ext cx="2778107" cy="2125969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</p:spTree>
    <p:extLst>
      <p:ext uri="{BB962C8B-B14F-4D97-AF65-F5344CB8AC3E}">
        <p14:creationId xmlns:p14="http://schemas.microsoft.com/office/powerpoint/2010/main" val="29664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9D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4419600" y="4152900"/>
            <a:ext cx="11664069" cy="232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30"/>
              </a:lnSpc>
            </a:pPr>
            <a:r>
              <a:rPr lang="en-US" sz="13521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You.</a:t>
            </a:r>
          </a:p>
        </p:txBody>
      </p:sp>
      <p:sp>
        <p:nvSpPr>
          <p:cNvPr id="16" name="AutoShape 6"/>
          <p:cNvSpPr/>
          <p:nvPr/>
        </p:nvSpPr>
        <p:spPr>
          <a:xfrm>
            <a:off x="762002" y="1104900"/>
            <a:ext cx="1676400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549" y="532425"/>
            <a:ext cx="537620" cy="3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9D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0" y="490470"/>
            <a:ext cx="537620" cy="398615"/>
          </a:xfrm>
          <a:prstGeom prst="rect">
            <a:avLst/>
          </a:prstGeom>
        </p:spPr>
      </p:pic>
      <p:sp>
        <p:nvSpPr>
          <p:cNvPr id="2" name="AutoShape 27"/>
          <p:cNvSpPr/>
          <p:nvPr/>
        </p:nvSpPr>
        <p:spPr>
          <a:xfrm>
            <a:off x="762000" y="1047750"/>
            <a:ext cx="167640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-228600" y="1553303"/>
            <a:ext cx="5614262" cy="1145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목차</a:t>
            </a:r>
            <a:r>
              <a:rPr lang="en-US" sz="6999" b="1" dirty="0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 </a:t>
            </a: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구성</a:t>
            </a:r>
            <a:endParaRPr lang="en-US" sz="6999" b="1" dirty="0">
              <a:solidFill>
                <a:schemeClr val="bg1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9834222" y="3212747"/>
            <a:ext cx="5257799" cy="744802"/>
            <a:chOff x="0" y="65906"/>
            <a:chExt cx="8833303" cy="1208285"/>
          </a:xfrm>
        </p:grpSpPr>
        <p:sp>
          <p:nvSpPr>
            <p:cNvPr id="8" name="TextBox 14"/>
            <p:cNvSpPr txBox="1"/>
            <p:nvPr/>
          </p:nvSpPr>
          <p:spPr>
            <a:xfrm>
              <a:off x="131812" y="65906"/>
              <a:ext cx="1142377" cy="1208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0" y="341051"/>
              <a:ext cx="1406004" cy="79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chemeClr val="bg1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01-1</a:t>
              </a:r>
              <a:endParaRPr lang="en-US" sz="3000" b="1" dirty="0">
                <a:solidFill>
                  <a:schemeClr val="bg1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1914003" y="341052"/>
              <a:ext cx="6919300" cy="6543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기획의도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1" name="Group 18"/>
          <p:cNvGrpSpPr/>
          <p:nvPr/>
        </p:nvGrpSpPr>
        <p:grpSpPr>
          <a:xfrm>
            <a:off x="9834222" y="4326518"/>
            <a:ext cx="5651895" cy="803377"/>
            <a:chOff x="0" y="65906"/>
            <a:chExt cx="8854692" cy="1208285"/>
          </a:xfrm>
        </p:grpSpPr>
        <p:sp>
          <p:nvSpPr>
            <p:cNvPr id="12" name="TextBox 21"/>
            <p:cNvSpPr txBox="1"/>
            <p:nvPr/>
          </p:nvSpPr>
          <p:spPr>
            <a:xfrm>
              <a:off x="131812" y="65906"/>
              <a:ext cx="1142378" cy="1208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" name="TextBox 22"/>
            <p:cNvSpPr txBox="1"/>
            <p:nvPr/>
          </p:nvSpPr>
          <p:spPr>
            <a:xfrm>
              <a:off x="0" y="341052"/>
              <a:ext cx="1406005" cy="7391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chemeClr val="bg1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01-2</a:t>
              </a:r>
              <a:endParaRPr lang="en-US" sz="3000" b="1" dirty="0">
                <a:solidFill>
                  <a:schemeClr val="bg1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14" name="TextBox 23"/>
            <p:cNvSpPr txBox="1"/>
            <p:nvPr/>
          </p:nvSpPr>
          <p:spPr>
            <a:xfrm>
              <a:off x="1914004" y="341052"/>
              <a:ext cx="6940688" cy="6543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내용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5" name="Group 11"/>
          <p:cNvGrpSpPr/>
          <p:nvPr/>
        </p:nvGrpSpPr>
        <p:grpSpPr>
          <a:xfrm>
            <a:off x="9834222" y="5774795"/>
            <a:ext cx="5507087" cy="1054503"/>
            <a:chOff x="0" y="0"/>
            <a:chExt cx="7342783" cy="1406004"/>
          </a:xfrm>
        </p:grpSpPr>
        <p:grpSp>
          <p:nvGrpSpPr>
            <p:cNvPr id="16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19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0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17" name="TextBox 15"/>
            <p:cNvSpPr txBox="1"/>
            <p:nvPr/>
          </p:nvSpPr>
          <p:spPr>
            <a:xfrm>
              <a:off x="0" y="341052"/>
              <a:ext cx="1406004" cy="655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00AC4E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02</a:t>
              </a:r>
              <a:endParaRPr lang="en-US" sz="3000" b="1" dirty="0">
                <a:solidFill>
                  <a:srgbClr val="00AC4E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1914004" y="341052"/>
              <a:ext cx="5428779" cy="65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프로세스 알고리즘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21" name="Group 4"/>
          <p:cNvGrpSpPr/>
          <p:nvPr/>
        </p:nvGrpSpPr>
        <p:grpSpPr>
          <a:xfrm>
            <a:off x="9834222" y="1755554"/>
            <a:ext cx="6624977" cy="1054503"/>
            <a:chOff x="0" y="0"/>
            <a:chExt cx="8833303" cy="1406004"/>
          </a:xfrm>
        </p:grpSpPr>
        <p:grpSp>
          <p:nvGrpSpPr>
            <p:cNvPr id="22" name="Group 5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25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6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23" name="TextBox 8"/>
            <p:cNvSpPr txBox="1"/>
            <p:nvPr/>
          </p:nvSpPr>
          <p:spPr>
            <a:xfrm>
              <a:off x="0" y="341052"/>
              <a:ext cx="1406004" cy="655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00AC4E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01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1914004" y="341052"/>
              <a:ext cx="6919299" cy="6543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개요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27" name="Group 18"/>
          <p:cNvGrpSpPr/>
          <p:nvPr/>
        </p:nvGrpSpPr>
        <p:grpSpPr>
          <a:xfrm>
            <a:off x="9828073" y="7816481"/>
            <a:ext cx="8072777" cy="1054503"/>
            <a:chOff x="0" y="0"/>
            <a:chExt cx="10763703" cy="1406004"/>
          </a:xfrm>
        </p:grpSpPr>
        <p:grpSp>
          <p:nvGrpSpPr>
            <p:cNvPr id="28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1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2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29" name="TextBox 22"/>
            <p:cNvSpPr txBox="1"/>
            <p:nvPr/>
          </p:nvSpPr>
          <p:spPr>
            <a:xfrm>
              <a:off x="0" y="341052"/>
              <a:ext cx="1406004" cy="655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00B050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03</a:t>
              </a:r>
              <a:endParaRPr lang="en-US" sz="3000" b="1" dirty="0">
                <a:solidFill>
                  <a:srgbClr val="00B050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0" name="TextBox 23"/>
            <p:cNvSpPr txBox="1"/>
            <p:nvPr/>
          </p:nvSpPr>
          <p:spPr>
            <a:xfrm>
              <a:off x="1914003" y="341052"/>
              <a:ext cx="8849700" cy="6543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수행 화면 및 결과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9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/>
          <p:nvPr/>
        </p:nvGrpSpPr>
        <p:grpSpPr>
          <a:xfrm>
            <a:off x="4589893" y="0"/>
            <a:ext cx="13720544" cy="10287000"/>
            <a:chOff x="0" y="0"/>
            <a:chExt cx="3613641" cy="2709333"/>
          </a:xfrm>
        </p:grpSpPr>
        <p:sp>
          <p:nvSpPr>
            <p:cNvPr id="17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id="18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 smtClean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개요</a:t>
            </a:r>
            <a:r>
              <a:rPr lang="en-US" altLang="ko-KR" sz="3000" b="1" dirty="0" smtClean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 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5335712" y="4229100"/>
            <a:ext cx="12151670" cy="1721158"/>
            <a:chOff x="0" y="0"/>
            <a:chExt cx="3200440" cy="4533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00440" cy="453309"/>
            </a:xfrm>
            <a:custGeom>
              <a:avLst/>
              <a:gdLst/>
              <a:ahLst/>
              <a:cxnLst/>
              <a:rect l="l" t="t" r="r" b="b"/>
              <a:pathLst>
                <a:path w="3200440" h="453309">
                  <a:moveTo>
                    <a:pt x="7008" y="0"/>
                  </a:moveTo>
                  <a:lnTo>
                    <a:pt x="3193432" y="0"/>
                  </a:lnTo>
                  <a:cubicBezTo>
                    <a:pt x="3195290" y="0"/>
                    <a:pt x="3197073" y="738"/>
                    <a:pt x="3198387" y="2053"/>
                  </a:cubicBezTo>
                  <a:cubicBezTo>
                    <a:pt x="3199701" y="3367"/>
                    <a:pt x="3200440" y="5149"/>
                    <a:pt x="3200440" y="7008"/>
                  </a:cubicBezTo>
                  <a:lnTo>
                    <a:pt x="3200440" y="446301"/>
                  </a:lnTo>
                  <a:cubicBezTo>
                    <a:pt x="3200440" y="448160"/>
                    <a:pt x="3199701" y="449942"/>
                    <a:pt x="3198387" y="451256"/>
                  </a:cubicBezTo>
                  <a:cubicBezTo>
                    <a:pt x="3197073" y="452571"/>
                    <a:pt x="3195290" y="453309"/>
                    <a:pt x="3193432" y="453309"/>
                  </a:cubicBezTo>
                  <a:lnTo>
                    <a:pt x="7008" y="453309"/>
                  </a:lnTo>
                  <a:cubicBezTo>
                    <a:pt x="5149" y="453309"/>
                    <a:pt x="3367" y="452571"/>
                    <a:pt x="2053" y="451256"/>
                  </a:cubicBezTo>
                  <a:cubicBezTo>
                    <a:pt x="738" y="449942"/>
                    <a:pt x="0" y="448160"/>
                    <a:pt x="0" y="446301"/>
                  </a:cubicBezTo>
                  <a:lnTo>
                    <a:pt x="0" y="7008"/>
                  </a:lnTo>
                  <a:cubicBezTo>
                    <a:pt x="0" y="5149"/>
                    <a:pt x="738" y="3367"/>
                    <a:pt x="2053" y="2053"/>
                  </a:cubicBezTo>
                  <a:cubicBezTo>
                    <a:pt x="3367" y="738"/>
                    <a:pt x="5149" y="0"/>
                    <a:pt x="7008" y="0"/>
                  </a:cubicBez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200440" cy="510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00AC4E"/>
                </a:solidFill>
                <a:latin typeface="+mj-ea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프로젝트 개요</a:t>
            </a:r>
            <a:r>
              <a:rPr lang="en-US" altLang="ko-KR" sz="5000" b="1" dirty="0">
                <a:latin typeface="+mj-ea"/>
                <a:cs typeface="Noto Sans Bold"/>
                <a:sym typeface="Noto Sans Bold"/>
              </a:rPr>
              <a:t>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549" y="532425"/>
            <a:ext cx="537620" cy="398615"/>
          </a:xfrm>
          <a:prstGeom prst="rect">
            <a:avLst/>
          </a:prstGeom>
        </p:spPr>
      </p:pic>
      <p:sp>
        <p:nvSpPr>
          <p:cNvPr id="20" name="Freeform 2"/>
          <p:cNvSpPr/>
          <p:nvPr/>
        </p:nvSpPr>
        <p:spPr>
          <a:xfrm>
            <a:off x="1118600" y="3086100"/>
            <a:ext cx="2214511" cy="4114800"/>
          </a:xfrm>
          <a:custGeom>
            <a:avLst/>
            <a:gdLst/>
            <a:ahLst/>
            <a:cxnLst/>
            <a:rect l="l" t="t" r="r" b="b"/>
            <a:pathLst>
              <a:path w="2214511" h="4114800">
                <a:moveTo>
                  <a:pt x="0" y="0"/>
                </a:moveTo>
                <a:lnTo>
                  <a:pt x="2214511" y="0"/>
                </a:lnTo>
                <a:lnTo>
                  <a:pt x="22145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62000" y="541020"/>
            <a:ext cx="38100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altLang="ko-KR" b="1" dirty="0" smtClean="0">
                <a:latin typeface="+mj-ea"/>
                <a:ea typeface="+mj-ea"/>
                <a:cs typeface="Montserrat Bold"/>
                <a:sym typeface="Montserrat Bold"/>
              </a:rPr>
              <a:t>1. </a:t>
            </a:r>
            <a:r>
              <a:rPr lang="ko-KR" altLang="en-US" b="1" dirty="0" smtClean="0">
                <a:latin typeface="+mj-ea"/>
                <a:ea typeface="+mj-ea"/>
                <a:cs typeface="Montserrat Bold"/>
                <a:sym typeface="Montserrat Bold"/>
              </a:rPr>
              <a:t>프로젝트 개요  </a:t>
            </a:r>
            <a:endParaRPr lang="en-US" sz="18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1270000" y="1656632"/>
            <a:ext cx="65661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799" y="2247900"/>
            <a:ext cx="132273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 smtClean="0"/>
              <a:t>업무의 </a:t>
            </a:r>
            <a:r>
              <a:rPr lang="ko-KR" altLang="en-US" sz="1700" dirty="0"/>
              <a:t>효율성 향상과 데이터의 </a:t>
            </a:r>
            <a:r>
              <a:rPr lang="ko-KR" altLang="en-US" sz="1700" dirty="0" smtClean="0"/>
              <a:t>정확성 유지 </a:t>
            </a:r>
            <a:r>
              <a:rPr lang="en-US" altLang="ko-KR" sz="1700" dirty="0" smtClean="0"/>
              <a:t>: </a:t>
            </a:r>
            <a:r>
              <a:rPr lang="ko-KR" altLang="en-US" sz="1700" dirty="0"/>
              <a:t>업무 처리의 자동화와 품질 개선을 위한 </a:t>
            </a:r>
            <a:r>
              <a:rPr lang="ko-KR" altLang="en-US" sz="1700" dirty="0" smtClean="0"/>
              <a:t>선택</a:t>
            </a:r>
            <a:endParaRPr lang="en-US" altLang="ko-KR" sz="1700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862203" y="2854050"/>
            <a:ext cx="2752510" cy="1219200"/>
          </a:xfrm>
          <a:prstGeom prst="wedgeRoundRectCallout">
            <a:avLst>
              <a:gd name="adj1" fmla="val 62272"/>
              <a:gd name="adj2" fmla="val 25514"/>
              <a:gd name="adj3" fmla="val 16667"/>
            </a:avLst>
          </a:prstGeom>
          <a:solidFill>
            <a:srgbClr val="009E47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 효율화 및 자동화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859071" y="4521504"/>
            <a:ext cx="2752510" cy="1219200"/>
          </a:xfrm>
          <a:prstGeom prst="wedgeRoundRectCallout">
            <a:avLst>
              <a:gd name="adj1" fmla="val 62272"/>
              <a:gd name="adj2" fmla="val 25514"/>
              <a:gd name="adj3" fmla="val 16667"/>
            </a:avLst>
          </a:prstGeom>
          <a:solidFill>
            <a:srgbClr val="009E47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준비 신속화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798780" y="6188958"/>
            <a:ext cx="2752510" cy="1219200"/>
          </a:xfrm>
          <a:prstGeom prst="wedgeRoundRectCallout">
            <a:avLst>
              <a:gd name="adj1" fmla="val 62272"/>
              <a:gd name="adj2" fmla="val 25514"/>
              <a:gd name="adj3" fmla="val 16667"/>
            </a:avLst>
          </a:prstGeom>
          <a:solidFill>
            <a:srgbClr val="009E47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실시간 </a:t>
            </a:r>
            <a:r>
              <a:rPr lang="ko-KR" altLang="en-US" dirty="0"/>
              <a:t>관리 및 추적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1791473" y="7856412"/>
            <a:ext cx="2752510" cy="1219200"/>
          </a:xfrm>
          <a:prstGeom prst="wedgeRoundRectCallout">
            <a:avLst>
              <a:gd name="adj1" fmla="val 62272"/>
              <a:gd name="adj2" fmla="val 25514"/>
              <a:gd name="adj3" fmla="val 16667"/>
            </a:avLst>
          </a:prstGeom>
          <a:solidFill>
            <a:srgbClr val="009E47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사후 관리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보고의 </a:t>
            </a:r>
            <a:r>
              <a:rPr lang="ko-KR" altLang="en-US" dirty="0"/>
              <a:t>용이성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6338" y="3198256"/>
            <a:ext cx="9516421" cy="877163"/>
          </a:xfrm>
          <a:prstGeom prst="rect">
            <a:avLst/>
          </a:prstGeom>
          <a:noFill/>
          <a:ln w="19050">
            <a:solidFill>
              <a:srgbClr val="009E4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반복적인 배송 상태 변경 작업을 수작업으로 처리하는 것은 시간과 자원을 많이 소모합니다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자동화된 </a:t>
            </a:r>
            <a:r>
              <a:rPr lang="en-US" altLang="ko-KR" sz="1700" dirty="0"/>
              <a:t>RPA </a:t>
            </a:r>
            <a:r>
              <a:rPr lang="ko-KR" altLang="en-US" sz="1700" dirty="0"/>
              <a:t>프로세스를 통해 결제 완료된 주문 중 특정 조건에 맞는 항목을 자동으로 식별하고</a:t>
            </a:r>
            <a:r>
              <a:rPr lang="en-US" altLang="ko-KR" sz="1700" dirty="0"/>
              <a:t>, </a:t>
            </a:r>
            <a:r>
              <a:rPr lang="ko-KR" altLang="en-US" sz="1700" dirty="0"/>
              <a:t>일괄적으로 상태를 업데이트함으로써 작업 시간을 크게 단축하고</a:t>
            </a:r>
            <a:r>
              <a:rPr lang="en-US" altLang="ko-KR" sz="1700" dirty="0"/>
              <a:t>, </a:t>
            </a:r>
            <a:r>
              <a:rPr lang="ko-KR" altLang="en-US" sz="1700" dirty="0"/>
              <a:t>오류를 줄일 수 있습니다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21" name="직사각형 20"/>
          <p:cNvSpPr/>
          <p:nvPr/>
        </p:nvSpPr>
        <p:spPr>
          <a:xfrm>
            <a:off x="5527819" y="4865710"/>
            <a:ext cx="9516421" cy="877163"/>
          </a:xfrm>
          <a:prstGeom prst="rect">
            <a:avLst/>
          </a:prstGeom>
          <a:ln w="19050">
            <a:solidFill>
              <a:srgbClr val="009E47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700" dirty="0"/>
              <a:t>‘</a:t>
            </a:r>
            <a:r>
              <a:rPr lang="ko-KR" altLang="en-US" sz="1700" dirty="0" err="1"/>
              <a:t>판매확인중</a:t>
            </a:r>
            <a:r>
              <a:rPr lang="ko-KR" altLang="en-US" sz="1700" dirty="0"/>
              <a:t>’ 상태에서 ‘</a:t>
            </a:r>
            <a:r>
              <a:rPr lang="ko-KR" altLang="en-US" sz="1700" dirty="0" err="1"/>
              <a:t>배송준비중</a:t>
            </a:r>
            <a:r>
              <a:rPr lang="ko-KR" altLang="en-US" sz="1700" dirty="0" smtClean="0"/>
              <a:t>’ </a:t>
            </a:r>
            <a:r>
              <a:rPr lang="ko-KR" altLang="en-US" sz="1700" dirty="0" err="1" smtClean="0"/>
              <a:t>으로의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전환이 신속하게 </a:t>
            </a:r>
            <a:r>
              <a:rPr lang="ko-KR" altLang="en-US" sz="1700" dirty="0" smtClean="0"/>
              <a:t>이루어짐으로써</a:t>
            </a:r>
            <a:r>
              <a:rPr lang="en-US" altLang="ko-KR" sz="1700" dirty="0" smtClean="0"/>
              <a:t>, </a:t>
            </a:r>
          </a:p>
          <a:p>
            <a:r>
              <a:rPr lang="ko-KR" altLang="en-US" sz="1700" dirty="0" smtClean="0"/>
              <a:t>배송 </a:t>
            </a:r>
            <a:r>
              <a:rPr lang="ko-KR" altLang="en-US" sz="1700" dirty="0"/>
              <a:t>절차가 더 빠르게 진행될 수 있습니다</a:t>
            </a:r>
            <a:r>
              <a:rPr lang="en-US" altLang="ko-KR" sz="1700" dirty="0"/>
              <a:t>. </a:t>
            </a:r>
            <a:endParaRPr lang="en-US" altLang="ko-KR" sz="1700" dirty="0" smtClean="0"/>
          </a:p>
          <a:p>
            <a:r>
              <a:rPr lang="ko-KR" altLang="en-US" sz="1700" dirty="0" smtClean="0"/>
              <a:t>이는 </a:t>
            </a:r>
            <a:r>
              <a:rPr lang="ko-KR" altLang="en-US" sz="1700" dirty="0"/>
              <a:t>고객에게 더 빠른 서비스와 신뢰성을 제공할 수 있게 해줍니다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22" name="직사각형 21"/>
          <p:cNvSpPr/>
          <p:nvPr/>
        </p:nvSpPr>
        <p:spPr>
          <a:xfrm>
            <a:off x="5510200" y="6269385"/>
            <a:ext cx="9522580" cy="1138773"/>
          </a:xfrm>
          <a:prstGeom prst="rect">
            <a:avLst/>
          </a:prstGeom>
          <a:ln w="19050">
            <a:solidFill>
              <a:srgbClr val="009E47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700" dirty="0"/>
              <a:t>자동화된 </a:t>
            </a:r>
            <a:r>
              <a:rPr lang="en-US" altLang="ko-KR" sz="1700" dirty="0"/>
              <a:t>RPA </a:t>
            </a:r>
            <a:r>
              <a:rPr lang="ko-KR" altLang="en-US" sz="1700" dirty="0"/>
              <a:t>프로세스가 데이터를 추출하고 파일로 </a:t>
            </a:r>
            <a:r>
              <a:rPr lang="ko-KR" altLang="en-US" sz="1700" dirty="0" smtClean="0"/>
              <a:t>저장함으로써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주문 </a:t>
            </a:r>
            <a:r>
              <a:rPr lang="ko-KR" altLang="en-US" sz="1700" dirty="0"/>
              <a:t>및 배송 정보의 추적이 용이해집니다</a:t>
            </a:r>
            <a:r>
              <a:rPr lang="en-US" altLang="ko-KR" sz="1700" dirty="0"/>
              <a:t>. </a:t>
            </a:r>
            <a:endParaRPr lang="en-US" altLang="ko-KR" sz="1700" dirty="0" smtClean="0"/>
          </a:p>
          <a:p>
            <a:r>
              <a:rPr lang="ko-KR" altLang="en-US" sz="1700" dirty="0" smtClean="0"/>
              <a:t>이를 </a:t>
            </a:r>
            <a:r>
              <a:rPr lang="ko-KR" altLang="en-US" sz="1700" dirty="0"/>
              <a:t>통해 전체 배송 과정이 보다 체계적으로 관리될 수 있고</a:t>
            </a:r>
            <a:r>
              <a:rPr lang="en-US" altLang="ko-KR" sz="1700" dirty="0"/>
              <a:t>, </a:t>
            </a:r>
            <a:r>
              <a:rPr lang="ko-KR" altLang="en-US" sz="1700" dirty="0"/>
              <a:t>추후 분석을 위한 데이터 기록이 자동으로 이루어집니다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23" name="직사각형 22"/>
          <p:cNvSpPr/>
          <p:nvPr/>
        </p:nvSpPr>
        <p:spPr>
          <a:xfrm>
            <a:off x="5510201" y="8200618"/>
            <a:ext cx="9533920" cy="877163"/>
          </a:xfrm>
          <a:prstGeom prst="rect">
            <a:avLst/>
          </a:prstGeom>
          <a:ln w="19050">
            <a:solidFill>
              <a:srgbClr val="009E47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700" dirty="0"/>
              <a:t>변경된 배송 상태에 대한 데이터를 파일로 저장하여 보고서 형태로 사용할 수 있게 </a:t>
            </a:r>
            <a:r>
              <a:rPr lang="ko-KR" altLang="en-US" sz="1700" dirty="0" smtClean="0"/>
              <a:t>함으로써</a:t>
            </a:r>
            <a:r>
              <a:rPr lang="en-US" altLang="ko-KR" sz="1700" dirty="0" smtClean="0"/>
              <a:t>, </a:t>
            </a:r>
            <a:r>
              <a:rPr lang="ko-KR" altLang="en-US" sz="1700" dirty="0"/>
              <a:t>관리자가 현황을 쉽게 파악하고 필요 시 신속하게 대응할 수 있습니다</a:t>
            </a:r>
            <a:r>
              <a:rPr lang="en-US" altLang="ko-KR" sz="1700" dirty="0"/>
              <a:t>. </a:t>
            </a:r>
            <a:endParaRPr lang="en-US" altLang="ko-KR" sz="1700" dirty="0" smtClean="0"/>
          </a:p>
          <a:p>
            <a:r>
              <a:rPr lang="ko-KR" altLang="en-US" sz="1700" dirty="0" smtClean="0"/>
              <a:t>이는 </a:t>
            </a:r>
            <a:r>
              <a:rPr lang="ko-KR" altLang="en-US" sz="1700" dirty="0"/>
              <a:t>배송 관련 문제를 미리 파악하고 개선할 수 있는 자료로 활용될 수 있습니다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1583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62000" y="541020"/>
            <a:ext cx="38100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altLang="ko-KR" b="1" dirty="0" smtClean="0">
                <a:latin typeface="+mj-ea"/>
                <a:ea typeface="+mj-ea"/>
                <a:cs typeface="Montserrat Bold"/>
                <a:sym typeface="Montserrat Bold"/>
              </a:rPr>
              <a:t>1. </a:t>
            </a:r>
            <a:r>
              <a:rPr lang="ko-KR" altLang="en-US" b="1" dirty="0" smtClean="0">
                <a:latin typeface="+mj-ea"/>
                <a:ea typeface="+mj-ea"/>
                <a:cs typeface="Montserrat Bold"/>
                <a:sym typeface="Montserrat Bold"/>
              </a:rPr>
              <a:t>프로젝트 개요  </a:t>
            </a:r>
            <a:endParaRPr lang="en-US" sz="18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1249768" y="1659074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내용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9166" y="3009900"/>
            <a:ext cx="11925822" cy="2169825"/>
          </a:xfrm>
          <a:prstGeom prst="rect">
            <a:avLst/>
          </a:prstGeom>
          <a:noFill/>
          <a:ln w="19050">
            <a:solidFill>
              <a:srgbClr val="00AC4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[</a:t>
            </a:r>
            <a:r>
              <a:rPr lang="en-US" altLang="ko-KR" b="1" dirty="0"/>
              <a:t>RPA]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결제완료가</a:t>
            </a:r>
            <a:r>
              <a:rPr lang="ko-KR" altLang="en-US" dirty="0" smtClean="0"/>
              <a:t> </a:t>
            </a:r>
            <a:r>
              <a:rPr lang="ko-KR" altLang="en-US" dirty="0"/>
              <a:t>된 </a:t>
            </a:r>
            <a:r>
              <a:rPr lang="ko-KR" altLang="en-US" dirty="0" err="1"/>
              <a:t>주문정보를</a:t>
            </a:r>
            <a:r>
              <a:rPr lang="ko-KR" altLang="en-US" dirty="0"/>
              <a:t> 검색하여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그중 </a:t>
            </a:r>
            <a:r>
              <a:rPr lang="ko-KR" altLang="en-US" dirty="0" err="1"/>
              <a:t>배송상태가</a:t>
            </a:r>
            <a:r>
              <a:rPr lang="ko-KR" altLang="en-US" dirty="0"/>
              <a:t> 판매확인중인 항목들을 배송준비중으로 일괄 변경해주고</a:t>
            </a:r>
            <a:r>
              <a:rPr lang="en-US" altLang="ko-KR" dirty="0"/>
              <a:t>(</a:t>
            </a:r>
            <a:r>
              <a:rPr lang="ko-KR" altLang="en-US" dirty="0"/>
              <a:t>자동화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그에 대한 항목들을 </a:t>
            </a:r>
            <a:r>
              <a:rPr lang="en-US" altLang="ko-KR" dirty="0" err="1"/>
              <a:t>UIPath</a:t>
            </a:r>
            <a:r>
              <a:rPr lang="ko-KR" altLang="en-US" dirty="0"/>
              <a:t>를 이용하여 추출</a:t>
            </a:r>
            <a:r>
              <a:rPr lang="en-US" altLang="ko-KR" dirty="0"/>
              <a:t>, </a:t>
            </a:r>
            <a:r>
              <a:rPr lang="ko-KR" altLang="en-US" dirty="0"/>
              <a:t>파일로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7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3"/>
          <p:cNvSpPr/>
          <p:nvPr/>
        </p:nvSpPr>
        <p:spPr>
          <a:xfrm>
            <a:off x="540202" y="2977604"/>
            <a:ext cx="3538728" cy="4114800"/>
          </a:xfrm>
          <a:custGeom>
            <a:avLst/>
            <a:gdLst/>
            <a:ahLst/>
            <a:cxnLst/>
            <a:rect l="l" t="t" r="r" b="b"/>
            <a:pathLst>
              <a:path w="3538728" h="4114800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4" name="Group 2"/>
          <p:cNvGrpSpPr/>
          <p:nvPr/>
        </p:nvGrpSpPr>
        <p:grpSpPr>
          <a:xfrm>
            <a:off x="4589893" y="0"/>
            <a:ext cx="13720544" cy="10287000"/>
            <a:chOff x="0" y="0"/>
            <a:chExt cx="3613641" cy="2709333"/>
          </a:xfrm>
        </p:grpSpPr>
        <p:sp>
          <p:nvSpPr>
            <p:cNvPr id="15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id="16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ko-KR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.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프로세스 알고리즘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00AC4E"/>
                </a:solidFill>
                <a:latin typeface="+mj-ea"/>
                <a:cs typeface="Montserrat Bold"/>
                <a:sym typeface="Montserrat Bold"/>
              </a:rPr>
              <a:t>02</a:t>
            </a:r>
            <a:endParaRPr lang="en-US" altLang="ko-KR" b="1" dirty="0">
              <a:solidFill>
                <a:srgbClr val="00AC4E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프로세스 알고리즘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549" y="532425"/>
            <a:ext cx="537620" cy="3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762000" y="541020"/>
            <a:ext cx="32766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altLang="ko-KR" b="1" dirty="0" smtClean="0">
                <a:latin typeface="+mj-ea"/>
                <a:cs typeface="Montserrat Bold"/>
                <a:sym typeface="Montserrat Bold"/>
              </a:rPr>
              <a:t>2. </a:t>
            </a:r>
            <a:r>
              <a:rPr lang="ko-KR" altLang="en-US" b="1" dirty="0">
                <a:latin typeface="+mj-ea"/>
                <a:cs typeface="Montserrat Bold"/>
                <a:sym typeface="Montserrat Bold"/>
              </a:rPr>
              <a:t>프로세스 알고리즘</a:t>
            </a:r>
            <a:endParaRPr lang="en-US" altLang="ko-KR" b="1" dirty="0">
              <a:latin typeface="+mj-ea"/>
              <a:cs typeface="Montserrat Bold"/>
              <a:sym typeface="Montserrat Bold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1270000" y="1656632"/>
            <a:ext cx="6543961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-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프로세스 </a:t>
            </a:r>
            <a:r>
              <a:rPr lang="ko-KR" altLang="en-US" sz="2000" b="1" dirty="0">
                <a:latin typeface="+mj-ea"/>
                <a:cs typeface="Montserrat Bold"/>
                <a:sym typeface="Montserrat Bold"/>
              </a:rPr>
              <a:t>알고리즘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650556" y="3752480"/>
            <a:ext cx="1219200" cy="1143000"/>
          </a:xfrm>
          <a:prstGeom prst="ellipse">
            <a:avLst/>
          </a:prstGeom>
          <a:solidFill>
            <a:srgbClr val="009E47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시작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650556" y="6410639"/>
            <a:ext cx="1219200" cy="1143000"/>
          </a:xfrm>
          <a:prstGeom prst="ellipse">
            <a:avLst/>
          </a:prstGeom>
          <a:solidFill>
            <a:srgbClr val="009E47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3475576" y="3543300"/>
            <a:ext cx="3157604" cy="1405014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홈페이지 </a:t>
            </a:r>
            <a:r>
              <a:rPr lang="ko-KR" altLang="en-US" dirty="0">
                <a:solidFill>
                  <a:schemeClr val="tx1"/>
                </a:solidFill>
              </a:rPr>
              <a:t>접속 </a:t>
            </a:r>
            <a:r>
              <a:rPr lang="en-US" altLang="ko-KR" sz="1400" dirty="0">
                <a:solidFill>
                  <a:schemeClr val="tx1"/>
                </a:solidFill>
              </a:rPr>
              <a:t>http://192.168.10.253:8082/console/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7239000" y="3543300"/>
            <a:ext cx="2264602" cy="1405014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 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10109422" y="3543300"/>
            <a:ext cx="2798002" cy="1405014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err="1">
                <a:solidFill>
                  <a:schemeClr val="tx1"/>
                </a:solidFill>
              </a:rPr>
              <a:t>주문관리</a:t>
            </a:r>
            <a:r>
              <a:rPr lang="ko-KR" altLang="en-US" dirty="0">
                <a:solidFill>
                  <a:schemeClr val="tx1"/>
                </a:solidFill>
              </a:rPr>
              <a:t> 페이지 </a:t>
            </a:r>
            <a:r>
              <a:rPr lang="ko-KR" altLang="en-US" dirty="0" smtClean="0">
                <a:solidFill>
                  <a:schemeClr val="tx1"/>
                </a:solidFill>
              </a:rPr>
              <a:t>이동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좌측 카테고리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3950541" y="6198729"/>
            <a:ext cx="2264602" cy="1405014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메세지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ko-KR" altLang="en-US" sz="1400" dirty="0">
                <a:solidFill>
                  <a:schemeClr val="tx1"/>
                </a:solidFill>
              </a:rPr>
              <a:t>엑셀이 생성 되었습니다</a:t>
            </a:r>
            <a:r>
              <a:rPr lang="en-US" altLang="ko-KR" sz="1400" dirty="0">
                <a:solidFill>
                  <a:schemeClr val="tx1"/>
                </a:solidFill>
              </a:rPr>
              <a:t>."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6788952" y="6198729"/>
            <a:ext cx="3013361" cy="1405014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엑셀에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추출한 데이터 엑셀에 입력 및 저장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10376122" y="6198729"/>
            <a:ext cx="2264602" cy="1405014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데이터 </a:t>
            </a:r>
            <a:r>
              <a:rPr lang="ko-KR" altLang="en-US" dirty="0">
                <a:solidFill>
                  <a:schemeClr val="tx1"/>
                </a:solidFill>
              </a:rPr>
              <a:t>추출 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3225764" y="6178374"/>
            <a:ext cx="3085482" cy="1405014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err="1">
                <a:solidFill>
                  <a:schemeClr val="tx1"/>
                </a:solidFill>
              </a:rPr>
              <a:t>배송상태</a:t>
            </a:r>
            <a:r>
              <a:rPr lang="ko-KR" altLang="en-US" dirty="0">
                <a:solidFill>
                  <a:schemeClr val="tx1"/>
                </a:solidFill>
              </a:rPr>
              <a:t> 변경 버튼 </a:t>
            </a:r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13513244" y="3543300"/>
            <a:ext cx="2798002" cy="1405014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ko-KR" altLang="en-US" dirty="0">
                <a:solidFill>
                  <a:schemeClr val="tx1"/>
                </a:solidFill>
              </a:rPr>
              <a:t>창에서 </a:t>
            </a:r>
            <a:r>
              <a:rPr lang="ko-KR" altLang="en-US" dirty="0" err="1" smtClean="0">
                <a:solidFill>
                  <a:schemeClr val="tx1"/>
                </a:solidFill>
              </a:rPr>
              <a:t>결제상태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'</a:t>
            </a:r>
            <a:r>
              <a:rPr lang="ko-KR" altLang="en-US" dirty="0" smtClean="0">
                <a:solidFill>
                  <a:schemeClr val="tx1"/>
                </a:solidFill>
              </a:rPr>
              <a:t>결제완료</a:t>
            </a:r>
            <a:r>
              <a:rPr lang="en-US" altLang="ko-KR" dirty="0" smtClean="0">
                <a:solidFill>
                  <a:schemeClr val="tx1"/>
                </a:solidFill>
              </a:rPr>
              <a:t>‘ </a:t>
            </a:r>
            <a:r>
              <a:rPr lang="ko-KR" altLang="en-US" dirty="0" smtClean="0">
                <a:solidFill>
                  <a:schemeClr val="tx1"/>
                </a:solidFill>
              </a:rPr>
              <a:t>선택 </a:t>
            </a:r>
            <a:r>
              <a:rPr lang="ko-KR" altLang="en-US" dirty="0">
                <a:solidFill>
                  <a:schemeClr val="tx1"/>
                </a:solidFill>
              </a:rPr>
              <a:t>후 검색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95016" y="4323980"/>
            <a:ext cx="396000" cy="0"/>
          </a:xfrm>
          <a:prstGeom prst="straightConnector1">
            <a:avLst/>
          </a:prstGeom>
          <a:ln>
            <a:solidFill>
              <a:srgbClr val="009E4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788952" y="4323980"/>
            <a:ext cx="396000" cy="0"/>
          </a:xfrm>
          <a:prstGeom prst="straightConnector1">
            <a:avLst/>
          </a:prstGeom>
          <a:ln>
            <a:solidFill>
              <a:srgbClr val="009E4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604313" y="4323980"/>
            <a:ext cx="396000" cy="0"/>
          </a:xfrm>
          <a:prstGeom prst="straightConnector1">
            <a:avLst/>
          </a:prstGeom>
          <a:ln>
            <a:solidFill>
              <a:srgbClr val="009E4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3027764" y="4323980"/>
            <a:ext cx="396000" cy="0"/>
          </a:xfrm>
          <a:prstGeom prst="straightConnector1">
            <a:avLst/>
          </a:prstGeom>
          <a:ln>
            <a:solidFill>
              <a:srgbClr val="009E4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4876822" y="5178380"/>
            <a:ext cx="0" cy="681836"/>
          </a:xfrm>
          <a:prstGeom prst="straightConnector1">
            <a:avLst/>
          </a:prstGeom>
          <a:ln>
            <a:solidFill>
              <a:srgbClr val="009E4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193016" y="6982139"/>
            <a:ext cx="396000" cy="0"/>
          </a:xfrm>
          <a:prstGeom prst="straightConnector1">
            <a:avLst/>
          </a:prstGeom>
          <a:ln>
            <a:solidFill>
              <a:srgbClr val="009E47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237180" y="6924234"/>
            <a:ext cx="396000" cy="0"/>
          </a:xfrm>
          <a:prstGeom prst="straightConnector1">
            <a:avLst/>
          </a:prstGeom>
          <a:ln>
            <a:solidFill>
              <a:srgbClr val="009E47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872967" y="6924234"/>
            <a:ext cx="396000" cy="0"/>
          </a:xfrm>
          <a:prstGeom prst="straightConnector1">
            <a:avLst/>
          </a:prstGeom>
          <a:ln>
            <a:solidFill>
              <a:srgbClr val="009E47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2709424" y="6991885"/>
            <a:ext cx="396000" cy="0"/>
          </a:xfrm>
          <a:prstGeom prst="straightConnector1">
            <a:avLst/>
          </a:prstGeom>
          <a:ln>
            <a:solidFill>
              <a:srgbClr val="009E47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"/>
          <p:cNvSpPr/>
          <p:nvPr/>
        </p:nvSpPr>
        <p:spPr>
          <a:xfrm>
            <a:off x="592572" y="2997799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4" name="Group 2"/>
          <p:cNvGrpSpPr/>
          <p:nvPr/>
        </p:nvGrpSpPr>
        <p:grpSpPr>
          <a:xfrm>
            <a:off x="4589893" y="0"/>
            <a:ext cx="13720544" cy="10287000"/>
            <a:chOff x="0" y="0"/>
            <a:chExt cx="3613641" cy="2709333"/>
          </a:xfrm>
        </p:grpSpPr>
        <p:sp>
          <p:nvSpPr>
            <p:cNvPr id="15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id="16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수행 화면 및 결과 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009E47"/>
                </a:solidFill>
                <a:latin typeface="+mj-ea"/>
                <a:cs typeface="Montserrat Bold"/>
                <a:sym typeface="Montserrat Bold"/>
              </a:rPr>
              <a:t>03</a:t>
            </a:r>
            <a:endParaRPr lang="en-US" altLang="ko-KR" b="1" dirty="0">
              <a:solidFill>
                <a:srgbClr val="009E47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수행 화면 및 결과 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549" y="532425"/>
            <a:ext cx="537620" cy="3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740077" y="1104900"/>
            <a:ext cx="16764000" cy="0"/>
          </a:xfrm>
          <a:prstGeom prst="line">
            <a:avLst/>
          </a:prstGeom>
          <a:ln w="38100" cap="rnd">
            <a:solidFill>
              <a:srgbClr val="169D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6"/>
          <p:cNvSpPr txBox="1"/>
          <p:nvPr/>
        </p:nvSpPr>
        <p:spPr>
          <a:xfrm>
            <a:off x="15359939" y="597963"/>
            <a:ext cx="2144138" cy="29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9D53"/>
                </a:solidFill>
                <a:effectLst/>
                <a:uLnTx/>
                <a:uFillTx/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69D53"/>
              </a:solidFill>
              <a:effectLst/>
              <a:uLnTx/>
              <a:uFillTx/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41" y="475942"/>
            <a:ext cx="675238" cy="50662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62000" y="541020"/>
            <a:ext cx="3810000" cy="29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1" dirty="0" smtClean="0">
                <a:latin typeface="+mj-ea"/>
                <a:ea typeface="+mj-ea"/>
                <a:cs typeface="Montserrat Bold"/>
                <a:sym typeface="Montserrat Bold"/>
              </a:rPr>
              <a:t>3. </a:t>
            </a:r>
            <a:r>
              <a:rPr lang="ko-KR" altLang="en-US" b="1" dirty="0">
                <a:latin typeface="+mj-ea"/>
                <a:ea typeface="+mj-ea"/>
                <a:cs typeface="Montserrat Bold"/>
                <a:sym typeface="Montserrat Bold"/>
              </a:rPr>
              <a:t>수행 화면 및 결과 </a:t>
            </a:r>
            <a:endParaRPr lang="en-US" sz="18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1249768" y="1659074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- </a:t>
            </a:r>
            <a:r>
              <a:rPr lang="en-US" altLang="ko-KR" sz="2000" b="1" dirty="0" err="1" smtClean="0">
                <a:latin typeface="+mj-ea"/>
                <a:ea typeface="+mj-ea"/>
                <a:cs typeface="Montserrat Bold"/>
                <a:sym typeface="Montserrat Bold"/>
              </a:rPr>
              <a:t>UiPath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작업환경과 </a:t>
            </a:r>
            <a:r>
              <a:rPr lang="ko-KR" altLang="en-US" sz="2000" b="1" dirty="0" err="1" smtClean="0">
                <a:latin typeface="+mj-ea"/>
                <a:cs typeface="Montserrat Bold"/>
                <a:sym typeface="Montserrat Bold"/>
              </a:rPr>
              <a:t>웹페이지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 인터페이스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  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41" y="3924300"/>
            <a:ext cx="10878671" cy="2057400"/>
          </a:xfrm>
          <a:prstGeom prst="rect">
            <a:avLst/>
          </a:prstGeom>
          <a:ln w="19050">
            <a:solidFill>
              <a:srgbClr val="009E47"/>
            </a:solidFill>
          </a:ln>
        </p:spPr>
      </p:pic>
    </p:spTree>
    <p:extLst>
      <p:ext uri="{BB962C8B-B14F-4D97-AF65-F5344CB8AC3E}">
        <p14:creationId xmlns:p14="http://schemas.microsoft.com/office/powerpoint/2010/main" val="756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544</Words>
  <Application>Microsoft Office PowerPoint</Application>
  <PresentationFormat>사용자 지정</PresentationFormat>
  <Paragraphs>109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맑은 고딕</vt:lpstr>
      <vt:lpstr>Noto Sans</vt:lpstr>
      <vt:lpstr>Arial</vt:lpstr>
      <vt:lpstr>Noto Sans Bold</vt:lpstr>
      <vt:lpstr>Calibri</vt:lpstr>
      <vt:lpstr>Montserrat Bold</vt:lpstr>
      <vt:lpstr>Office Theme</vt:lpstr>
      <vt:lpstr>1_Office Theme</vt:lpstr>
      <vt:lpstr>2_Office Theme</vt:lpstr>
      <vt:lpstr>3_Office Theme</vt:lpstr>
      <vt:lpstr>4_Office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회사 소개서 프레젠테이션</dc:title>
  <dc:creator>이커머스 7차</dc:creator>
  <cp:lastModifiedBy>이커머스 7차</cp:lastModifiedBy>
  <cp:revision>78</cp:revision>
  <dcterms:created xsi:type="dcterms:W3CDTF">2006-08-16T00:00:00Z</dcterms:created>
  <dcterms:modified xsi:type="dcterms:W3CDTF">2024-11-08T03:29:35Z</dcterms:modified>
  <dc:identifier>DAGVqzAQSq4</dc:identifier>
</cp:coreProperties>
</file>