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9" r:id="rId5"/>
    <p:sldId id="281" r:id="rId6"/>
    <p:sldId id="270" r:id="rId7"/>
    <p:sldId id="261" r:id="rId8"/>
    <p:sldId id="265" r:id="rId9"/>
    <p:sldId id="271" r:id="rId10"/>
    <p:sldId id="268" r:id="rId11"/>
    <p:sldId id="277" r:id="rId12"/>
    <p:sldId id="272" r:id="rId13"/>
    <p:sldId id="273" r:id="rId14"/>
    <p:sldId id="266" r:id="rId15"/>
    <p:sldId id="282" r:id="rId16"/>
    <p:sldId id="274" r:id="rId17"/>
    <p:sldId id="275" r:id="rId18"/>
    <p:sldId id="283" r:id="rId19"/>
    <p:sldId id="276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FF1"/>
    <a:srgbClr val="DE9AC7"/>
    <a:srgbClr val="CE9EDA"/>
    <a:srgbClr val="CE9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58" d="100"/>
          <a:sy n="58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3C6EB-B38E-43D3-80C1-21B6F694D4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311112-D548-41C7-962B-4F7B7981E44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 gender gap in earnings has proven both persistent and universal.</a:t>
          </a:r>
          <a:endParaRPr lang="en-US" dirty="0"/>
        </a:p>
      </dgm:t>
    </dgm:pt>
    <dgm:pt modelId="{FE766AB3-192C-440F-8DAB-5F069BD32095}" type="parTrans" cxnId="{CA8943C0-F2F4-418D-95EE-FCDFF0D9A6BD}">
      <dgm:prSet/>
      <dgm:spPr/>
      <dgm:t>
        <a:bodyPr/>
        <a:lstStyle/>
        <a:p>
          <a:endParaRPr lang="en-US"/>
        </a:p>
      </dgm:t>
    </dgm:pt>
    <dgm:pt modelId="{9941FA65-A6D4-41A1-B566-FD1334D7F3CB}" type="sibTrans" cxnId="{CA8943C0-F2F4-418D-95EE-FCDFF0D9A6BD}">
      <dgm:prSet/>
      <dgm:spPr/>
      <dgm:t>
        <a:bodyPr/>
        <a:lstStyle/>
        <a:p>
          <a:endParaRPr lang="en-US"/>
        </a:p>
      </dgm:t>
    </dgm:pt>
    <dgm:pt modelId="{AFE3180F-F520-4F54-A8F3-A181D8CFB2B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This project relies mainly on U.S. data, but a gap between women’s and men’s earnings exists in every country. </a:t>
          </a:r>
          <a:endParaRPr lang="en-US" dirty="0"/>
        </a:p>
      </dgm:t>
    </dgm:pt>
    <dgm:pt modelId="{558791C2-B579-4854-9824-8C57E458C744}" type="parTrans" cxnId="{0142D385-09AB-4636-BA3A-9D9856CC2696}">
      <dgm:prSet/>
      <dgm:spPr/>
      <dgm:t>
        <a:bodyPr/>
        <a:lstStyle/>
        <a:p>
          <a:endParaRPr lang="en-US"/>
        </a:p>
      </dgm:t>
    </dgm:pt>
    <dgm:pt modelId="{0C0CC84E-31DA-4E1C-83B7-C530CF281AB2}" type="sibTrans" cxnId="{0142D385-09AB-4636-BA3A-9D9856CC2696}">
      <dgm:prSet/>
      <dgm:spPr/>
      <dgm:t>
        <a:bodyPr/>
        <a:lstStyle/>
        <a:p>
          <a:endParaRPr lang="en-US"/>
        </a:p>
      </dgm:t>
    </dgm:pt>
    <dgm:pt modelId="{E9B40AD1-2BB9-4B36-B90E-325319F879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200" b="1" i="0" dirty="0"/>
            <a:t>Equal pay</a:t>
          </a:r>
          <a:r>
            <a:rPr lang="en-CA" sz="1200" b="0" i="0" dirty="0"/>
            <a:t> for </a:t>
          </a:r>
          <a:r>
            <a:rPr lang="en-CA" sz="1200" b="1" i="0" dirty="0"/>
            <a:t>equal</a:t>
          </a:r>
          <a:r>
            <a:rPr lang="en-CA" sz="1200" b="0" i="0" dirty="0"/>
            <a:t> work is the concept of labour rights that individuals in the same workplace be given </a:t>
          </a:r>
          <a:r>
            <a:rPr lang="en-CA" sz="1200" b="1" i="0" dirty="0"/>
            <a:t>equal pay</a:t>
          </a:r>
          <a:r>
            <a:rPr lang="en-CA" sz="1200" b="0" i="0" dirty="0"/>
            <a:t>. ... Since President John F. Kennedy signed the </a:t>
          </a:r>
          <a:r>
            <a:rPr lang="en-CA" sz="1200" b="1" i="0" dirty="0"/>
            <a:t>Equal Pay</a:t>
          </a:r>
          <a:r>
            <a:rPr lang="en-CA" sz="1200" b="0" i="0" dirty="0"/>
            <a:t> Act of 1963, it has been illegal in the United States to </a:t>
          </a:r>
          <a:r>
            <a:rPr lang="en-CA" sz="1200" b="1" i="0" dirty="0"/>
            <a:t>pay</a:t>
          </a:r>
          <a:r>
            <a:rPr lang="en-CA" sz="1200" b="0" i="0" dirty="0"/>
            <a:t> men and </a:t>
          </a:r>
          <a:r>
            <a:rPr lang="en-CA" sz="1200" b="1" i="0" dirty="0"/>
            <a:t>women</a:t>
          </a:r>
          <a:r>
            <a:rPr lang="en-CA" sz="1200" b="0" i="0" dirty="0"/>
            <a:t> working in the same place different salaries for similar work.</a:t>
          </a:r>
          <a:endParaRPr lang="en-US" sz="1200" dirty="0"/>
        </a:p>
      </dgm:t>
    </dgm:pt>
    <dgm:pt modelId="{D2E51B51-4838-4B98-8779-98B215EEC6AB}" type="parTrans" cxnId="{0230DFEE-9BAF-4890-B2F6-B0673B2D4606}">
      <dgm:prSet/>
      <dgm:spPr/>
      <dgm:t>
        <a:bodyPr/>
        <a:lstStyle/>
        <a:p>
          <a:endParaRPr lang="en-US"/>
        </a:p>
      </dgm:t>
    </dgm:pt>
    <dgm:pt modelId="{FCB1B5E1-1D0C-4921-B019-12DFB80A96B5}" type="sibTrans" cxnId="{0230DFEE-9BAF-4890-B2F6-B0673B2D4606}">
      <dgm:prSet/>
      <dgm:spPr/>
      <dgm:t>
        <a:bodyPr/>
        <a:lstStyle/>
        <a:p>
          <a:endParaRPr lang="en-US"/>
        </a:p>
      </dgm:t>
    </dgm:pt>
    <dgm:pt modelId="{3A30363A-1512-420A-92CD-E7120053C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project explores the statistics of a few of the main areas ways where women are constantly falling behind their male counterparts.</a:t>
          </a:r>
        </a:p>
      </dgm:t>
    </dgm:pt>
    <dgm:pt modelId="{709BE387-65A1-407B-893B-C4B937DB2D85}" type="parTrans" cxnId="{21978C9D-844F-42E7-A777-A655B79DA0E0}">
      <dgm:prSet/>
      <dgm:spPr/>
      <dgm:t>
        <a:bodyPr/>
        <a:lstStyle/>
        <a:p>
          <a:endParaRPr lang="en-US"/>
        </a:p>
      </dgm:t>
    </dgm:pt>
    <dgm:pt modelId="{5287C980-C70A-4560-A196-2AE9357C1032}" type="sibTrans" cxnId="{21978C9D-844F-42E7-A777-A655B79DA0E0}">
      <dgm:prSet/>
      <dgm:spPr/>
      <dgm:t>
        <a:bodyPr/>
        <a:lstStyle/>
        <a:p>
          <a:endParaRPr lang="en-US"/>
        </a:p>
      </dgm:t>
    </dgm:pt>
    <dgm:pt modelId="{1B5771F1-64B6-427C-9BCD-B39A672A5DB1}" type="pres">
      <dgm:prSet presAssocID="{7083C6EB-B38E-43D3-80C1-21B6F694D49F}" presName="root" presStyleCnt="0">
        <dgm:presLayoutVars>
          <dgm:dir/>
          <dgm:resizeHandles val="exact"/>
        </dgm:presLayoutVars>
      </dgm:prSet>
      <dgm:spPr/>
    </dgm:pt>
    <dgm:pt modelId="{EE75918E-7D92-46F9-B2C0-698469EB2496}" type="pres">
      <dgm:prSet presAssocID="{60311112-D548-41C7-962B-4F7B7981E44E}" presName="compNode" presStyleCnt="0"/>
      <dgm:spPr/>
    </dgm:pt>
    <dgm:pt modelId="{C9245F1D-36BB-44C0-94FF-399448DB2A7B}" type="pres">
      <dgm:prSet presAssocID="{60311112-D548-41C7-962B-4F7B7981E44E}" presName="bgRect" presStyleLbl="bgShp" presStyleIdx="0" presStyleCnt="4" custLinFactNeighborX="-12380" custLinFactNeighborY="-97705"/>
      <dgm:spPr/>
    </dgm:pt>
    <dgm:pt modelId="{8B55E87E-0C5D-4BE5-BE26-A087BEE32600}" type="pres">
      <dgm:prSet presAssocID="{60311112-D548-41C7-962B-4F7B7981E4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D15C4877-DA03-4CAC-AF2E-762C5A5F6B8A}" type="pres">
      <dgm:prSet presAssocID="{60311112-D548-41C7-962B-4F7B7981E44E}" presName="spaceRect" presStyleCnt="0"/>
      <dgm:spPr/>
    </dgm:pt>
    <dgm:pt modelId="{146C0FC5-7370-4C92-A95A-8F567E255B8F}" type="pres">
      <dgm:prSet presAssocID="{60311112-D548-41C7-962B-4F7B7981E44E}" presName="parTx" presStyleLbl="revTx" presStyleIdx="0" presStyleCnt="4">
        <dgm:presLayoutVars>
          <dgm:chMax val="0"/>
          <dgm:chPref val="0"/>
        </dgm:presLayoutVars>
      </dgm:prSet>
      <dgm:spPr/>
    </dgm:pt>
    <dgm:pt modelId="{B57E22B9-4EEA-4DDA-B111-5AEB99C92AC6}" type="pres">
      <dgm:prSet presAssocID="{9941FA65-A6D4-41A1-B566-FD1334D7F3CB}" presName="sibTrans" presStyleCnt="0"/>
      <dgm:spPr/>
    </dgm:pt>
    <dgm:pt modelId="{A01FDEA3-8AB2-4FD4-BFD4-FD17CF72937E}" type="pres">
      <dgm:prSet presAssocID="{AFE3180F-F520-4F54-A8F3-A181D8CFB2B6}" presName="compNode" presStyleCnt="0"/>
      <dgm:spPr/>
    </dgm:pt>
    <dgm:pt modelId="{F911DDBA-FFF7-4E3F-9B9F-A512070E8D18}" type="pres">
      <dgm:prSet presAssocID="{AFE3180F-F520-4F54-A8F3-A181D8CFB2B6}" presName="bgRect" presStyleLbl="bgShp" presStyleIdx="1" presStyleCnt="4"/>
      <dgm:spPr/>
    </dgm:pt>
    <dgm:pt modelId="{98C4A511-B8CA-4AEA-8A21-47CD7A42C29D}" type="pres">
      <dgm:prSet presAssocID="{AFE3180F-F520-4F54-A8F3-A181D8CFB2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AD43413-DE87-4EE7-B425-5AB3B459A021}" type="pres">
      <dgm:prSet presAssocID="{AFE3180F-F520-4F54-A8F3-A181D8CFB2B6}" presName="spaceRect" presStyleCnt="0"/>
      <dgm:spPr/>
    </dgm:pt>
    <dgm:pt modelId="{3C57199C-5A7A-40D0-BE16-28C98D41EA72}" type="pres">
      <dgm:prSet presAssocID="{AFE3180F-F520-4F54-A8F3-A181D8CFB2B6}" presName="parTx" presStyleLbl="revTx" presStyleIdx="1" presStyleCnt="4">
        <dgm:presLayoutVars>
          <dgm:chMax val="0"/>
          <dgm:chPref val="0"/>
        </dgm:presLayoutVars>
      </dgm:prSet>
      <dgm:spPr/>
    </dgm:pt>
    <dgm:pt modelId="{89DBD6E2-5623-4ACD-8DB8-3943B1D79FF0}" type="pres">
      <dgm:prSet presAssocID="{0C0CC84E-31DA-4E1C-83B7-C530CF281AB2}" presName="sibTrans" presStyleCnt="0"/>
      <dgm:spPr/>
    </dgm:pt>
    <dgm:pt modelId="{11D5F932-8E9F-4204-ADF3-2DFC76A5834A}" type="pres">
      <dgm:prSet presAssocID="{E9B40AD1-2BB9-4B36-B90E-325319F87931}" presName="compNode" presStyleCnt="0"/>
      <dgm:spPr/>
    </dgm:pt>
    <dgm:pt modelId="{35CB79FE-E3BE-4056-B52E-E15CF30F626D}" type="pres">
      <dgm:prSet presAssocID="{E9B40AD1-2BB9-4B36-B90E-325319F87931}" presName="bgRect" presStyleLbl="bgShp" presStyleIdx="2" presStyleCnt="4"/>
      <dgm:spPr/>
    </dgm:pt>
    <dgm:pt modelId="{16A3B7D3-EAD1-491C-BD12-480F9EE00BA7}" type="pres">
      <dgm:prSet presAssocID="{E9B40AD1-2BB9-4B36-B90E-325319F879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FC957C1-57A8-4743-830D-96FADAAF9035}" type="pres">
      <dgm:prSet presAssocID="{E9B40AD1-2BB9-4B36-B90E-325319F87931}" presName="spaceRect" presStyleCnt="0"/>
      <dgm:spPr/>
    </dgm:pt>
    <dgm:pt modelId="{AEEB64FE-A574-46C0-9EEE-0683EADED2E9}" type="pres">
      <dgm:prSet presAssocID="{E9B40AD1-2BB9-4B36-B90E-325319F87931}" presName="parTx" presStyleLbl="revTx" presStyleIdx="2" presStyleCnt="4">
        <dgm:presLayoutVars>
          <dgm:chMax val="0"/>
          <dgm:chPref val="0"/>
        </dgm:presLayoutVars>
      </dgm:prSet>
      <dgm:spPr/>
    </dgm:pt>
    <dgm:pt modelId="{8B8156F7-06F8-410F-A28F-8C4DDD75C149}" type="pres">
      <dgm:prSet presAssocID="{FCB1B5E1-1D0C-4921-B019-12DFB80A96B5}" presName="sibTrans" presStyleCnt="0"/>
      <dgm:spPr/>
    </dgm:pt>
    <dgm:pt modelId="{56246440-53CE-41C8-899F-25FE0CC0D266}" type="pres">
      <dgm:prSet presAssocID="{3A30363A-1512-420A-92CD-E7120053C6F2}" presName="compNode" presStyleCnt="0"/>
      <dgm:spPr/>
    </dgm:pt>
    <dgm:pt modelId="{AA40C234-92AB-4A08-9511-352FA9E032B9}" type="pres">
      <dgm:prSet presAssocID="{3A30363A-1512-420A-92CD-E7120053C6F2}" presName="bgRect" presStyleLbl="bgShp" presStyleIdx="3" presStyleCnt="4"/>
      <dgm:spPr/>
    </dgm:pt>
    <dgm:pt modelId="{08FD557B-C666-4AA3-88AF-5B3160F2F9E5}" type="pres">
      <dgm:prSet presAssocID="{3A30363A-1512-420A-92CD-E7120053C6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473A52D-21D1-4120-B22F-1B41CEE841F4}" type="pres">
      <dgm:prSet presAssocID="{3A30363A-1512-420A-92CD-E7120053C6F2}" presName="spaceRect" presStyleCnt="0"/>
      <dgm:spPr/>
    </dgm:pt>
    <dgm:pt modelId="{CBD5015B-5779-43F7-8450-0C8A71A48F7F}" type="pres">
      <dgm:prSet presAssocID="{3A30363A-1512-420A-92CD-E7120053C6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A3BF08-1612-455B-B984-C185D1901DF9}" type="presOf" srcId="{7083C6EB-B38E-43D3-80C1-21B6F694D49F}" destId="{1B5771F1-64B6-427C-9BCD-B39A672A5DB1}" srcOrd="0" destOrd="0" presId="urn:microsoft.com/office/officeart/2018/2/layout/IconVerticalSolidList"/>
    <dgm:cxn modelId="{199B8C32-1B79-40FB-A0F9-59CA7829B94F}" type="presOf" srcId="{3A30363A-1512-420A-92CD-E7120053C6F2}" destId="{CBD5015B-5779-43F7-8450-0C8A71A48F7F}" srcOrd="0" destOrd="0" presId="urn:microsoft.com/office/officeart/2018/2/layout/IconVerticalSolidList"/>
    <dgm:cxn modelId="{18D6C96A-D2D0-4036-9B45-6BDE045DEB81}" type="presOf" srcId="{E9B40AD1-2BB9-4B36-B90E-325319F87931}" destId="{AEEB64FE-A574-46C0-9EEE-0683EADED2E9}" srcOrd="0" destOrd="0" presId="urn:microsoft.com/office/officeart/2018/2/layout/IconVerticalSolidList"/>
    <dgm:cxn modelId="{0142D385-09AB-4636-BA3A-9D9856CC2696}" srcId="{7083C6EB-B38E-43D3-80C1-21B6F694D49F}" destId="{AFE3180F-F520-4F54-A8F3-A181D8CFB2B6}" srcOrd="1" destOrd="0" parTransId="{558791C2-B579-4854-9824-8C57E458C744}" sibTransId="{0C0CC84E-31DA-4E1C-83B7-C530CF281AB2}"/>
    <dgm:cxn modelId="{21978C9D-844F-42E7-A777-A655B79DA0E0}" srcId="{7083C6EB-B38E-43D3-80C1-21B6F694D49F}" destId="{3A30363A-1512-420A-92CD-E7120053C6F2}" srcOrd="3" destOrd="0" parTransId="{709BE387-65A1-407B-893B-C4B937DB2D85}" sibTransId="{5287C980-C70A-4560-A196-2AE9357C1032}"/>
    <dgm:cxn modelId="{32CC98AE-1DA8-4A95-903B-B27BAD0CB3B2}" type="presOf" srcId="{AFE3180F-F520-4F54-A8F3-A181D8CFB2B6}" destId="{3C57199C-5A7A-40D0-BE16-28C98D41EA72}" srcOrd="0" destOrd="0" presId="urn:microsoft.com/office/officeart/2018/2/layout/IconVerticalSolidList"/>
    <dgm:cxn modelId="{CA8943C0-F2F4-418D-95EE-FCDFF0D9A6BD}" srcId="{7083C6EB-B38E-43D3-80C1-21B6F694D49F}" destId="{60311112-D548-41C7-962B-4F7B7981E44E}" srcOrd="0" destOrd="0" parTransId="{FE766AB3-192C-440F-8DAB-5F069BD32095}" sibTransId="{9941FA65-A6D4-41A1-B566-FD1334D7F3CB}"/>
    <dgm:cxn modelId="{75C8DED2-9981-48AF-8404-8C25FD7243FF}" type="presOf" srcId="{60311112-D548-41C7-962B-4F7B7981E44E}" destId="{146C0FC5-7370-4C92-A95A-8F567E255B8F}" srcOrd="0" destOrd="0" presId="urn:microsoft.com/office/officeart/2018/2/layout/IconVerticalSolidList"/>
    <dgm:cxn modelId="{0230DFEE-9BAF-4890-B2F6-B0673B2D4606}" srcId="{7083C6EB-B38E-43D3-80C1-21B6F694D49F}" destId="{E9B40AD1-2BB9-4B36-B90E-325319F87931}" srcOrd="2" destOrd="0" parTransId="{D2E51B51-4838-4B98-8779-98B215EEC6AB}" sibTransId="{FCB1B5E1-1D0C-4921-B019-12DFB80A96B5}"/>
    <dgm:cxn modelId="{BAB6314B-4653-45C5-B162-F7FEC7CB8CAF}" type="presParOf" srcId="{1B5771F1-64B6-427C-9BCD-B39A672A5DB1}" destId="{EE75918E-7D92-46F9-B2C0-698469EB2496}" srcOrd="0" destOrd="0" presId="urn:microsoft.com/office/officeart/2018/2/layout/IconVerticalSolidList"/>
    <dgm:cxn modelId="{572F7A28-7749-47A1-B6F5-45EEE8E01722}" type="presParOf" srcId="{EE75918E-7D92-46F9-B2C0-698469EB2496}" destId="{C9245F1D-36BB-44C0-94FF-399448DB2A7B}" srcOrd="0" destOrd="0" presId="urn:microsoft.com/office/officeart/2018/2/layout/IconVerticalSolidList"/>
    <dgm:cxn modelId="{38B71823-0ED3-4117-A0AB-47CD52B02681}" type="presParOf" srcId="{EE75918E-7D92-46F9-B2C0-698469EB2496}" destId="{8B55E87E-0C5D-4BE5-BE26-A087BEE32600}" srcOrd="1" destOrd="0" presId="urn:microsoft.com/office/officeart/2018/2/layout/IconVerticalSolidList"/>
    <dgm:cxn modelId="{578D77D0-E39C-4649-B986-5C54A405A0DC}" type="presParOf" srcId="{EE75918E-7D92-46F9-B2C0-698469EB2496}" destId="{D15C4877-DA03-4CAC-AF2E-762C5A5F6B8A}" srcOrd="2" destOrd="0" presId="urn:microsoft.com/office/officeart/2018/2/layout/IconVerticalSolidList"/>
    <dgm:cxn modelId="{8B4D6691-E8DE-4C4F-98A7-42C2C3B459C5}" type="presParOf" srcId="{EE75918E-7D92-46F9-B2C0-698469EB2496}" destId="{146C0FC5-7370-4C92-A95A-8F567E255B8F}" srcOrd="3" destOrd="0" presId="urn:microsoft.com/office/officeart/2018/2/layout/IconVerticalSolidList"/>
    <dgm:cxn modelId="{C348EE79-A07D-4481-95DA-C147BAE4B465}" type="presParOf" srcId="{1B5771F1-64B6-427C-9BCD-B39A672A5DB1}" destId="{B57E22B9-4EEA-4DDA-B111-5AEB99C92AC6}" srcOrd="1" destOrd="0" presId="urn:microsoft.com/office/officeart/2018/2/layout/IconVerticalSolidList"/>
    <dgm:cxn modelId="{5294E067-F0FD-482D-B80E-630AA1815604}" type="presParOf" srcId="{1B5771F1-64B6-427C-9BCD-B39A672A5DB1}" destId="{A01FDEA3-8AB2-4FD4-BFD4-FD17CF72937E}" srcOrd="2" destOrd="0" presId="urn:microsoft.com/office/officeart/2018/2/layout/IconVerticalSolidList"/>
    <dgm:cxn modelId="{AFA099A3-325C-4AE1-8CF4-1D83C84A2578}" type="presParOf" srcId="{A01FDEA3-8AB2-4FD4-BFD4-FD17CF72937E}" destId="{F911DDBA-FFF7-4E3F-9B9F-A512070E8D18}" srcOrd="0" destOrd="0" presId="urn:microsoft.com/office/officeart/2018/2/layout/IconVerticalSolidList"/>
    <dgm:cxn modelId="{306B698E-DE83-451F-93FF-CBF3DC78D5D6}" type="presParOf" srcId="{A01FDEA3-8AB2-4FD4-BFD4-FD17CF72937E}" destId="{98C4A511-B8CA-4AEA-8A21-47CD7A42C29D}" srcOrd="1" destOrd="0" presId="urn:microsoft.com/office/officeart/2018/2/layout/IconVerticalSolidList"/>
    <dgm:cxn modelId="{B81B35A7-EB76-4203-886F-6FE26F05FBBD}" type="presParOf" srcId="{A01FDEA3-8AB2-4FD4-BFD4-FD17CF72937E}" destId="{9AD43413-DE87-4EE7-B425-5AB3B459A021}" srcOrd="2" destOrd="0" presId="urn:microsoft.com/office/officeart/2018/2/layout/IconVerticalSolidList"/>
    <dgm:cxn modelId="{5A4C7CEC-0F68-47DB-883B-A9EECDCE4DB6}" type="presParOf" srcId="{A01FDEA3-8AB2-4FD4-BFD4-FD17CF72937E}" destId="{3C57199C-5A7A-40D0-BE16-28C98D41EA72}" srcOrd="3" destOrd="0" presId="urn:microsoft.com/office/officeart/2018/2/layout/IconVerticalSolidList"/>
    <dgm:cxn modelId="{2AB27F81-566D-41C1-B6C9-7EE4DDF49B72}" type="presParOf" srcId="{1B5771F1-64B6-427C-9BCD-B39A672A5DB1}" destId="{89DBD6E2-5623-4ACD-8DB8-3943B1D79FF0}" srcOrd="3" destOrd="0" presId="urn:microsoft.com/office/officeart/2018/2/layout/IconVerticalSolidList"/>
    <dgm:cxn modelId="{8CFCEE74-6E4B-489A-AB17-C4951257C35D}" type="presParOf" srcId="{1B5771F1-64B6-427C-9BCD-B39A672A5DB1}" destId="{11D5F932-8E9F-4204-ADF3-2DFC76A5834A}" srcOrd="4" destOrd="0" presId="urn:microsoft.com/office/officeart/2018/2/layout/IconVerticalSolidList"/>
    <dgm:cxn modelId="{B5B24862-22A7-475D-B9C1-9A23E3650C10}" type="presParOf" srcId="{11D5F932-8E9F-4204-ADF3-2DFC76A5834A}" destId="{35CB79FE-E3BE-4056-B52E-E15CF30F626D}" srcOrd="0" destOrd="0" presId="urn:microsoft.com/office/officeart/2018/2/layout/IconVerticalSolidList"/>
    <dgm:cxn modelId="{56BEB735-F4CE-4AC3-BD7E-F8208AFCE8AA}" type="presParOf" srcId="{11D5F932-8E9F-4204-ADF3-2DFC76A5834A}" destId="{16A3B7D3-EAD1-491C-BD12-480F9EE00BA7}" srcOrd="1" destOrd="0" presId="urn:microsoft.com/office/officeart/2018/2/layout/IconVerticalSolidList"/>
    <dgm:cxn modelId="{EC19513F-7BA4-4F2A-A309-775DC26AB88A}" type="presParOf" srcId="{11D5F932-8E9F-4204-ADF3-2DFC76A5834A}" destId="{EFC957C1-57A8-4743-830D-96FADAAF9035}" srcOrd="2" destOrd="0" presId="urn:microsoft.com/office/officeart/2018/2/layout/IconVerticalSolidList"/>
    <dgm:cxn modelId="{485DC26E-AF69-4179-909D-B9072FAE428A}" type="presParOf" srcId="{11D5F932-8E9F-4204-ADF3-2DFC76A5834A}" destId="{AEEB64FE-A574-46C0-9EEE-0683EADED2E9}" srcOrd="3" destOrd="0" presId="urn:microsoft.com/office/officeart/2018/2/layout/IconVerticalSolidList"/>
    <dgm:cxn modelId="{89CA0905-B85A-45D9-ACDF-75DD56034F0C}" type="presParOf" srcId="{1B5771F1-64B6-427C-9BCD-B39A672A5DB1}" destId="{8B8156F7-06F8-410F-A28F-8C4DDD75C149}" srcOrd="5" destOrd="0" presId="urn:microsoft.com/office/officeart/2018/2/layout/IconVerticalSolidList"/>
    <dgm:cxn modelId="{0E23D342-F861-4B3B-8044-843358EF7E27}" type="presParOf" srcId="{1B5771F1-64B6-427C-9BCD-B39A672A5DB1}" destId="{56246440-53CE-41C8-899F-25FE0CC0D266}" srcOrd="6" destOrd="0" presId="urn:microsoft.com/office/officeart/2018/2/layout/IconVerticalSolidList"/>
    <dgm:cxn modelId="{8EDD1BF4-431E-4FFD-8DA3-8A02C769C550}" type="presParOf" srcId="{56246440-53CE-41C8-899F-25FE0CC0D266}" destId="{AA40C234-92AB-4A08-9511-352FA9E032B9}" srcOrd="0" destOrd="0" presId="urn:microsoft.com/office/officeart/2018/2/layout/IconVerticalSolidList"/>
    <dgm:cxn modelId="{FD1CE433-501D-4DFB-ABB4-6DD2A3DBE451}" type="presParOf" srcId="{56246440-53CE-41C8-899F-25FE0CC0D266}" destId="{08FD557B-C666-4AA3-88AF-5B3160F2F9E5}" srcOrd="1" destOrd="0" presId="urn:microsoft.com/office/officeart/2018/2/layout/IconVerticalSolidList"/>
    <dgm:cxn modelId="{0F357032-FE6E-4EF2-9DE2-42D9CCBC0145}" type="presParOf" srcId="{56246440-53CE-41C8-899F-25FE0CC0D266}" destId="{2473A52D-21D1-4120-B22F-1B41CEE841F4}" srcOrd="2" destOrd="0" presId="urn:microsoft.com/office/officeart/2018/2/layout/IconVerticalSolidList"/>
    <dgm:cxn modelId="{FB40A244-14D4-4904-8DFF-A54F014B4DAC}" type="presParOf" srcId="{56246440-53CE-41C8-899F-25FE0CC0D266}" destId="{CBD5015B-5779-43F7-8450-0C8A71A48F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7B8A0-C764-4AC1-9CE1-6CEC942AA584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8783A99-065B-4259-9B28-20B9C99CEC39}">
      <dgm:prSet/>
      <dgm:spPr/>
      <dgm:t>
        <a:bodyPr/>
        <a:lstStyle/>
        <a:p>
          <a:pPr>
            <a:defRPr cap="all"/>
          </a:pPr>
          <a:r>
            <a:rPr lang="en-CA" dirty="0"/>
            <a:t>Overall women EARN $0.80 for every $1 </a:t>
          </a:r>
        </a:p>
      </dgm:t>
    </dgm:pt>
    <dgm:pt modelId="{2C959EE5-9437-4944-8BA4-2E2C602DB80E}" type="parTrans" cxnId="{346ECD55-9513-43D6-92C7-48676FEAAB38}">
      <dgm:prSet/>
      <dgm:spPr/>
      <dgm:t>
        <a:bodyPr/>
        <a:lstStyle/>
        <a:p>
          <a:endParaRPr lang="en-CA"/>
        </a:p>
      </dgm:t>
    </dgm:pt>
    <dgm:pt modelId="{1FC629C8-000D-4F8E-A1B6-757BECCAAC0A}" type="sibTrans" cxnId="{346ECD55-9513-43D6-92C7-48676FEAAB38}">
      <dgm:prSet/>
      <dgm:spPr/>
      <dgm:t>
        <a:bodyPr/>
        <a:lstStyle/>
        <a:p>
          <a:pPr>
            <a:lnSpc>
              <a:spcPct val="100000"/>
            </a:lnSpc>
          </a:pPr>
          <a:endParaRPr lang="en-CA"/>
        </a:p>
      </dgm:t>
    </dgm:pt>
    <dgm:pt modelId="{99C24F7B-E531-4F6D-A0E9-BB1E7BBE0DC9}">
      <dgm:prSet/>
      <dgm:spPr/>
      <dgm:t>
        <a:bodyPr/>
        <a:lstStyle/>
        <a:p>
          <a:pPr>
            <a:defRPr cap="all"/>
          </a:pPr>
          <a:r>
            <a:rPr lang="en-CA"/>
            <a:t>For PHD, women earn only $0.75</a:t>
          </a:r>
        </a:p>
      </dgm:t>
    </dgm:pt>
    <dgm:pt modelId="{5F2E05D1-1541-4B7C-B2E5-0EB3CD706B0B}" type="parTrans" cxnId="{1E3E07BE-BCE6-4853-8968-2D7EF448D9C7}">
      <dgm:prSet/>
      <dgm:spPr/>
      <dgm:t>
        <a:bodyPr/>
        <a:lstStyle/>
        <a:p>
          <a:endParaRPr lang="en-CA"/>
        </a:p>
      </dgm:t>
    </dgm:pt>
    <dgm:pt modelId="{6974E471-65B6-46D4-B330-EE0477F96928}" type="sibTrans" cxnId="{1E3E07BE-BCE6-4853-8968-2D7EF448D9C7}">
      <dgm:prSet/>
      <dgm:spPr/>
      <dgm:t>
        <a:bodyPr/>
        <a:lstStyle/>
        <a:p>
          <a:endParaRPr lang="en-CA"/>
        </a:p>
      </dgm:t>
    </dgm:pt>
    <dgm:pt modelId="{0414920D-019D-4C61-9466-29F17D8871DD}" type="pres">
      <dgm:prSet presAssocID="{AD27B8A0-C764-4AC1-9CE1-6CEC942AA584}" presName="diagram" presStyleCnt="0">
        <dgm:presLayoutVars>
          <dgm:dir/>
          <dgm:resizeHandles val="exact"/>
        </dgm:presLayoutVars>
      </dgm:prSet>
      <dgm:spPr/>
    </dgm:pt>
    <dgm:pt modelId="{E0079AA5-7536-427F-81B0-097169098B6F}" type="pres">
      <dgm:prSet presAssocID="{C8783A99-065B-4259-9B28-20B9C99CEC39}" presName="node" presStyleLbl="node1" presStyleIdx="0" presStyleCnt="2" custLinFactNeighborX="-12638" custLinFactNeighborY="-4529">
        <dgm:presLayoutVars>
          <dgm:bulletEnabled val="1"/>
        </dgm:presLayoutVars>
      </dgm:prSet>
      <dgm:spPr/>
    </dgm:pt>
    <dgm:pt modelId="{6C7AE9DE-FD4D-4BC8-AE56-474C6DF7E406}" type="pres">
      <dgm:prSet presAssocID="{1FC629C8-000D-4F8E-A1B6-757BECCAAC0A}" presName="sibTrans" presStyleCnt="0"/>
      <dgm:spPr/>
    </dgm:pt>
    <dgm:pt modelId="{72FDB44E-695C-46C1-9971-B3A04B28D092}" type="pres">
      <dgm:prSet presAssocID="{99C24F7B-E531-4F6D-A0E9-BB1E7BBE0DC9}" presName="node" presStyleLbl="node1" presStyleIdx="1" presStyleCnt="2" custLinFactNeighborX="-12638" custLinFactNeighborY="-6660">
        <dgm:presLayoutVars>
          <dgm:bulletEnabled val="1"/>
        </dgm:presLayoutVars>
      </dgm:prSet>
      <dgm:spPr/>
    </dgm:pt>
  </dgm:ptLst>
  <dgm:cxnLst>
    <dgm:cxn modelId="{61EA1D3D-117D-4613-8086-9DA12880009C}" type="presOf" srcId="{99C24F7B-E531-4F6D-A0E9-BB1E7BBE0DC9}" destId="{72FDB44E-695C-46C1-9971-B3A04B28D092}" srcOrd="0" destOrd="0" presId="urn:microsoft.com/office/officeart/2005/8/layout/default"/>
    <dgm:cxn modelId="{EDC1FB48-F9E3-4473-ABB1-4364CD473214}" type="presOf" srcId="{AD27B8A0-C764-4AC1-9CE1-6CEC942AA584}" destId="{0414920D-019D-4C61-9466-29F17D8871DD}" srcOrd="0" destOrd="0" presId="urn:microsoft.com/office/officeart/2005/8/layout/default"/>
    <dgm:cxn modelId="{346ECD55-9513-43D6-92C7-48676FEAAB38}" srcId="{AD27B8A0-C764-4AC1-9CE1-6CEC942AA584}" destId="{C8783A99-065B-4259-9B28-20B9C99CEC39}" srcOrd="0" destOrd="0" parTransId="{2C959EE5-9437-4944-8BA4-2E2C602DB80E}" sibTransId="{1FC629C8-000D-4F8E-A1B6-757BECCAAC0A}"/>
    <dgm:cxn modelId="{5E8C8379-6B33-4CEA-B066-320B18CC00A7}" type="presOf" srcId="{C8783A99-065B-4259-9B28-20B9C99CEC39}" destId="{E0079AA5-7536-427F-81B0-097169098B6F}" srcOrd="0" destOrd="0" presId="urn:microsoft.com/office/officeart/2005/8/layout/default"/>
    <dgm:cxn modelId="{1E3E07BE-BCE6-4853-8968-2D7EF448D9C7}" srcId="{AD27B8A0-C764-4AC1-9CE1-6CEC942AA584}" destId="{99C24F7B-E531-4F6D-A0E9-BB1E7BBE0DC9}" srcOrd="1" destOrd="0" parTransId="{5F2E05D1-1541-4B7C-B2E5-0EB3CD706B0B}" sibTransId="{6974E471-65B6-46D4-B330-EE0477F96928}"/>
    <dgm:cxn modelId="{111377B4-852B-4C43-8FDD-B5AAD06568F5}" type="presParOf" srcId="{0414920D-019D-4C61-9466-29F17D8871DD}" destId="{E0079AA5-7536-427F-81B0-097169098B6F}" srcOrd="0" destOrd="0" presId="urn:microsoft.com/office/officeart/2005/8/layout/default"/>
    <dgm:cxn modelId="{D54A10B8-64A0-4597-8B84-014D0A88479A}" type="presParOf" srcId="{0414920D-019D-4C61-9466-29F17D8871DD}" destId="{6C7AE9DE-FD4D-4BC8-AE56-474C6DF7E406}" srcOrd="1" destOrd="0" presId="urn:microsoft.com/office/officeart/2005/8/layout/default"/>
    <dgm:cxn modelId="{12637F24-DDF8-4B09-89F2-4FB946C2CF35}" type="presParOf" srcId="{0414920D-019D-4C61-9466-29F17D8871DD}" destId="{72FDB44E-695C-46C1-9971-B3A04B28D09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45F1D-36BB-44C0-94FF-399448DB2A7B}">
      <dsp:nvSpPr>
        <dsp:cNvPr id="0" name=""/>
        <dsp:cNvSpPr/>
      </dsp:nvSpPr>
      <dsp:spPr>
        <a:xfrm>
          <a:off x="0" y="0"/>
          <a:ext cx="5641974" cy="1002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5E87E-0C5D-4BE5-BE26-A087BEE32600}">
      <dsp:nvSpPr>
        <dsp:cNvPr id="0" name=""/>
        <dsp:cNvSpPr/>
      </dsp:nvSpPr>
      <dsp:spPr>
        <a:xfrm>
          <a:off x="303359" y="230083"/>
          <a:ext cx="552102" cy="551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C0FC5-7370-4C92-A95A-8F567E255B8F}">
      <dsp:nvSpPr>
        <dsp:cNvPr id="0" name=""/>
        <dsp:cNvSpPr/>
      </dsp:nvSpPr>
      <dsp:spPr>
        <a:xfrm>
          <a:off x="1158822" y="4443"/>
          <a:ext cx="4465306" cy="10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1" tIns="109451" rIns="109451" bIns="10945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 gender gap in earnings has proven both persistent and universal.</a:t>
          </a:r>
          <a:endParaRPr lang="en-US" sz="1700" kern="1200" dirty="0"/>
        </a:p>
      </dsp:txBody>
      <dsp:txXfrm>
        <a:off x="1158822" y="4443"/>
        <a:ext cx="4465306" cy="1034181"/>
      </dsp:txXfrm>
    </dsp:sp>
    <dsp:sp modelId="{F911DDBA-FFF7-4E3F-9B9F-A512070E8D18}">
      <dsp:nvSpPr>
        <dsp:cNvPr id="0" name=""/>
        <dsp:cNvSpPr/>
      </dsp:nvSpPr>
      <dsp:spPr>
        <a:xfrm>
          <a:off x="0" y="1297170"/>
          <a:ext cx="5641974" cy="1002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4A511-B8CA-4AEA-8A21-47CD7A42C29D}">
      <dsp:nvSpPr>
        <dsp:cNvPr id="0" name=""/>
        <dsp:cNvSpPr/>
      </dsp:nvSpPr>
      <dsp:spPr>
        <a:xfrm>
          <a:off x="303359" y="1522810"/>
          <a:ext cx="552102" cy="551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7199C-5A7A-40D0-BE16-28C98D41EA72}">
      <dsp:nvSpPr>
        <dsp:cNvPr id="0" name=""/>
        <dsp:cNvSpPr/>
      </dsp:nvSpPr>
      <dsp:spPr>
        <a:xfrm>
          <a:off x="1158822" y="1297170"/>
          <a:ext cx="4465306" cy="10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1" tIns="109451" rIns="109451" bIns="10945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This project relies mainly on U.S. data, but a gap between women’s and men’s earnings exists in every country. </a:t>
          </a:r>
          <a:endParaRPr lang="en-US" sz="1700" kern="1200" dirty="0"/>
        </a:p>
      </dsp:txBody>
      <dsp:txXfrm>
        <a:off x="1158822" y="1297170"/>
        <a:ext cx="4465306" cy="1034181"/>
      </dsp:txXfrm>
    </dsp:sp>
    <dsp:sp modelId="{35CB79FE-E3BE-4056-B52E-E15CF30F626D}">
      <dsp:nvSpPr>
        <dsp:cNvPr id="0" name=""/>
        <dsp:cNvSpPr/>
      </dsp:nvSpPr>
      <dsp:spPr>
        <a:xfrm>
          <a:off x="0" y="2589897"/>
          <a:ext cx="5641974" cy="1002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3B7D3-EAD1-491C-BD12-480F9EE00BA7}">
      <dsp:nvSpPr>
        <dsp:cNvPr id="0" name=""/>
        <dsp:cNvSpPr/>
      </dsp:nvSpPr>
      <dsp:spPr>
        <a:xfrm>
          <a:off x="303359" y="2815537"/>
          <a:ext cx="552102" cy="551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B64FE-A574-46C0-9EEE-0683EADED2E9}">
      <dsp:nvSpPr>
        <dsp:cNvPr id="0" name=""/>
        <dsp:cNvSpPr/>
      </dsp:nvSpPr>
      <dsp:spPr>
        <a:xfrm>
          <a:off x="1158822" y="2589897"/>
          <a:ext cx="4465306" cy="10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1" tIns="109451" rIns="109451" bIns="10945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i="0" kern="1200" dirty="0"/>
            <a:t>Equal pay</a:t>
          </a:r>
          <a:r>
            <a:rPr lang="en-CA" sz="1200" b="0" i="0" kern="1200" dirty="0"/>
            <a:t> for </a:t>
          </a:r>
          <a:r>
            <a:rPr lang="en-CA" sz="1200" b="1" i="0" kern="1200" dirty="0"/>
            <a:t>equal</a:t>
          </a:r>
          <a:r>
            <a:rPr lang="en-CA" sz="1200" b="0" i="0" kern="1200" dirty="0"/>
            <a:t> work is the concept of labour rights that individuals in the same workplace be given </a:t>
          </a:r>
          <a:r>
            <a:rPr lang="en-CA" sz="1200" b="1" i="0" kern="1200" dirty="0"/>
            <a:t>equal pay</a:t>
          </a:r>
          <a:r>
            <a:rPr lang="en-CA" sz="1200" b="0" i="0" kern="1200" dirty="0"/>
            <a:t>. ... Since President John F. Kennedy signed the </a:t>
          </a:r>
          <a:r>
            <a:rPr lang="en-CA" sz="1200" b="1" i="0" kern="1200" dirty="0"/>
            <a:t>Equal Pay</a:t>
          </a:r>
          <a:r>
            <a:rPr lang="en-CA" sz="1200" b="0" i="0" kern="1200" dirty="0"/>
            <a:t> Act of 1963, it has been illegal in the United States to </a:t>
          </a:r>
          <a:r>
            <a:rPr lang="en-CA" sz="1200" b="1" i="0" kern="1200" dirty="0"/>
            <a:t>pay</a:t>
          </a:r>
          <a:r>
            <a:rPr lang="en-CA" sz="1200" b="0" i="0" kern="1200" dirty="0"/>
            <a:t> men and </a:t>
          </a:r>
          <a:r>
            <a:rPr lang="en-CA" sz="1200" b="1" i="0" kern="1200" dirty="0"/>
            <a:t>women</a:t>
          </a:r>
          <a:r>
            <a:rPr lang="en-CA" sz="1200" b="0" i="0" kern="1200" dirty="0"/>
            <a:t> working in the same place different salaries for similar work.</a:t>
          </a:r>
          <a:endParaRPr lang="en-US" sz="1200" kern="1200" dirty="0"/>
        </a:p>
      </dsp:txBody>
      <dsp:txXfrm>
        <a:off x="1158822" y="2589897"/>
        <a:ext cx="4465306" cy="1034181"/>
      </dsp:txXfrm>
    </dsp:sp>
    <dsp:sp modelId="{AA40C234-92AB-4A08-9511-352FA9E032B9}">
      <dsp:nvSpPr>
        <dsp:cNvPr id="0" name=""/>
        <dsp:cNvSpPr/>
      </dsp:nvSpPr>
      <dsp:spPr>
        <a:xfrm>
          <a:off x="0" y="3882624"/>
          <a:ext cx="5641974" cy="1002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D557B-C666-4AA3-88AF-5B3160F2F9E5}">
      <dsp:nvSpPr>
        <dsp:cNvPr id="0" name=""/>
        <dsp:cNvSpPr/>
      </dsp:nvSpPr>
      <dsp:spPr>
        <a:xfrm>
          <a:off x="303359" y="4108264"/>
          <a:ext cx="552102" cy="551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5015B-5779-43F7-8450-0C8A71A48F7F}">
      <dsp:nvSpPr>
        <dsp:cNvPr id="0" name=""/>
        <dsp:cNvSpPr/>
      </dsp:nvSpPr>
      <dsp:spPr>
        <a:xfrm>
          <a:off x="1158822" y="3882624"/>
          <a:ext cx="4465306" cy="10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1" tIns="109451" rIns="109451" bIns="10945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project explores the statistics of a few of the main areas ways where women are constantly falling behind their male counterparts.</a:t>
          </a:r>
        </a:p>
      </dsp:txBody>
      <dsp:txXfrm>
        <a:off x="1158822" y="3882624"/>
        <a:ext cx="4465306" cy="1034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79AA5-7536-427F-81B0-097169098B6F}">
      <dsp:nvSpPr>
        <dsp:cNvPr id="0" name=""/>
        <dsp:cNvSpPr/>
      </dsp:nvSpPr>
      <dsp:spPr>
        <a:xfrm>
          <a:off x="3235" y="0"/>
          <a:ext cx="3021519" cy="18129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3100" kern="1200" dirty="0"/>
            <a:t>Overall women EARN $0.80 for every $1 </a:t>
          </a:r>
        </a:p>
      </dsp:txBody>
      <dsp:txXfrm>
        <a:off x="3235" y="0"/>
        <a:ext cx="3021519" cy="1812911"/>
      </dsp:txXfrm>
    </dsp:sp>
    <dsp:sp modelId="{72FDB44E-695C-46C1-9971-B3A04B28D092}">
      <dsp:nvSpPr>
        <dsp:cNvPr id="0" name=""/>
        <dsp:cNvSpPr/>
      </dsp:nvSpPr>
      <dsp:spPr>
        <a:xfrm>
          <a:off x="3235" y="1996296"/>
          <a:ext cx="3021519" cy="18129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3100" kern="1200"/>
            <a:t>For PHD, women earn only $0.75</a:t>
          </a:r>
        </a:p>
      </dsp:txBody>
      <dsp:txXfrm>
        <a:off x="3235" y="1996296"/>
        <a:ext cx="3021519" cy="181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02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61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7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3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29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7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://www.publicdomainpictures.net/view-image.php?image=18362&amp;picture=piles-of-money" TargetMode="External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epixeirein.gr/2015/10/05/ti-tha-ekana-an-imoun-foititi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yorksj.ac.uk/moodle/2014/05/15/designing-active-learning-in-moodle-mootuk14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daisysdeadair.blogspot.com/2012_12_01_archiv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lostat.ilo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wpr.org/publications/gender-wage-gap-2018/" TargetMode="External"/><Relationship Id="rId4" Type="http://schemas.openxmlformats.org/officeDocument/2006/relationships/hyperlink" Target="https://www.bls.gov/dat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 Gender Pay-Gap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CA" sz="1600" dirty="0">
                <a:solidFill>
                  <a:srgbClr val="FFFFFF"/>
                </a:solidFill>
              </a:rPr>
              <a:t>By:</a:t>
            </a:r>
          </a:p>
          <a:p>
            <a:pPr algn="r"/>
            <a:r>
              <a:rPr lang="en-CA" sz="1600" dirty="0" err="1">
                <a:solidFill>
                  <a:srgbClr val="FFFFFF"/>
                </a:solidFill>
              </a:rPr>
              <a:t>Nitha</a:t>
            </a:r>
            <a:r>
              <a:rPr lang="en-CA" sz="1600" dirty="0">
                <a:solidFill>
                  <a:srgbClr val="FFFFFF"/>
                </a:solidFill>
              </a:rPr>
              <a:t> B</a:t>
            </a:r>
          </a:p>
          <a:p>
            <a:pPr algn="r"/>
            <a:r>
              <a:rPr lang="en-CA" sz="1600" dirty="0">
                <a:solidFill>
                  <a:srgbClr val="FFFFFF"/>
                </a:solidFill>
              </a:rPr>
              <a:t>Natalie S</a:t>
            </a:r>
          </a:p>
          <a:p>
            <a:pPr algn="r"/>
            <a:r>
              <a:rPr lang="en-CA" sz="1600" dirty="0">
                <a:solidFill>
                  <a:srgbClr val="FFFFFF"/>
                </a:solidFill>
              </a:rPr>
              <a:t>Loba Q</a:t>
            </a:r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8F3AD6B-3949-4E87-9C56-A473ECFB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11" y="884812"/>
            <a:ext cx="5459470" cy="3944467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57912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CB106-3ADA-442C-8BB4-695FA8B32711}"/>
              </a:ext>
            </a:extLst>
          </p:cNvPr>
          <p:cNvSpPr/>
          <p:nvPr/>
        </p:nvSpPr>
        <p:spPr>
          <a:xfrm>
            <a:off x="826576" y="1301857"/>
            <a:ext cx="10538847" cy="4029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284EC-316F-4E7E-ACB5-5B723389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445013"/>
            <a:ext cx="9720072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The Bureau of Labor Statistics reported that, in 2013, female full-time workers had median weekly earnings of $789, compared to men's median weekly earnings of $973.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2EA4-2A4A-4C77-A002-D2CD5C9864EC}"/>
              </a:ext>
            </a:extLst>
          </p:cNvPr>
          <p:cNvSpPr/>
          <p:nvPr/>
        </p:nvSpPr>
        <p:spPr>
          <a:xfrm>
            <a:off x="3550604" y="105882"/>
            <a:ext cx="4749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USA STATISTICS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662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 race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CA" sz="1800" b="1" dirty="0">
                <a:solidFill>
                  <a:schemeClr val="bg1"/>
                </a:solidFill>
              </a:rPr>
              <a:t>The Gender Wage Ratio for </a:t>
            </a:r>
            <a:br>
              <a:rPr lang="en-CA" sz="1800" b="1" dirty="0">
                <a:solidFill>
                  <a:schemeClr val="bg1"/>
                </a:solidFill>
              </a:rPr>
            </a:br>
            <a:r>
              <a:rPr lang="en-CA" sz="1800" b="1" dirty="0">
                <a:solidFill>
                  <a:schemeClr val="bg1"/>
                </a:solidFill>
              </a:rPr>
              <a:t>Full-Time Workers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94624" y="2702405"/>
            <a:ext cx="6132588" cy="1855740"/>
          </a:xfrm>
        </p:spPr>
        <p:txBody>
          <a:bodyPr anchor="ctr">
            <a:noAutofit/>
          </a:bodyPr>
          <a:lstStyle/>
          <a:p>
            <a:endParaRPr lang="en-CA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A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A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032EA75-21C1-42EE-BD6D-2952791A9DC9}"/>
              </a:ext>
            </a:extLst>
          </p:cNvPr>
          <p:cNvSpPr txBox="1">
            <a:spLocks/>
          </p:cNvSpPr>
          <p:nvPr/>
        </p:nvSpPr>
        <p:spPr>
          <a:xfrm>
            <a:off x="4972861" y="1910862"/>
            <a:ext cx="7078461" cy="38568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O</a:t>
            </a:r>
            <a:r>
              <a:rPr lang="en-CA" dirty="0"/>
              <a:t>ur findings indicate that Asian men &amp; women earn the most – average for men $1241 per week</a:t>
            </a:r>
          </a:p>
          <a:p>
            <a:r>
              <a:rPr lang="en-CA" dirty="0"/>
              <a:t>But for every $1 that men earn, women earn $0.76</a:t>
            </a:r>
          </a:p>
          <a:p>
            <a:r>
              <a:rPr lang="en-CA" dirty="0"/>
              <a:t>Caucasians – average for men $1002 per week</a:t>
            </a:r>
          </a:p>
          <a:p>
            <a:r>
              <a:rPr lang="en-CA" dirty="0"/>
              <a:t>But for every $1 that men earn, women earn $0.82</a:t>
            </a:r>
          </a:p>
          <a:p>
            <a:r>
              <a:rPr lang="en-CA" dirty="0"/>
              <a:t>Black/African men earn $735 per week</a:t>
            </a:r>
          </a:p>
          <a:p>
            <a:r>
              <a:rPr lang="en-CA" dirty="0"/>
              <a:t>But for every $1 that men earn, women earn $0.89</a:t>
            </a:r>
          </a:p>
          <a:p>
            <a:r>
              <a:rPr lang="en-CA" dirty="0"/>
              <a:t>Latin earnings $720 per week</a:t>
            </a:r>
          </a:p>
          <a:p>
            <a:r>
              <a:rPr lang="en-CA" dirty="0"/>
              <a:t>But for every $1 that men earn, women earn $0.85</a:t>
            </a:r>
          </a:p>
          <a:p>
            <a:endParaRPr lang="en-CA" dirty="0"/>
          </a:p>
          <a:p>
            <a:endParaRPr lang="en-CA" b="1" dirty="0"/>
          </a:p>
          <a:p>
            <a:endParaRPr lang="en-CA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7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D67D-1289-4417-929D-0548C9AA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78" y="555368"/>
            <a:ext cx="3779085" cy="1499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By education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indoor, book, table, newspaper&#10;&#10;Description automatically generated">
            <a:extLst>
              <a:ext uri="{FF2B5EF4-FFF2-40B4-BE49-F238E27FC236}">
                <a16:creationId xmlns:a16="http://schemas.microsoft.com/office/drawing/2014/main" id="{05F23712-A9C2-4BC0-B374-AAC9E1935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32270" y="640080"/>
            <a:ext cx="4183380" cy="5577840"/>
          </a:xfrm>
          <a:prstGeom prst="rect">
            <a:avLst/>
          </a:prstGeom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3E31390-B66F-44BF-A8AE-522AABC4D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469944"/>
              </p:ext>
            </p:extLst>
          </p:nvPr>
        </p:nvGraphicFramePr>
        <p:xfrm>
          <a:off x="758752" y="1740724"/>
          <a:ext cx="3791711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77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9736-9B9D-4FB9-93F8-100EA1E5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56" y="363974"/>
            <a:ext cx="4375052" cy="17696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C62A-C083-4C14-8415-9340C7FC8FF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CA" dirty="0"/>
              <a:t>Surprising discovery, as women earned higher education their pay gap increased from their male counterparts, who had the same education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EF17E-53D0-49B5-8C7E-92FBB866FD77}"/>
              </a:ext>
            </a:extLst>
          </p:cNvPr>
          <p:cNvSpPr/>
          <p:nvPr/>
        </p:nvSpPr>
        <p:spPr>
          <a:xfrm>
            <a:off x="686043" y="1951838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  <a:defRPr cap="all"/>
            </a:pPr>
            <a:endParaRPr lang="en-CA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defRPr cap="all"/>
            </a:pPr>
            <a:endParaRPr lang="en-CA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defRPr cap="all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72E0A79-68DC-4CC9-9C1D-1428798DD745}"/>
              </a:ext>
            </a:extLst>
          </p:cNvPr>
          <p:cNvSpPr/>
          <p:nvPr/>
        </p:nvSpPr>
        <p:spPr>
          <a:xfrm rot="16200000">
            <a:off x="6776049" y="2665588"/>
            <a:ext cx="4158109" cy="3120010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B0818F01-0C2E-4FAB-8333-1999254E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4456" y="1951838"/>
            <a:ext cx="3121152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2ECC98D7-3189-44D1-800E-B3DCBABA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By Occupation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F00A03-F30E-4252-9857-ACE6CE4E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016" y="2203678"/>
            <a:ext cx="4754880" cy="822960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AEDB-4741-4B0E-BE9C-CDCAEB2BE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788840"/>
            <a:ext cx="4754880" cy="33415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For every$1that men earn in higher management positions, women earn $0.80</a:t>
            </a:r>
          </a:p>
          <a:p>
            <a:pPr marL="0" indent="0">
              <a:buNone/>
            </a:pPr>
            <a:r>
              <a:rPr lang="en-CA" dirty="0"/>
              <a:t>Sales &amp; office occupations workers.. the pay gap decreases</a:t>
            </a:r>
          </a:p>
          <a:p>
            <a:pPr marL="0" indent="0">
              <a:buNone/>
            </a:pPr>
            <a:r>
              <a:rPr lang="en-CA" dirty="0"/>
              <a:t>Then the number grows for service occupation</a:t>
            </a:r>
          </a:p>
          <a:p>
            <a:r>
              <a:rPr lang="en-CA" dirty="0"/>
              <a:t>But that’s only cause the $ amount is lower so the incremental is lower</a:t>
            </a:r>
          </a:p>
          <a:p>
            <a:r>
              <a:rPr lang="en-CA" dirty="0"/>
              <a:t>For every $1 for men women earn $0.73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2F0E55-E699-490E-AFBA-4ECA88089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Results: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3C0C3-63A4-4FDE-A113-F691F1B14967}"/>
              </a:ext>
            </a:extLst>
          </p:cNvPr>
          <p:cNvSpPr txBox="1"/>
          <p:nvPr/>
        </p:nvSpPr>
        <p:spPr>
          <a:xfrm flipH="1">
            <a:off x="919016" y="2788840"/>
            <a:ext cx="3128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Management positions earn the most money,  so as the salary gets higher the pay gap between the genders decrease.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9C4AD0-BFBD-49F6-B60C-7532F4A5D7D9}"/>
              </a:ext>
            </a:extLst>
          </p:cNvPr>
          <p:cNvSpPr/>
          <p:nvPr/>
        </p:nvSpPr>
        <p:spPr>
          <a:xfrm>
            <a:off x="3430218" y="1746026"/>
            <a:ext cx="3433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Our assumptions vs Results</a:t>
            </a:r>
            <a:r>
              <a:rPr lang="en-CA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3299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3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C9736-9B9D-4FB9-93F8-100EA1E5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New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92DA93-9909-46F3-9D9E-72D54AD044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992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C62A-C083-4C14-8415-9340C7FC8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0306" y="448802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dataframe-js </a:t>
            </a:r>
          </a:p>
          <a:p>
            <a:r>
              <a:rPr lang="en-US" sz="1700">
                <a:solidFill>
                  <a:srgbClr val="FFFFFF"/>
                </a:solidFill>
              </a:rPr>
              <a:t>In Javascript, a data frame can be made in a number of different ways. For instance, consider a weather report that records, the high and low temperature for a city, the prevailing conditions, and the wind (speed and direction). A dataframe can take a column oriented approach, where the columns are specified and the values are given in row order.</a:t>
            </a:r>
          </a:p>
          <a:p>
            <a:r>
              <a:rPr lang="en-US" sz="1700">
                <a:solidFill>
                  <a:srgbClr val="FFFFFF"/>
                </a:solidFill>
              </a:rPr>
              <a:t>Needed to convert df pandas to jsdf</a:t>
            </a:r>
          </a:p>
          <a:p>
            <a:r>
              <a:rPr lang="en-US" sz="1700">
                <a:solidFill>
                  <a:srgbClr val="FFFFFF"/>
                </a:solidFill>
              </a:rPr>
              <a:t>We used it for filtering year columns for our charts</a:t>
            </a:r>
          </a:p>
        </p:txBody>
      </p:sp>
    </p:spTree>
    <p:extLst>
      <p:ext uri="{BB962C8B-B14F-4D97-AF65-F5344CB8AC3E}">
        <p14:creationId xmlns:p14="http://schemas.microsoft.com/office/powerpoint/2010/main" val="29686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857-0F71-4137-98F8-050D6A58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/>
          <a:p>
            <a:r>
              <a:rPr lang="en-CA" dirty="0" err="1"/>
              <a:t>geopandas</a:t>
            </a:r>
            <a:endParaRPr lang="en-CA" dirty="0"/>
          </a:p>
        </p:txBody>
      </p:sp>
      <p:pic>
        <p:nvPicPr>
          <p:cNvPr id="12" name="Content Placeholder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0B3F6AF-9BE5-4EEA-A92A-4D14863379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0083" b="20083"/>
          <a:stretch>
            <a:fillRect/>
          </a:stretch>
        </p:blipFill>
        <p:spPr>
          <a:xfrm>
            <a:off x="127508" y="-166716"/>
            <a:ext cx="12064492" cy="452531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DDE6-2AEE-418C-9710-A6B8E1196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382" y="1364422"/>
            <a:ext cx="3200400" cy="146304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D9D64-A5E6-4367-BF78-593DBDD6F919}"/>
              </a:ext>
            </a:extLst>
          </p:cNvPr>
          <p:cNvSpPr/>
          <p:nvPr/>
        </p:nvSpPr>
        <p:spPr>
          <a:xfrm>
            <a:off x="8686800" y="5108396"/>
            <a:ext cx="3412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We added Geo pandas to create our json files into </a:t>
            </a:r>
            <a:r>
              <a:rPr lang="en-CA" dirty="0" err="1"/>
              <a:t>Geojson</a:t>
            </a:r>
            <a:r>
              <a:rPr lang="en-CA" dirty="0"/>
              <a:t> to help load our map into python and work with leaflet. </a:t>
            </a:r>
          </a:p>
        </p:txBody>
      </p:sp>
    </p:spTree>
    <p:extLst>
      <p:ext uri="{BB962C8B-B14F-4D97-AF65-F5344CB8AC3E}">
        <p14:creationId xmlns:p14="http://schemas.microsoft.com/office/powerpoint/2010/main" val="382054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Sequential Access Storage 6">
            <a:extLst>
              <a:ext uri="{FF2B5EF4-FFF2-40B4-BE49-F238E27FC236}">
                <a16:creationId xmlns:a16="http://schemas.microsoft.com/office/drawing/2014/main" id="{D10A75A6-C783-4E4C-83B6-F79173B18B60}"/>
              </a:ext>
            </a:extLst>
          </p:cNvPr>
          <p:cNvSpPr/>
          <p:nvPr/>
        </p:nvSpPr>
        <p:spPr>
          <a:xfrm>
            <a:off x="5595820" y="2425562"/>
            <a:ext cx="4954949" cy="2052654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49888-7C01-49D0-AF9A-14FFF985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36" y="548640"/>
            <a:ext cx="9720072" cy="1499616"/>
          </a:xfrm>
          <a:solidFill>
            <a:srgbClr val="75CFF1"/>
          </a:solidFill>
        </p:spPr>
        <p:txBody>
          <a:bodyPr/>
          <a:lstStyle/>
          <a:p>
            <a:r>
              <a:rPr lang="en-CA" dirty="0"/>
              <a:t>Our Learning process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9DAFD-1107-461C-BE98-95E270255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436" y="2226476"/>
            <a:ext cx="4754880" cy="33415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How to integrate flask with </a:t>
            </a:r>
            <a:r>
              <a:rPr lang="en-CA" dirty="0" err="1"/>
              <a:t>geojson</a:t>
            </a:r>
            <a:endParaRPr lang="en-CA" dirty="0"/>
          </a:p>
          <a:p>
            <a:r>
              <a:rPr lang="en-CA" dirty="0" err="1"/>
              <a:t>Dataframes</a:t>
            </a:r>
            <a:r>
              <a:rPr lang="en-CA" dirty="0"/>
              <a:t> into </a:t>
            </a:r>
            <a:r>
              <a:rPr lang="en-CA" dirty="0" err="1"/>
              <a:t>Javascript</a:t>
            </a:r>
            <a:endParaRPr lang="en-CA" dirty="0"/>
          </a:p>
          <a:p>
            <a:r>
              <a:rPr lang="en-CA" dirty="0"/>
              <a:t>Postgres SQL with Python</a:t>
            </a:r>
          </a:p>
          <a:p>
            <a:r>
              <a:rPr lang="en-CA" dirty="0"/>
              <a:t>Deepened our knowledge of the D3 library</a:t>
            </a:r>
          </a:p>
          <a:p>
            <a:r>
              <a:rPr lang="en-CA" dirty="0"/>
              <a:t>Leaflet with Python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4AA4F-D2F5-43DA-9484-082C6ADD6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40457" y="1873715"/>
            <a:ext cx="4754880" cy="822960"/>
          </a:xfrm>
        </p:spPr>
        <p:txBody>
          <a:bodyPr/>
          <a:lstStyle/>
          <a:p>
            <a:r>
              <a:rPr lang="en-CA" dirty="0"/>
              <a:t>Biggest hurdles: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34D1-932A-4A11-BDCA-C2C610866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1731212"/>
          </a:xfrm>
        </p:spPr>
        <p:txBody>
          <a:bodyPr>
            <a:normAutofit/>
          </a:bodyPr>
          <a:lstStyle/>
          <a:p>
            <a:r>
              <a:rPr lang="en-CA" dirty="0"/>
              <a:t>Merging our </a:t>
            </a:r>
            <a:r>
              <a:rPr lang="en-CA" dirty="0" err="1"/>
              <a:t>Javascript</a:t>
            </a:r>
            <a:r>
              <a:rPr lang="en-CA" dirty="0"/>
              <a:t> app leaflet            with python  flask</a:t>
            </a:r>
          </a:p>
          <a:p>
            <a:r>
              <a:rPr lang="en-CA" dirty="0" err="1"/>
              <a:t>Github</a:t>
            </a:r>
            <a:r>
              <a:rPr lang="en-CA" dirty="0"/>
              <a:t> communication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5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94624" y="2702405"/>
            <a:ext cx="6132588" cy="1855740"/>
          </a:xfrm>
        </p:spPr>
        <p:txBody>
          <a:bodyPr anchor="ctr">
            <a:noAutofit/>
          </a:bodyPr>
          <a:lstStyle/>
          <a:p>
            <a:endParaRPr lang="en-CA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A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BD010D-8CC5-4CC8-BF25-469C4C677F37}"/>
              </a:ext>
            </a:extLst>
          </p:cNvPr>
          <p:cNvSpPr/>
          <p:nvPr/>
        </p:nvSpPr>
        <p:spPr>
          <a:xfrm>
            <a:off x="5094624" y="136811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First thoughts …Countries that are mainly male dominated would be discriminatory towards women so would have huge gaps in their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Surprised to find, society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UK have higher gaps with a 20%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While a place such as Egypt was 27%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Meanwhile Ecuador was only 10%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Originally we thought the higher the education… the better the salary so the gap would decrease but it increases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Caucasians being the highest population their paygrade is only the 2</a:t>
            </a:r>
            <a:r>
              <a:rPr lang="en-CA" baseline="30000" dirty="0"/>
              <a:t>nd</a:t>
            </a:r>
            <a:r>
              <a:rPr lang="en-CA" dirty="0"/>
              <a:t> highest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Considering it is illegal to pay women less and all the social awareness of inequality, there is such a huge gap in pay and why it persists definitely needs to be further explored</a:t>
            </a:r>
          </a:p>
        </p:txBody>
      </p:sp>
    </p:spTree>
    <p:extLst>
      <p:ext uri="{BB962C8B-B14F-4D97-AF65-F5344CB8AC3E}">
        <p14:creationId xmlns:p14="http://schemas.microsoft.com/office/powerpoint/2010/main" val="120864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D58B-363B-4141-B92C-8DC0EC93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takeaway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62665-0DCA-4D25-9184-3460BE15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866" y="2002324"/>
            <a:ext cx="4754880" cy="822960"/>
          </a:xfrm>
        </p:spPr>
        <p:txBody>
          <a:bodyPr/>
          <a:lstStyle/>
          <a:p>
            <a:r>
              <a:rPr lang="en-CA" dirty="0"/>
              <a:t>What we need to improve 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BFBF3-D23D-4CB4-A2AE-8B98F129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68" y="2825284"/>
            <a:ext cx="4754880" cy="334157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Using </a:t>
            </a:r>
            <a:r>
              <a:rPr lang="en-CA" dirty="0" err="1"/>
              <a:t>Github</a:t>
            </a:r>
            <a:r>
              <a:rPr lang="en-CA" dirty="0"/>
              <a:t> for project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Merging and pulling, and not deleting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Differences between app server and local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err="1"/>
              <a:t>Filepaths</a:t>
            </a:r>
            <a:r>
              <a:rPr lang="en-CA" dirty="0"/>
              <a:t>: how to create file path in order to have fully functional full stacks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Handle all the work of databases, servers, systems </a:t>
            </a:r>
            <a:r>
              <a:rPr lang="en-CA" b="1" dirty="0"/>
              <a:t>engineering</a:t>
            </a:r>
            <a:r>
              <a:rPr lang="en-CA" dirty="0"/>
              <a:t>, and clients.</a:t>
            </a:r>
          </a:p>
        </p:txBody>
      </p:sp>
      <p:pic>
        <p:nvPicPr>
          <p:cNvPr id="10" name="Content Placeholder 9" descr="A close up of a keyboard&#10;&#10;Description automatically generated">
            <a:extLst>
              <a:ext uri="{FF2B5EF4-FFF2-40B4-BE49-F238E27FC236}">
                <a16:creationId xmlns:a16="http://schemas.microsoft.com/office/drawing/2014/main" id="{F6F5DE44-EF96-4B97-B013-14E699638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47941"/>
            <a:ext cx="4754563" cy="256805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6FBF0D-9C8D-4D04-813D-7100AF6C581C}"/>
              </a:ext>
            </a:extLst>
          </p:cNvPr>
          <p:cNvSpPr txBox="1"/>
          <p:nvPr/>
        </p:nvSpPr>
        <p:spPr>
          <a:xfrm>
            <a:off x="5989637" y="4982663"/>
            <a:ext cx="4754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3" tooltip="http://blog.yorksj.ac.uk/moodle/2014/05/15/designing-active-learning-in-moodle-mootuk14/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4" tooltip="https://creativecommons.org/licenses/by-nc-sa/3.0/"/>
              </a:rPr>
              <a:t>CC BY-SA-NC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53286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Global Gender Gap</a:t>
            </a:r>
          </a:p>
          <a:p>
            <a:r>
              <a:rPr lang="en-US" dirty="0">
                <a:solidFill>
                  <a:srgbClr val="FFFFFF"/>
                </a:solidFill>
              </a:rPr>
              <a:t>Overall Gender Gap in U.S.A</a:t>
            </a:r>
          </a:p>
          <a:p>
            <a:r>
              <a:rPr lang="en-US" dirty="0">
                <a:solidFill>
                  <a:srgbClr val="FFFFFF"/>
                </a:solidFill>
              </a:rPr>
              <a:t>Gender Gap by Race</a:t>
            </a:r>
          </a:p>
          <a:p>
            <a:r>
              <a:rPr lang="en-US" dirty="0">
                <a:solidFill>
                  <a:srgbClr val="FFFFFF"/>
                </a:solidFill>
              </a:rPr>
              <a:t>Gender Gap by Occupation</a:t>
            </a:r>
          </a:p>
          <a:p>
            <a:r>
              <a:rPr lang="en-US" dirty="0">
                <a:solidFill>
                  <a:srgbClr val="FFFFFF"/>
                </a:solidFill>
              </a:rPr>
              <a:t>Gender Gap Education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5B5D3B-0672-409A-9323-88D914C6A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39969" y="990600"/>
            <a:ext cx="5953125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9427CB-9CC6-4772-9BC6-96EB06183F2A}"/>
              </a:ext>
            </a:extLst>
          </p:cNvPr>
          <p:cNvSpPr txBox="1"/>
          <p:nvPr/>
        </p:nvSpPr>
        <p:spPr>
          <a:xfrm>
            <a:off x="5839969" y="5867400"/>
            <a:ext cx="5953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4" tooltip="http://daisysdeadair.blogspot.com/2012_12_01_archive.html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5" tooltip="https://creativecommons.org/licenses/by/3.0/"/>
              </a:rPr>
              <a:t>CC BY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41112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94624" y="2702405"/>
            <a:ext cx="6132588" cy="1855740"/>
          </a:xfrm>
        </p:spPr>
        <p:txBody>
          <a:bodyPr anchor="ctr">
            <a:noAutofit/>
          </a:bodyPr>
          <a:lstStyle/>
          <a:p>
            <a:endParaRPr lang="en-CA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CA" sz="2000" dirty="0">
                <a:hlinkClick r:id="rId3"/>
              </a:rPr>
              <a:t>https://ilostat.ilo.org/</a:t>
            </a:r>
            <a:endParaRPr lang="en-CA" sz="2000" dirty="0"/>
          </a:p>
          <a:p>
            <a:r>
              <a:rPr lang="en-CA" sz="2000" dirty="0">
                <a:hlinkClick r:id="rId4"/>
              </a:rPr>
              <a:t>https://www.bls.gov/data/</a:t>
            </a:r>
            <a:endParaRPr lang="en-CA" sz="2000" dirty="0"/>
          </a:p>
          <a:p>
            <a:r>
              <a:rPr lang="en-CA" sz="2000" dirty="0">
                <a:hlinkClick r:id="rId5"/>
              </a:rPr>
              <a:t>https://iwpr.org/publications/gender-wage-gap-2018/</a:t>
            </a:r>
            <a:endParaRPr lang="en-CA" sz="2000" dirty="0"/>
          </a:p>
          <a:p>
            <a:r>
              <a:rPr lang="en-CA" sz="2000" dirty="0">
                <a:hlinkClick r:id="rId5"/>
              </a:rPr>
              <a:t>https://iwpr.org/publications/gender-wage-gap-2018/</a:t>
            </a:r>
            <a:endParaRPr lang="en-CA" sz="2000" dirty="0"/>
          </a:p>
          <a:p>
            <a:endParaRPr lang="en-CA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A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Understanding the gender gap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E1A5150-3D3B-49AC-96A8-AA1699357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119991"/>
              </p:ext>
            </p:extLst>
          </p:nvPr>
        </p:nvGraphicFramePr>
        <p:xfrm>
          <a:off x="5400675" y="521795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07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9B6D-D923-4850-93FE-C7E332D5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339" y="0"/>
            <a:ext cx="4389120" cy="1737360"/>
          </a:xfrm>
        </p:spPr>
        <p:txBody>
          <a:bodyPr/>
          <a:lstStyle/>
          <a:p>
            <a:r>
              <a:rPr lang="en-CA" dirty="0"/>
              <a:t>  Resources: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A41FA-BFFB-448D-8AF9-FF87F5AA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2359" y="1358347"/>
            <a:ext cx="4389120" cy="3762294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International Labour Organization: The International Labour Organization (ILO) was founded in 1919 to promote social justice and thereby contribute to universal and lasting peace. </a:t>
            </a:r>
          </a:p>
          <a:p>
            <a:endParaRPr lang="en-CA" sz="2000" dirty="0"/>
          </a:p>
          <a:p>
            <a:r>
              <a:rPr lang="en-CA" sz="2000" dirty="0"/>
              <a:t>Department of Labor: Bureau of Labor is the principal federal agency responsible for measuring labor market activity, working conditions, and price changes in the economy. </a:t>
            </a:r>
          </a:p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21229-E28F-438A-9C77-8CEEFB79FB55}"/>
              </a:ext>
            </a:extLst>
          </p:cNvPr>
          <p:cNvSpPr/>
          <p:nvPr/>
        </p:nvSpPr>
        <p:spPr>
          <a:xfrm>
            <a:off x="10769600" y="10414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1B6E9B1-0D9E-47B7-9A73-1B7226B5A680}"/>
              </a:ext>
            </a:extLst>
          </p:cNvPr>
          <p:cNvSpPr/>
          <p:nvPr/>
        </p:nvSpPr>
        <p:spPr>
          <a:xfrm>
            <a:off x="11211052" y="2476500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30B636-3443-4774-8EBD-B0EB607246C1}"/>
              </a:ext>
            </a:extLst>
          </p:cNvPr>
          <p:cNvSpPr/>
          <p:nvPr/>
        </p:nvSpPr>
        <p:spPr>
          <a:xfrm>
            <a:off x="233935" y="678066"/>
            <a:ext cx="6308852" cy="480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Data retrieval</a:t>
            </a:r>
          </a:p>
        </p:txBody>
      </p:sp>
    </p:spTree>
    <p:extLst>
      <p:ext uri="{BB962C8B-B14F-4D97-AF65-F5344CB8AC3E}">
        <p14:creationId xmlns:p14="http://schemas.microsoft.com/office/powerpoint/2010/main" val="107171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B2EEF-4687-4F7F-AA0F-F9D5229917AE}"/>
              </a:ext>
            </a:extLst>
          </p:cNvPr>
          <p:cNvSpPr/>
          <p:nvPr/>
        </p:nvSpPr>
        <p:spPr>
          <a:xfrm>
            <a:off x="2403231" y="2121862"/>
            <a:ext cx="6096000" cy="286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</a:rPr>
              <a:t>Data cleaning in Jupiter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</a:rPr>
              <a:t>“Create Engine” to connect to Postgres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</a:rPr>
              <a:t>Data upload into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</a:rPr>
              <a:t>Python connection to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</a:rPr>
              <a:t>Using flask map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</a:rPr>
              <a:t>Flask app retrieving data from database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/>
                </a:solidFill>
                <a:latin typeface="Arial" panose="020B0604020202020204" pitchFamily="34" charset="0"/>
              </a:rPr>
              <a:t>GeoJSON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Arial" panose="020B0604020202020204" pitchFamily="34" charset="0"/>
              </a:rPr>
              <a:t>Integrating JS with Flask to plot our visualization dashboard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2EF2FB-BA46-4FC6-8532-B9EF64CB24F5}"/>
              </a:ext>
            </a:extLst>
          </p:cNvPr>
          <p:cNvSpPr/>
          <p:nvPr/>
        </p:nvSpPr>
        <p:spPr>
          <a:xfrm>
            <a:off x="2630244" y="1480107"/>
            <a:ext cx="5641974" cy="30745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599982-5E93-4724-A72B-3DBCB66F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44" y="374201"/>
            <a:ext cx="9720072" cy="1499616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Coding Approach</a:t>
            </a:r>
          </a:p>
        </p:txBody>
      </p:sp>
    </p:spTree>
    <p:extLst>
      <p:ext uri="{BB962C8B-B14F-4D97-AF65-F5344CB8AC3E}">
        <p14:creationId xmlns:p14="http://schemas.microsoft.com/office/powerpoint/2010/main" val="60329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A374-5D18-4497-86D8-844F9A1E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snippets…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50E9-C625-4B1A-B924-30B1F3F6F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290180" y="1790160"/>
            <a:ext cx="3081403" cy="917764"/>
          </a:xfrm>
        </p:spPr>
        <p:txBody>
          <a:bodyPr>
            <a:norm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Jupyter</a:t>
            </a:r>
            <a:r>
              <a:rPr lang="en-CA" dirty="0">
                <a:solidFill>
                  <a:schemeClr val="bg1"/>
                </a:solidFill>
              </a:rPr>
              <a:t> Notebook: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758A85-4058-445A-8F00-2C4F7AB96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38" r="5880"/>
          <a:stretch/>
        </p:blipFill>
        <p:spPr>
          <a:xfrm>
            <a:off x="816783" y="2656406"/>
            <a:ext cx="4359058" cy="275234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82B7D-58FB-4FB7-82EB-A80460B73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987" y="1680581"/>
            <a:ext cx="4754880" cy="8229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Flask App: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6280F0-CCB8-4D5E-B9CD-8FAFB92F8E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2994" y="2413252"/>
            <a:ext cx="3383720" cy="3341687"/>
          </a:xfrm>
        </p:spPr>
      </p:pic>
    </p:spTree>
    <p:extLst>
      <p:ext uri="{BB962C8B-B14F-4D97-AF65-F5344CB8AC3E}">
        <p14:creationId xmlns:p14="http://schemas.microsoft.com/office/powerpoint/2010/main" val="420695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AD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Global differences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AA833FB-AE85-46C5-A6F5-E3DFF1C1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rgbClr val="FFFFFF"/>
                </a:solidFill>
              </a:rPr>
              <a:t>We took 2016 data from 45 countries around the world and looked at the annual earnings of each gender and compared the differences.</a:t>
            </a:r>
          </a:p>
          <a:p>
            <a:r>
              <a:rPr lang="en-US" dirty="0">
                <a:solidFill>
                  <a:srgbClr val="FFFFFF"/>
                </a:solidFill>
              </a:rPr>
              <a:t>Our data provided us with US currency comparisons </a:t>
            </a:r>
          </a:p>
          <a:p>
            <a:r>
              <a:rPr lang="en-CA" dirty="0">
                <a:solidFill>
                  <a:srgbClr val="FFFFFF"/>
                </a:solidFill>
              </a:rPr>
              <a:t>In high-income countries, such as Western Europe for example, almost all of the gender pay gap remains unexplained. </a:t>
            </a:r>
          </a:p>
          <a:p>
            <a:r>
              <a:rPr lang="en-CA" dirty="0">
                <a:solidFill>
                  <a:srgbClr val="FFFFFF"/>
                </a:solidFill>
              </a:rPr>
              <a:t>So what could then be the factors that lie behind gender pay gaps?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88AA7F1-3E79-4F05-A8E9-52E27785F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2" r="4692" b="-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1" y="179856"/>
            <a:ext cx="3779085" cy="1499616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rgbClr val="FFFFFF"/>
                </a:solidFill>
              </a:rPr>
              <a:t>Global differences CONT..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AA833FB-AE85-46C5-A6F5-E3DFF1C1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35" y="1463040"/>
            <a:ext cx="3791711" cy="3931920"/>
          </a:xfrm>
        </p:spPr>
        <p:txBody>
          <a:bodyPr>
            <a:noAutofit/>
          </a:bodyPr>
          <a:lstStyle/>
          <a:p>
            <a:r>
              <a:rPr lang="en-CA" sz="2000" dirty="0">
                <a:solidFill>
                  <a:srgbClr val="FFFFFF"/>
                </a:solidFill>
              </a:rPr>
              <a:t>Research shows that in Europe, for example, working in an enterprise with a predominantly female workforce can bring about a 14.7 per cent wage penalty compared to working in an enterprise with similar productivity attributes but a different gender mix. </a:t>
            </a:r>
          </a:p>
          <a:p>
            <a:r>
              <a:rPr lang="en-CA" sz="2000" dirty="0">
                <a:solidFill>
                  <a:srgbClr val="FFFFFF"/>
                </a:solidFill>
              </a:rPr>
              <a:t>This 14.7 per cent gap can translate into a loss of about €3,500 (approximately US$4,000) in salary per year for those who work in feminized sectors. 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A192172-EE38-4EA7-9F9D-0A4A61942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3" r="3" b="3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3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A5B22-E230-40C4-B66A-0A7EDC042E71}"/>
              </a:ext>
            </a:extLst>
          </p:cNvPr>
          <p:cNvSpPr txBox="1"/>
          <p:nvPr/>
        </p:nvSpPr>
        <p:spPr>
          <a:xfrm>
            <a:off x="377598" y="5471404"/>
            <a:ext cx="9788896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From the 45 countries, only 3 of them or 7% has equal pay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By pay ratio we mean that for every 1 cent earned for men, women earn 1 cent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Azerbaijan, women get paid half of men get 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While East Timor women gets $1.19 per men’s $1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44C7E-C809-4B9D-B347-9D9E34A415E1}"/>
              </a:ext>
            </a:extLst>
          </p:cNvPr>
          <p:cNvSpPr txBox="1"/>
          <p:nvPr/>
        </p:nvSpPr>
        <p:spPr>
          <a:xfrm>
            <a:off x="2108200" y="3244334"/>
            <a:ext cx="5029200" cy="154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2665D7FF-3B8B-433A-8AA4-0A89F388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9" y="772636"/>
            <a:ext cx="9753600" cy="43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94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949</Words>
  <Application>Microsoft Office PowerPoint</Application>
  <PresentationFormat>Widescreen</PresentationFormat>
  <Paragraphs>139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 Gender Pay-Gap Report</vt:lpstr>
      <vt:lpstr>Contents</vt:lpstr>
      <vt:lpstr>Understanding the gender gap</vt:lpstr>
      <vt:lpstr>  Resources:</vt:lpstr>
      <vt:lpstr>Coding Approach</vt:lpstr>
      <vt:lpstr>Coding snippets…</vt:lpstr>
      <vt:lpstr>Global differences</vt:lpstr>
      <vt:lpstr>Global differences CONT..</vt:lpstr>
      <vt:lpstr>PowerPoint Presentation</vt:lpstr>
      <vt:lpstr>The Bureau of Labor Statistics reported that, in 2013, female full-time workers had median weekly earnings of $789, compared to men's median weekly earnings of $973. </vt:lpstr>
      <vt:lpstr>By race The Gender Wage Ratio for  Full-Time Workers</vt:lpstr>
      <vt:lpstr>By education</vt:lpstr>
      <vt:lpstr>BY EDUCATION</vt:lpstr>
      <vt:lpstr>By Occupation</vt:lpstr>
      <vt:lpstr>New libraries</vt:lpstr>
      <vt:lpstr>geopandas</vt:lpstr>
      <vt:lpstr>Our Learning process </vt:lpstr>
      <vt:lpstr>conclusion</vt:lpstr>
      <vt:lpstr>Our takeaway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Gender Gap Report</dc:title>
  <dc:creator>teymour haider</dc:creator>
  <cp:lastModifiedBy>teymour haider</cp:lastModifiedBy>
  <cp:revision>19</cp:revision>
  <dcterms:created xsi:type="dcterms:W3CDTF">2019-09-28T07:55:35Z</dcterms:created>
  <dcterms:modified xsi:type="dcterms:W3CDTF">2019-09-30T20:50:46Z</dcterms:modified>
</cp:coreProperties>
</file>