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BBDE-4E2A-4EFF-AB3A-C4340E84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08278"/>
            <a:ext cx="8991600" cy="1645920"/>
          </a:xfrm>
        </p:spPr>
        <p:txBody>
          <a:bodyPr/>
          <a:lstStyle/>
          <a:p>
            <a:r>
              <a:rPr lang="en-US" dirty="0"/>
              <a:t>All food in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8980-B54B-4291-81FD-94EC686CB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90188"/>
            <a:ext cx="6801612" cy="412403"/>
          </a:xfrm>
        </p:spPr>
        <p:txBody>
          <a:bodyPr>
            <a:normAutofit fontScale="92500"/>
          </a:bodyPr>
          <a:lstStyle/>
          <a:p>
            <a:r>
              <a:rPr lang="en-US" dirty="0"/>
              <a:t>A Yelp API comparison study of eateries and regions in the Bay Area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352CE-C685-49E8-9E38-1B8586A0F175}"/>
              </a:ext>
            </a:extLst>
          </p:cNvPr>
          <p:cNvSpPr txBox="1">
            <a:spLocks/>
          </p:cNvSpPr>
          <p:nvPr/>
        </p:nvSpPr>
        <p:spPr>
          <a:xfrm>
            <a:off x="2612702" y="5812208"/>
            <a:ext cx="6801612" cy="4124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Phillip Choi ∙ ∙ ∙ ∙ </a:t>
            </a:r>
          </a:p>
        </p:txBody>
      </p:sp>
    </p:spTree>
    <p:extLst>
      <p:ext uri="{BB962C8B-B14F-4D97-AF65-F5344CB8AC3E}">
        <p14:creationId xmlns:p14="http://schemas.microsoft.com/office/powerpoint/2010/main" val="102768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4A4AE-D841-490D-9C29-F1B3967DB404}"/>
              </a:ext>
            </a:extLst>
          </p:cNvPr>
          <p:cNvSpPr txBox="1"/>
          <p:nvPr/>
        </p:nvSpPr>
        <p:spPr>
          <a:xfrm>
            <a:off x="734096" y="3354854"/>
            <a:ext cx="299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Data:</a:t>
            </a:r>
          </a:p>
          <a:p>
            <a:pPr algn="ctr"/>
            <a:r>
              <a:rPr lang="en-US" dirty="0"/>
              <a:t>Duplicate entries</a:t>
            </a:r>
          </a:p>
          <a:p>
            <a:pPr algn="ctr"/>
            <a:r>
              <a:rPr lang="en-US" dirty="0"/>
              <a:t>Returned locations not in Bay</a:t>
            </a:r>
          </a:p>
          <a:p>
            <a:pPr algn="ctr"/>
            <a:r>
              <a:rPr lang="en-US" dirty="0"/>
              <a:t>Unnecessary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41AD-19D1-4BDF-AA3F-530D3C444D79}"/>
              </a:ext>
            </a:extLst>
          </p:cNvPr>
          <p:cNvSpPr txBox="1"/>
          <p:nvPr/>
        </p:nvSpPr>
        <p:spPr>
          <a:xfrm>
            <a:off x="4043173" y="3371079"/>
            <a:ext cx="382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Process:</a:t>
            </a:r>
          </a:p>
          <a:p>
            <a:pPr algn="ctr"/>
            <a:r>
              <a:rPr lang="en-US" dirty="0"/>
              <a:t>Check Yelp ID for duplicates</a:t>
            </a:r>
          </a:p>
          <a:p>
            <a:pPr algn="ctr"/>
            <a:r>
              <a:rPr lang="en-US" dirty="0"/>
              <a:t>Delete rows with unexpected zip</a:t>
            </a:r>
          </a:p>
          <a:p>
            <a:pPr algn="ctr"/>
            <a:r>
              <a:rPr lang="en-US" dirty="0"/>
              <a:t>Loop to remove irrelevant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E9CBA-3F5C-4EED-A6E1-20797E29860D}"/>
              </a:ext>
            </a:extLst>
          </p:cNvPr>
          <p:cNvSpPr txBox="1"/>
          <p:nvPr/>
        </p:nvSpPr>
        <p:spPr>
          <a:xfrm>
            <a:off x="7916382" y="3354853"/>
            <a:ext cx="354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Output:</a:t>
            </a:r>
          </a:p>
          <a:p>
            <a:pPr algn="ctr"/>
            <a:r>
              <a:rPr lang="en-US" dirty="0"/>
              <a:t>Full set of valid restaurants in Bay</a:t>
            </a:r>
          </a:p>
          <a:p>
            <a:pPr algn="ctr"/>
            <a:r>
              <a:rPr lang="en-US" dirty="0"/>
              <a:t>Merge with county using </a:t>
            </a:r>
            <a:r>
              <a:rPr lang="en-US" dirty="0" err="1"/>
              <a:t>zipcode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A27D-DD48-4715-900B-888707718959}"/>
              </a:ext>
            </a:extLst>
          </p:cNvPr>
          <p:cNvSpPr txBox="1"/>
          <p:nvPr/>
        </p:nvSpPr>
        <p:spPr>
          <a:xfrm>
            <a:off x="2414778" y="2721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Bay Area Dataset:</a:t>
            </a:r>
          </a:p>
          <a:p>
            <a:pPr algn="ctr"/>
            <a:r>
              <a:rPr lang="en-US" dirty="0"/>
              <a:t>Total Count, Category Dist., Ratings Dist., Avg. Rating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County scale:</a:t>
            </a:r>
          </a:p>
          <a:p>
            <a:pPr algn="ctr"/>
            <a:r>
              <a:rPr lang="en-US" dirty="0"/>
              <a:t>Total Count, Category Distribution, Ratings Distribution, Avg. Rating</a:t>
            </a:r>
          </a:p>
        </p:txBody>
      </p:sp>
    </p:spTree>
    <p:extLst>
      <p:ext uri="{BB962C8B-B14F-4D97-AF65-F5344CB8AC3E}">
        <p14:creationId xmlns:p14="http://schemas.microsoft.com/office/powerpoint/2010/main" val="11730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42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354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improve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FA39-1401-4DB4-BD19-F73F887E593D}"/>
              </a:ext>
            </a:extLst>
          </p:cNvPr>
          <p:cNvSpPr txBox="1"/>
          <p:nvPr/>
        </p:nvSpPr>
        <p:spPr>
          <a:xfrm>
            <a:off x="2414778" y="2721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Verifying Data</a:t>
            </a:r>
          </a:p>
          <a:p>
            <a:pPr algn="ctr"/>
            <a:r>
              <a:rPr lang="en-US" dirty="0"/>
              <a:t>Supplement with Additional Sources</a:t>
            </a:r>
          </a:p>
          <a:p>
            <a:pPr algn="ctr"/>
            <a:r>
              <a:rPr lang="en-US" dirty="0"/>
              <a:t>Research Preference Factors</a:t>
            </a:r>
          </a:p>
          <a:p>
            <a:pPr algn="ctr"/>
            <a:r>
              <a:rPr lang="en-US" dirty="0"/>
              <a:t>Tweak Formula</a:t>
            </a:r>
          </a:p>
        </p:txBody>
      </p:sp>
    </p:spTree>
    <p:extLst>
      <p:ext uri="{BB962C8B-B14F-4D97-AF65-F5344CB8AC3E}">
        <p14:creationId xmlns:p14="http://schemas.microsoft.com/office/powerpoint/2010/main" val="22841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E4E24-D77E-4622-A777-A76ED2FC4A80}"/>
              </a:ext>
            </a:extLst>
          </p:cNvPr>
          <p:cNvSpPr txBox="1"/>
          <p:nvPr/>
        </p:nvSpPr>
        <p:spPr>
          <a:xfrm>
            <a:off x="2414778" y="2721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 with Alternate Sources</a:t>
            </a:r>
          </a:p>
          <a:p>
            <a:pPr algn="ctr"/>
            <a:r>
              <a:rPr lang="en-US" dirty="0"/>
              <a:t>Compare Foodie Hotspots to Local Rent Prices</a:t>
            </a:r>
          </a:p>
          <a:p>
            <a:pPr algn="ctr"/>
            <a:r>
              <a:rPr lang="en-US" dirty="0"/>
              <a:t>Expand Outside Food, </a:t>
            </a:r>
            <a:r>
              <a:rPr lang="en-US" dirty="0" err="1"/>
              <a:t>eg.</a:t>
            </a:r>
            <a:r>
              <a:rPr lang="en-US" dirty="0"/>
              <a:t> Clubs, Bars, Golf</a:t>
            </a:r>
          </a:p>
          <a:p>
            <a:pPr algn="ctr"/>
            <a:r>
              <a:rPr lang="en-US" dirty="0"/>
              <a:t>Study Other Major Cities</a:t>
            </a:r>
          </a:p>
        </p:txBody>
      </p:sp>
    </p:spTree>
    <p:extLst>
      <p:ext uri="{BB962C8B-B14F-4D97-AF65-F5344CB8AC3E}">
        <p14:creationId xmlns:p14="http://schemas.microsoft.com/office/powerpoint/2010/main" val="377417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07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repeat studies</a:t>
            </a:r>
          </a:p>
        </p:txBody>
      </p:sp>
    </p:spTree>
    <p:extLst>
      <p:ext uri="{BB962C8B-B14F-4D97-AF65-F5344CB8AC3E}">
        <p14:creationId xmlns:p14="http://schemas.microsoft.com/office/powerpoint/2010/main" val="397075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8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566E2E-0EAF-486C-BF21-2EC7C9104067}"/>
              </a:ext>
            </a:extLst>
          </p:cNvPr>
          <p:cNvCxnSpPr/>
          <p:nvPr/>
        </p:nvCxnSpPr>
        <p:spPr>
          <a:xfrm>
            <a:off x="6104792" y="2311505"/>
            <a:ext cx="0" cy="364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6">
            <a:extLst>
              <a:ext uri="{FF2B5EF4-FFF2-40B4-BE49-F238E27FC236}">
                <a16:creationId xmlns:a16="http://schemas.microsoft.com/office/drawing/2014/main" id="{B786266F-3B7A-4DF0-BBA3-40741CAC2213}"/>
              </a:ext>
            </a:extLst>
          </p:cNvPr>
          <p:cNvSpPr txBox="1"/>
          <p:nvPr/>
        </p:nvSpPr>
        <p:spPr>
          <a:xfrm>
            <a:off x="8626553" y="5856085"/>
            <a:ext cx="128592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Conclusion  </a:t>
            </a:r>
            <a:r>
              <a:rPr lang="en-US" sz="1600" dirty="0">
                <a:latin typeface="Baskerville Old Face" panose="02020602080505020303" pitchFamily="18" charset="0"/>
              </a:rPr>
              <a:t>17</a:t>
            </a:r>
          </a:p>
        </p:txBody>
      </p:sp>
      <p:sp>
        <p:nvSpPr>
          <p:cNvPr id="38" name="15">
            <a:extLst>
              <a:ext uri="{FF2B5EF4-FFF2-40B4-BE49-F238E27FC236}">
                <a16:creationId xmlns:a16="http://schemas.microsoft.com/office/drawing/2014/main" id="{40054304-0596-4E73-84CE-7151597E7DA3}"/>
              </a:ext>
            </a:extLst>
          </p:cNvPr>
          <p:cNvSpPr txBox="1"/>
          <p:nvPr/>
        </p:nvSpPr>
        <p:spPr>
          <a:xfrm>
            <a:off x="7762535" y="5557413"/>
            <a:ext cx="21499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Tips for Repeat Studies  </a:t>
            </a:r>
            <a:r>
              <a:rPr lang="en-US" sz="1600" dirty="0">
                <a:latin typeface="Baskerville Old Face" panose="02020602080505020303" pitchFamily="18" charset="0"/>
              </a:rPr>
              <a:t>16</a:t>
            </a:r>
          </a:p>
        </p:txBody>
      </p:sp>
      <p:sp>
        <p:nvSpPr>
          <p:cNvPr id="36" name="14">
            <a:extLst>
              <a:ext uri="{FF2B5EF4-FFF2-40B4-BE49-F238E27FC236}">
                <a16:creationId xmlns:a16="http://schemas.microsoft.com/office/drawing/2014/main" id="{F10C09EC-B2A9-4729-864E-09FC873D5ABD}"/>
              </a:ext>
            </a:extLst>
          </p:cNvPr>
          <p:cNvSpPr txBox="1"/>
          <p:nvPr/>
        </p:nvSpPr>
        <p:spPr>
          <a:xfrm>
            <a:off x="8293129" y="5273034"/>
            <a:ext cx="16193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Implementation  </a:t>
            </a:r>
            <a:r>
              <a:rPr lang="en-US" sz="1600" dirty="0"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41" name="13">
            <a:extLst>
              <a:ext uri="{FF2B5EF4-FFF2-40B4-BE49-F238E27FC236}">
                <a16:creationId xmlns:a16="http://schemas.microsoft.com/office/drawing/2014/main" id="{CB3E084A-33B1-4096-A2D5-E0B8ACDEDEEC}"/>
              </a:ext>
            </a:extLst>
          </p:cNvPr>
          <p:cNvSpPr txBox="1"/>
          <p:nvPr/>
        </p:nvSpPr>
        <p:spPr>
          <a:xfrm>
            <a:off x="8202359" y="3910626"/>
            <a:ext cx="18293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Future Exploration  </a:t>
            </a:r>
            <a:r>
              <a:rPr lang="en-US" sz="1600" dirty="0">
                <a:latin typeface="Baskerville Old Face" panose="02020602080505020303" pitchFamily="18" charset="0"/>
              </a:rPr>
              <a:t>14</a:t>
            </a:r>
          </a:p>
        </p:txBody>
      </p:sp>
      <p:sp>
        <p:nvSpPr>
          <p:cNvPr id="40" name="12">
            <a:extLst>
              <a:ext uri="{FF2B5EF4-FFF2-40B4-BE49-F238E27FC236}">
                <a16:creationId xmlns:a16="http://schemas.microsoft.com/office/drawing/2014/main" id="{73C029D2-D635-4417-A5BB-4556AAC8FC7F}"/>
              </a:ext>
            </a:extLst>
          </p:cNvPr>
          <p:cNvSpPr txBox="1"/>
          <p:nvPr/>
        </p:nvSpPr>
        <p:spPr>
          <a:xfrm>
            <a:off x="8298041" y="3661529"/>
            <a:ext cx="1726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Areas to Improve  </a:t>
            </a:r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5" name="11">
            <a:extLst>
              <a:ext uri="{FF2B5EF4-FFF2-40B4-BE49-F238E27FC236}">
                <a16:creationId xmlns:a16="http://schemas.microsoft.com/office/drawing/2014/main" id="{41E12DC8-843E-4CE8-90F2-3208361900D3}"/>
              </a:ext>
            </a:extLst>
          </p:cNvPr>
          <p:cNvSpPr txBox="1"/>
          <p:nvPr/>
        </p:nvSpPr>
        <p:spPr>
          <a:xfrm>
            <a:off x="9944639" y="2431715"/>
            <a:ext cx="71205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Graphs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4" name="10">
            <a:extLst>
              <a:ext uri="{FF2B5EF4-FFF2-40B4-BE49-F238E27FC236}">
                <a16:creationId xmlns:a16="http://schemas.microsoft.com/office/drawing/2014/main" id="{FA233422-4D54-46EB-A49D-30D845A265B5}"/>
              </a:ext>
            </a:extLst>
          </p:cNvPr>
          <p:cNvSpPr txBox="1"/>
          <p:nvPr/>
        </p:nvSpPr>
        <p:spPr>
          <a:xfrm>
            <a:off x="7585751" y="2431715"/>
            <a:ext cx="8335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Results  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12</a:t>
            </a:r>
          </a:p>
        </p:txBody>
      </p:sp>
      <p:sp>
        <p:nvSpPr>
          <p:cNvPr id="30" name="9">
            <a:extLst>
              <a:ext uri="{FF2B5EF4-FFF2-40B4-BE49-F238E27FC236}">
                <a16:creationId xmlns:a16="http://schemas.microsoft.com/office/drawing/2014/main" id="{B89CBE35-84CD-4514-B796-93037BEC388E}"/>
              </a:ext>
            </a:extLst>
          </p:cNvPr>
          <p:cNvSpPr txBox="1"/>
          <p:nvPr/>
        </p:nvSpPr>
        <p:spPr>
          <a:xfrm>
            <a:off x="2387422" y="6015581"/>
            <a:ext cx="10981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Analysis  </a:t>
            </a:r>
            <a:r>
              <a:rPr lang="en-US" sz="1600" dirty="0">
                <a:latin typeface="Baskerville Old Face" panose="02020602080505020303" pitchFamily="18" charset="0"/>
              </a:rPr>
              <a:t>11</a:t>
            </a:r>
          </a:p>
        </p:txBody>
      </p:sp>
      <p:sp>
        <p:nvSpPr>
          <p:cNvPr id="31" name="8">
            <a:extLst>
              <a:ext uri="{FF2B5EF4-FFF2-40B4-BE49-F238E27FC236}">
                <a16:creationId xmlns:a16="http://schemas.microsoft.com/office/drawing/2014/main" id="{7CA1FA4F-88F4-4D1C-AE1F-003C8A20B095}"/>
              </a:ext>
            </a:extLst>
          </p:cNvPr>
          <p:cNvSpPr txBox="1"/>
          <p:nvPr/>
        </p:nvSpPr>
        <p:spPr>
          <a:xfrm>
            <a:off x="2336007" y="5456219"/>
            <a:ext cx="1200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Prep  </a:t>
            </a:r>
            <a:r>
              <a:rPr lang="en-US" sz="1600" dirty="0"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32" name="7">
            <a:extLst>
              <a:ext uri="{FF2B5EF4-FFF2-40B4-BE49-F238E27FC236}">
                <a16:creationId xmlns:a16="http://schemas.microsoft.com/office/drawing/2014/main" id="{13F9C957-7063-41F4-B98D-70D80659D46B}"/>
              </a:ext>
            </a:extLst>
          </p:cNvPr>
          <p:cNvSpPr txBox="1"/>
          <p:nvPr/>
        </p:nvSpPr>
        <p:spPr>
          <a:xfrm>
            <a:off x="2191737" y="4909558"/>
            <a:ext cx="14895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Collection  </a:t>
            </a:r>
            <a:r>
              <a:rPr lang="en-US" sz="1600" dirty="0">
                <a:latin typeface="Baskerville Old Face" panose="02020602080505020303" pitchFamily="18" charset="0"/>
              </a:rPr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3AC8F-AEE0-473C-AED1-48B40A91724D}"/>
              </a:ext>
            </a:extLst>
          </p:cNvPr>
          <p:cNvGrpSpPr/>
          <p:nvPr/>
        </p:nvGrpSpPr>
        <p:grpSpPr>
          <a:xfrm>
            <a:off x="957992" y="3876017"/>
            <a:ext cx="3854883" cy="553998"/>
            <a:chOff x="1084992" y="3825217"/>
            <a:chExt cx="3854883" cy="553998"/>
          </a:xfrm>
        </p:grpSpPr>
        <p:sp>
          <p:nvSpPr>
            <p:cNvPr id="33" name="6">
              <a:extLst>
                <a:ext uri="{FF2B5EF4-FFF2-40B4-BE49-F238E27FC236}">
                  <a16:creationId xmlns:a16="http://schemas.microsoft.com/office/drawing/2014/main" id="{9D07D48A-3834-429E-B915-EDA222135BCF}"/>
                </a:ext>
              </a:extLst>
            </p:cNvPr>
            <p:cNvSpPr txBox="1"/>
            <p:nvPr/>
          </p:nvSpPr>
          <p:spPr>
            <a:xfrm>
              <a:off x="4073932" y="3825217"/>
              <a:ext cx="865943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Baskerville Old Face" panose="02020602080505020303" pitchFamily="18" charset="0"/>
                </a:rPr>
                <a:t>Modeling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8</a:t>
              </a:r>
            </a:p>
          </p:txBody>
        </p:sp>
        <p:sp>
          <p:nvSpPr>
            <p:cNvPr id="29" name="5">
              <a:extLst>
                <a:ext uri="{FF2B5EF4-FFF2-40B4-BE49-F238E27FC236}">
                  <a16:creationId xmlns:a16="http://schemas.microsoft.com/office/drawing/2014/main" id="{25AC276A-76DD-4039-8598-D67F05984DA6}"/>
                </a:ext>
              </a:extLst>
            </p:cNvPr>
            <p:cNvSpPr txBox="1"/>
            <p:nvPr/>
          </p:nvSpPr>
          <p:spPr>
            <a:xfrm>
              <a:off x="1084992" y="3825217"/>
              <a:ext cx="1107996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latin typeface="Baskerville Old Face" panose="02020602080505020303" pitchFamily="18" charset="0"/>
                </a:rPr>
                <a:t>Assumptions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7</a:t>
              </a:r>
            </a:p>
          </p:txBody>
        </p:sp>
      </p:grpSp>
      <p:sp>
        <p:nvSpPr>
          <p:cNvPr id="28" name="4">
            <a:extLst>
              <a:ext uri="{FF2B5EF4-FFF2-40B4-BE49-F238E27FC236}">
                <a16:creationId xmlns:a16="http://schemas.microsoft.com/office/drawing/2014/main" id="{F8BF9B6B-3BED-4D51-99DE-4B6963318BF4}"/>
              </a:ext>
            </a:extLst>
          </p:cNvPr>
          <p:cNvSpPr txBox="1"/>
          <p:nvPr/>
        </p:nvSpPr>
        <p:spPr>
          <a:xfrm>
            <a:off x="2513629" y="3569874"/>
            <a:ext cx="85953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Yelp API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6</a:t>
            </a:r>
          </a:p>
        </p:txBody>
      </p:sp>
      <p:sp>
        <p:nvSpPr>
          <p:cNvPr id="27" name="3">
            <a:extLst>
              <a:ext uri="{FF2B5EF4-FFF2-40B4-BE49-F238E27FC236}">
                <a16:creationId xmlns:a16="http://schemas.microsoft.com/office/drawing/2014/main" id="{B2FFF34D-26D0-4A62-A41A-783FAE1E2165}"/>
              </a:ext>
            </a:extLst>
          </p:cNvPr>
          <p:cNvSpPr txBox="1"/>
          <p:nvPr/>
        </p:nvSpPr>
        <p:spPr>
          <a:xfrm>
            <a:off x="3932714" y="2393141"/>
            <a:ext cx="11548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Project Scope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26" name="2">
            <a:extLst>
              <a:ext uri="{FF2B5EF4-FFF2-40B4-BE49-F238E27FC236}">
                <a16:creationId xmlns:a16="http://schemas.microsoft.com/office/drawing/2014/main" id="{4736704C-2483-4390-ABC8-0884D408BB43}"/>
              </a:ext>
            </a:extLst>
          </p:cNvPr>
          <p:cNvSpPr txBox="1"/>
          <p:nvPr/>
        </p:nvSpPr>
        <p:spPr>
          <a:xfrm>
            <a:off x="2453384" y="2393141"/>
            <a:ext cx="98616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Hypothesis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4</a:t>
            </a:r>
          </a:p>
        </p:txBody>
      </p:sp>
      <p:sp>
        <p:nvSpPr>
          <p:cNvPr id="25" name="1">
            <a:extLst>
              <a:ext uri="{FF2B5EF4-FFF2-40B4-BE49-F238E27FC236}">
                <a16:creationId xmlns:a16="http://schemas.microsoft.com/office/drawing/2014/main" id="{D6D6D160-691B-4E29-9D14-55920D052DC8}"/>
              </a:ext>
            </a:extLst>
          </p:cNvPr>
          <p:cNvSpPr txBox="1"/>
          <p:nvPr/>
        </p:nvSpPr>
        <p:spPr>
          <a:xfrm>
            <a:off x="727078" y="2393229"/>
            <a:ext cx="108074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Introduction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3</a:t>
            </a:r>
          </a:p>
        </p:txBody>
      </p:sp>
      <p:sp>
        <p:nvSpPr>
          <p:cNvPr id="20" name="cat6">
            <a:extLst>
              <a:ext uri="{FF2B5EF4-FFF2-40B4-BE49-F238E27FC236}">
                <a16:creationId xmlns:a16="http://schemas.microsoft.com/office/drawing/2014/main" id="{467AC1E4-B4E1-44D6-95FF-05DC422933C4}"/>
              </a:ext>
            </a:extLst>
          </p:cNvPr>
          <p:cNvSpPr txBox="1"/>
          <p:nvPr/>
        </p:nvSpPr>
        <p:spPr>
          <a:xfrm>
            <a:off x="8202359" y="4675849"/>
            <a:ext cx="164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Total Bill</a:t>
            </a:r>
          </a:p>
        </p:txBody>
      </p:sp>
      <p:sp>
        <p:nvSpPr>
          <p:cNvPr id="18" name="cat5">
            <a:extLst>
              <a:ext uri="{FF2B5EF4-FFF2-40B4-BE49-F238E27FC236}">
                <a16:creationId xmlns:a16="http://schemas.microsoft.com/office/drawing/2014/main" id="{63A3D0B3-23B5-46A1-AF7E-B05923DD8FF0}"/>
              </a:ext>
            </a:extLst>
          </p:cNvPr>
          <p:cNvSpPr txBox="1"/>
          <p:nvPr/>
        </p:nvSpPr>
        <p:spPr>
          <a:xfrm>
            <a:off x="8005240" y="3031184"/>
            <a:ext cx="21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Side Items</a:t>
            </a:r>
          </a:p>
        </p:txBody>
      </p:sp>
      <p:sp>
        <p:nvSpPr>
          <p:cNvPr id="16" name="cat4">
            <a:extLst>
              <a:ext uri="{FF2B5EF4-FFF2-40B4-BE49-F238E27FC236}">
                <a16:creationId xmlns:a16="http://schemas.microsoft.com/office/drawing/2014/main" id="{FF68ADAE-5B81-4561-A960-5AB8190A85BF}"/>
              </a:ext>
            </a:extLst>
          </p:cNvPr>
          <p:cNvSpPr txBox="1"/>
          <p:nvPr/>
        </p:nvSpPr>
        <p:spPr>
          <a:xfrm>
            <a:off x="8271934" y="1857288"/>
            <a:ext cx="18011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Dessert</a:t>
            </a:r>
          </a:p>
        </p:txBody>
      </p:sp>
      <p:sp>
        <p:nvSpPr>
          <p:cNvPr id="17" name="cat3">
            <a:extLst>
              <a:ext uri="{FF2B5EF4-FFF2-40B4-BE49-F238E27FC236}">
                <a16:creationId xmlns:a16="http://schemas.microsoft.com/office/drawing/2014/main" id="{0DEF0411-44D7-4E69-AF27-1F00E02B7C7B}"/>
              </a:ext>
            </a:extLst>
          </p:cNvPr>
          <p:cNvSpPr txBox="1"/>
          <p:nvPr/>
        </p:nvSpPr>
        <p:spPr>
          <a:xfrm>
            <a:off x="2035906" y="4238920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Entrée</a:t>
            </a:r>
          </a:p>
        </p:txBody>
      </p:sp>
      <p:sp>
        <p:nvSpPr>
          <p:cNvPr id="15" name="cat2">
            <a:extLst>
              <a:ext uri="{FF2B5EF4-FFF2-40B4-BE49-F238E27FC236}">
                <a16:creationId xmlns:a16="http://schemas.microsoft.com/office/drawing/2014/main" id="{83AF946B-2207-4D1A-866D-D8AE241B9958}"/>
              </a:ext>
            </a:extLst>
          </p:cNvPr>
          <p:cNvSpPr txBox="1"/>
          <p:nvPr/>
        </p:nvSpPr>
        <p:spPr>
          <a:xfrm>
            <a:off x="2037109" y="2936286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Palace Script MT" panose="030303020206070C0B05" pitchFamily="66" charset="0"/>
                <a:cs typeface="MoolBoran" panose="020B0604020202020204" pitchFamily="34" charset="0"/>
              </a:rPr>
              <a:t>Api-tizer</a:t>
            </a:r>
            <a:endParaRPr lang="en-US" sz="3600" dirty="0">
              <a:latin typeface="Palace Script MT" panose="030303020206070C0B05" pitchFamily="66" charset="0"/>
              <a:cs typeface="MoolBoran" panose="020B0604020202020204" pitchFamily="34" charset="0"/>
            </a:endParaRPr>
          </a:p>
        </p:txBody>
      </p:sp>
      <p:sp>
        <p:nvSpPr>
          <p:cNvPr id="9" name="cat1">
            <a:extLst>
              <a:ext uri="{FF2B5EF4-FFF2-40B4-BE49-F238E27FC236}">
                <a16:creationId xmlns:a16="http://schemas.microsoft.com/office/drawing/2014/main" id="{6B2E0470-C6AE-4C92-BA46-F8C170D942D1}"/>
              </a:ext>
            </a:extLst>
          </p:cNvPr>
          <p:cNvSpPr txBox="1"/>
          <p:nvPr/>
        </p:nvSpPr>
        <p:spPr>
          <a:xfrm>
            <a:off x="1943045" y="1768719"/>
            <a:ext cx="201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</a:rPr>
              <a:t>Cocktails List</a:t>
            </a:r>
          </a:p>
        </p:txBody>
      </p:sp>
      <p:sp>
        <p:nvSpPr>
          <p:cNvPr id="7" name="sub">
            <a:extLst>
              <a:ext uri="{FF2B5EF4-FFF2-40B4-BE49-F238E27FC236}">
                <a16:creationId xmlns:a16="http://schemas.microsoft.com/office/drawing/2014/main" id="{D021FA0C-6FF2-4A03-A594-7CB7F5938FF2}"/>
              </a:ext>
            </a:extLst>
          </p:cNvPr>
          <p:cNvSpPr txBox="1"/>
          <p:nvPr/>
        </p:nvSpPr>
        <p:spPr>
          <a:xfrm>
            <a:off x="5162763" y="1703813"/>
            <a:ext cx="186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item for more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36F2-E55B-473A-A3C9-BF70FEE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01" y="467022"/>
            <a:ext cx="7385182" cy="1097192"/>
          </a:xfrm>
        </p:spPr>
        <p:txBody>
          <a:bodyPr>
            <a:normAutofit/>
          </a:bodyPr>
          <a:lstStyle/>
          <a:p>
            <a:r>
              <a:rPr lang="en-US" dirty="0"/>
              <a:t>Presentation menu</a:t>
            </a:r>
            <a:br>
              <a:rPr lang="en-US" dirty="0"/>
            </a:br>
            <a:r>
              <a:rPr lang="en-US" sz="800" dirty="0"/>
              <a:t> </a:t>
            </a:r>
            <a:br>
              <a:rPr lang="en-US" dirty="0"/>
            </a:br>
            <a:r>
              <a:rPr lang="en-US" sz="1100" dirty="0"/>
              <a:t>A Project in four courses</a:t>
            </a:r>
          </a:p>
        </p:txBody>
      </p:sp>
    </p:spTree>
    <p:extLst>
      <p:ext uri="{BB962C8B-B14F-4D97-AF65-F5344CB8AC3E}">
        <p14:creationId xmlns:p14="http://schemas.microsoft.com/office/powerpoint/2010/main" val="21466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81B40-16A1-402E-B33B-A3354003DAA2}"/>
              </a:ext>
            </a:extLst>
          </p:cNvPr>
          <p:cNvSpPr txBox="1"/>
          <p:nvPr/>
        </p:nvSpPr>
        <p:spPr>
          <a:xfrm>
            <a:off x="2414778" y="2422325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Bay Area’s innovative nature and diversity nourishes a hub of unique eats and is home to some of the top restaurants in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B13CA-A04A-4EFE-A50D-251FE7E37D3C}"/>
              </a:ext>
            </a:extLst>
          </p:cNvPr>
          <p:cNvSpPr txBox="1"/>
          <p:nvPr/>
        </p:nvSpPr>
        <p:spPr>
          <a:xfrm>
            <a:off x="2414778" y="3429000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210A-37F0-406B-81C2-1BD7364B53C5}"/>
              </a:ext>
            </a:extLst>
          </p:cNvPr>
          <p:cNvSpPr txBox="1"/>
          <p:nvPr/>
        </p:nvSpPr>
        <p:spPr>
          <a:xfrm>
            <a:off x="5268849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Vast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0591-6DA6-42C5-BEB1-2648E560DC91}"/>
              </a:ext>
            </a:extLst>
          </p:cNvPr>
          <p:cNvSpPr txBox="1"/>
          <p:nvPr/>
        </p:nvSpPr>
        <p:spPr>
          <a:xfrm>
            <a:off x="2650998" y="5488925"/>
            <a:ext cx="29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Thousands of Restaurants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7A1C3-947A-4A72-BC01-7467E99D6F29}"/>
              </a:ext>
            </a:extLst>
          </p:cNvPr>
          <p:cNvSpPr txBox="1"/>
          <p:nvPr/>
        </p:nvSpPr>
        <p:spPr>
          <a:xfrm>
            <a:off x="4141089" y="3928295"/>
            <a:ext cx="39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Evaluating Bay regions for a foodie to live or visit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59C34-C520-4C1C-B3CE-24EA72FA49C5}"/>
              </a:ext>
            </a:extLst>
          </p:cNvPr>
          <p:cNvSpPr txBox="1"/>
          <p:nvPr/>
        </p:nvSpPr>
        <p:spPr>
          <a:xfrm>
            <a:off x="6923151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97956-111D-41B3-826C-0C7818698ED4}"/>
              </a:ext>
            </a:extLst>
          </p:cNvPr>
          <p:cNvSpPr txBox="1"/>
          <p:nvPr/>
        </p:nvSpPr>
        <p:spPr>
          <a:xfrm>
            <a:off x="2414778" y="484231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7137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B0B3A-D909-459C-A7EE-BBA3CAAC8F3C}"/>
              </a:ext>
            </a:extLst>
          </p:cNvPr>
          <p:cNvSpPr txBox="1"/>
          <p:nvPr/>
        </p:nvSpPr>
        <p:spPr>
          <a:xfrm>
            <a:off x="2414778" y="2422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urban areas have:</a:t>
            </a:r>
          </a:p>
          <a:p>
            <a:pPr algn="ctr"/>
            <a:r>
              <a:rPr lang="en-US" dirty="0"/>
              <a:t>More top-rated restaurants</a:t>
            </a:r>
          </a:p>
          <a:p>
            <a:pPr algn="ctr"/>
            <a:r>
              <a:rPr lang="en-US" dirty="0"/>
              <a:t>More cuisine types</a:t>
            </a:r>
          </a:p>
          <a:p>
            <a:pPr algn="ctr"/>
            <a:r>
              <a:rPr lang="en-US" dirty="0"/>
              <a:t>SF, SJ, Oakland</a:t>
            </a:r>
          </a:p>
        </p:txBody>
      </p:sp>
    </p:spTree>
    <p:extLst>
      <p:ext uri="{BB962C8B-B14F-4D97-AF65-F5344CB8AC3E}">
        <p14:creationId xmlns:p14="http://schemas.microsoft.com/office/powerpoint/2010/main" val="39740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94FA4-74BC-4FB5-B2EE-6CA54BDF4915}"/>
              </a:ext>
            </a:extLst>
          </p:cNvPr>
          <p:cNvSpPr txBox="1"/>
          <p:nvPr/>
        </p:nvSpPr>
        <p:spPr>
          <a:xfrm>
            <a:off x="2414778" y="24604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Grade &amp; Compare 9 Bay Counties</a:t>
            </a:r>
          </a:p>
          <a:p>
            <a:pPr algn="ctr"/>
            <a:r>
              <a:rPr lang="en-US" dirty="0"/>
              <a:t>Yelp API as sole resource</a:t>
            </a:r>
          </a:p>
          <a:p>
            <a:pPr algn="ctr"/>
            <a:r>
              <a:rPr lang="en-US" dirty="0"/>
              <a:t>Defining Bay Area</a:t>
            </a:r>
          </a:p>
          <a:p>
            <a:pPr algn="ctr"/>
            <a:r>
              <a:rPr lang="en-US" dirty="0"/>
              <a:t>Defining restaurant</a:t>
            </a:r>
          </a:p>
          <a:p>
            <a:pPr algn="ctr"/>
            <a:r>
              <a:rPr lang="en-US" dirty="0"/>
              <a:t>Defining top-rated</a:t>
            </a:r>
          </a:p>
          <a:p>
            <a:pPr algn="ctr"/>
            <a:r>
              <a:rPr lang="en-US" dirty="0"/>
              <a:t>Defining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19750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43449-B560-4B49-9BE1-D7617F3B59C4}"/>
              </a:ext>
            </a:extLst>
          </p:cNvPr>
          <p:cNvSpPr txBox="1"/>
          <p:nvPr/>
        </p:nvSpPr>
        <p:spPr>
          <a:xfrm>
            <a:off x="2414778" y="24223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Applicable query parameters:</a:t>
            </a:r>
          </a:p>
          <a:p>
            <a:pPr algn="ctr"/>
            <a:r>
              <a:rPr lang="en-US" dirty="0"/>
              <a:t>Term search</a:t>
            </a:r>
          </a:p>
          <a:p>
            <a:pPr algn="ctr"/>
            <a:r>
              <a:rPr lang="en-US" dirty="0"/>
              <a:t>Location search</a:t>
            </a:r>
          </a:p>
          <a:p>
            <a:pPr algn="ctr"/>
            <a:r>
              <a:rPr lang="en-US" dirty="0"/>
              <a:t>Geocoordinates</a:t>
            </a:r>
          </a:p>
          <a:p>
            <a:pPr algn="ctr"/>
            <a:r>
              <a:rPr lang="en-US" dirty="0"/>
              <a:t>Search radius</a:t>
            </a:r>
          </a:p>
          <a:p>
            <a:pPr algn="ctr"/>
            <a:r>
              <a:rPr lang="en-US" dirty="0"/>
              <a:t>Sort by Yelp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642D-3F40-4D0C-983A-4403B6A79CC4}"/>
              </a:ext>
            </a:extLst>
          </p:cNvPr>
          <p:cNvSpPr txBox="1"/>
          <p:nvPr/>
        </p:nvSpPr>
        <p:spPr>
          <a:xfrm>
            <a:off x="2414778" y="461688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query returns max 1k results</a:t>
            </a:r>
          </a:p>
        </p:txBody>
      </p:sp>
    </p:spTree>
    <p:extLst>
      <p:ext uri="{BB962C8B-B14F-4D97-AF65-F5344CB8AC3E}">
        <p14:creationId xmlns:p14="http://schemas.microsoft.com/office/powerpoint/2010/main" val="8779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810A-CBA5-4187-8E1F-D570C753A783}"/>
              </a:ext>
            </a:extLst>
          </p:cNvPr>
          <p:cNvSpPr txBox="1"/>
          <p:nvPr/>
        </p:nvSpPr>
        <p:spPr>
          <a:xfrm>
            <a:off x="2414778" y="24223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Foodie’s preferences</a:t>
            </a:r>
          </a:p>
          <a:p>
            <a:pPr algn="ctr"/>
            <a:r>
              <a:rPr lang="en-US" dirty="0"/>
              <a:t>Yelp is sole reference</a:t>
            </a:r>
          </a:p>
          <a:p>
            <a:pPr algn="ctr"/>
            <a:r>
              <a:rPr lang="en-US" dirty="0"/>
              <a:t>Yelp data complete and error-free</a:t>
            </a:r>
          </a:p>
          <a:p>
            <a:pPr algn="ctr"/>
            <a:r>
              <a:rPr lang="en-US" dirty="0"/>
              <a:t>All reviews unbiased and standardized</a:t>
            </a:r>
          </a:p>
          <a:p>
            <a:pPr algn="ctr"/>
            <a:r>
              <a:rPr lang="en-US" dirty="0"/>
              <a:t>Ratings = Quality of Food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3F281-071A-40BA-9653-A714B294E6CF}"/>
              </a:ext>
            </a:extLst>
          </p:cNvPr>
          <p:cNvSpPr txBox="1"/>
          <p:nvPr/>
        </p:nvSpPr>
        <p:spPr>
          <a:xfrm>
            <a:off x="2414778" y="2690336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county, evaluate using formula: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8E6D-662D-4FD3-880F-078D983741C0}"/>
              </a:ext>
            </a:extLst>
          </p:cNvPr>
          <p:cNvSpPr txBox="1"/>
          <p:nvPr/>
        </p:nvSpPr>
        <p:spPr>
          <a:xfrm>
            <a:off x="215900" y="3273426"/>
            <a:ext cx="1176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(Total Restaurants) + (Total Unique Categories) + ( Total Rated 3.5+) + </a:t>
            </a:r>
          </a:p>
          <a:p>
            <a:pPr algn="ctr"/>
            <a:r>
              <a:rPr lang="en-US" dirty="0"/>
              <a:t>(Total Unique Categories in Set of Restaurants Rated 3.5+)  + (Avg Overall Rating)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13192-90CF-4A07-9BB1-2BE7619D770E}"/>
              </a:ext>
            </a:extLst>
          </p:cNvPr>
          <p:cNvSpPr/>
          <p:nvPr/>
        </p:nvSpPr>
        <p:spPr>
          <a:xfrm>
            <a:off x="4815373" y="4387334"/>
            <a:ext cx="2561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Able to scale up or down</a:t>
            </a:r>
          </a:p>
        </p:txBody>
      </p:sp>
    </p:spTree>
    <p:extLst>
      <p:ext uri="{BB962C8B-B14F-4D97-AF65-F5344CB8AC3E}">
        <p14:creationId xmlns:p14="http://schemas.microsoft.com/office/powerpoint/2010/main" val="11893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4626E-09E9-4C90-9109-A9BA8CE84A86}"/>
              </a:ext>
            </a:extLst>
          </p:cNvPr>
          <p:cNvSpPr txBox="1"/>
          <p:nvPr/>
        </p:nvSpPr>
        <p:spPr>
          <a:xfrm>
            <a:off x="2414778" y="2422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Problematic API</a:t>
            </a:r>
          </a:p>
          <a:p>
            <a:pPr algn="ctr"/>
            <a:r>
              <a:rPr lang="en-US" dirty="0"/>
              <a:t>Search parameters not specific</a:t>
            </a:r>
          </a:p>
          <a:p>
            <a:pPr algn="ctr"/>
            <a:r>
              <a:rPr lang="en-US" dirty="0"/>
              <a:t>Duplicate data</a:t>
            </a:r>
          </a:p>
          <a:p>
            <a:pPr algn="ctr"/>
            <a:r>
              <a:rPr lang="en-US" dirty="0"/>
              <a:t>1k result limit per query</a:t>
            </a:r>
          </a:p>
          <a:p>
            <a:pPr algn="ctr"/>
            <a:r>
              <a:rPr lang="en-US" dirty="0"/>
              <a:t>Over half of queries have &gt;1k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F036-F9AC-400A-9FB5-C3239864ADEC}"/>
              </a:ext>
            </a:extLst>
          </p:cNvPr>
          <p:cNvSpPr txBox="1"/>
          <p:nvPr/>
        </p:nvSpPr>
        <p:spPr>
          <a:xfrm>
            <a:off x="2414778" y="4020662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  <a:p>
            <a:pPr algn="ctr"/>
            <a:r>
              <a:rPr lang="en-US" dirty="0"/>
              <a:t>Trial and Error</a:t>
            </a:r>
          </a:p>
          <a:p>
            <a:pPr algn="ctr"/>
            <a:r>
              <a:rPr lang="en-US" dirty="0"/>
              <a:t>Search by Geocoordinates</a:t>
            </a:r>
          </a:p>
          <a:p>
            <a:pPr algn="ctr"/>
            <a:r>
              <a:rPr lang="en-US" dirty="0"/>
              <a:t>Determining Grid &amp; Parameters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92F7F-C44E-4CD9-8BC5-32A0D886DD26}"/>
              </a:ext>
            </a:extLst>
          </p:cNvPr>
          <p:cNvSpPr txBox="1"/>
          <p:nvPr/>
        </p:nvSpPr>
        <p:spPr>
          <a:xfrm>
            <a:off x="2414778" y="5380672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  <a:p>
            <a:pPr algn="ctr"/>
            <a:r>
              <a:rPr lang="en-US" dirty="0"/>
              <a:t>Only 2 queries &gt;1k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13B00-B6C4-40F8-B7F5-397CB6E785A5}"/>
              </a:ext>
            </a:extLst>
          </p:cNvPr>
          <p:cNvSpPr txBox="1"/>
          <p:nvPr/>
        </p:nvSpPr>
        <p:spPr>
          <a:xfrm>
            <a:off x="1329817" y="2543335"/>
            <a:ext cx="2169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Gather:</a:t>
            </a:r>
          </a:p>
          <a:p>
            <a:pPr algn="ctr"/>
            <a:r>
              <a:rPr lang="en-US" dirty="0"/>
              <a:t>Bay Cities with Geocoordinates</a:t>
            </a:r>
          </a:p>
          <a:p>
            <a:pPr algn="ctr"/>
            <a:r>
              <a:rPr lang="en-US" dirty="0"/>
              <a:t>Yelp API</a:t>
            </a:r>
          </a:p>
          <a:p>
            <a:pPr algn="ctr"/>
            <a:r>
              <a:rPr lang="en-US" dirty="0"/>
              <a:t>Total Counts</a:t>
            </a:r>
          </a:p>
          <a:p>
            <a:pPr algn="ctr"/>
            <a:r>
              <a:rPr lang="en-US" dirty="0"/>
              <a:t>Binned Ratings</a:t>
            </a:r>
          </a:p>
          <a:p>
            <a:pPr algn="ctr"/>
            <a:r>
              <a:rPr lang="en-US" dirty="0"/>
              <a:t>Category Counts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145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2584</TotalTime>
  <Words>443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Gill Sans MT</vt:lpstr>
      <vt:lpstr>MoolBoran</vt:lpstr>
      <vt:lpstr>Palace Script MT</vt:lpstr>
      <vt:lpstr>Parcel</vt:lpstr>
      <vt:lpstr>All food in the hood</vt:lpstr>
      <vt:lpstr>Presentation menu   A Project in four courses</vt:lpstr>
      <vt:lpstr>Introduction</vt:lpstr>
      <vt:lpstr>Hypothesis</vt:lpstr>
      <vt:lpstr>Project scope</vt:lpstr>
      <vt:lpstr>Yelp api</vt:lpstr>
      <vt:lpstr>Assumptions</vt:lpstr>
      <vt:lpstr>Modeling</vt:lpstr>
      <vt:lpstr>Data collection</vt:lpstr>
      <vt:lpstr>Data prep</vt:lpstr>
      <vt:lpstr>Analysis</vt:lpstr>
      <vt:lpstr>results</vt:lpstr>
      <vt:lpstr>graphs</vt:lpstr>
      <vt:lpstr>Areas to improve</vt:lpstr>
      <vt:lpstr>Future Exploration</vt:lpstr>
      <vt:lpstr>Implementation</vt:lpstr>
      <vt:lpstr>Tips for repeat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food in the hood</dc:title>
  <dc:creator>Phil Phil</dc:creator>
  <cp:lastModifiedBy>Phil Phil</cp:lastModifiedBy>
  <cp:revision>56</cp:revision>
  <dcterms:created xsi:type="dcterms:W3CDTF">2019-07-08T21:32:23Z</dcterms:created>
  <dcterms:modified xsi:type="dcterms:W3CDTF">2019-07-10T20:36:37Z</dcterms:modified>
</cp:coreProperties>
</file>