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2" r:id="rId13"/>
    <p:sldId id="271" r:id="rId14"/>
    <p:sldId id="273" r:id="rId15"/>
    <p:sldId id="274" r:id="rId16"/>
    <p:sldId id="301" r:id="rId17"/>
    <p:sldId id="275" r:id="rId18"/>
    <p:sldId id="268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7" r:id="rId29"/>
    <p:sldId id="298" r:id="rId30"/>
    <p:sldId id="299" r:id="rId31"/>
    <p:sldId id="277" r:id="rId32"/>
    <p:sldId id="300" r:id="rId33"/>
    <p:sldId id="280" r:id="rId34"/>
    <p:sldId id="281" r:id="rId35"/>
    <p:sldId id="282" r:id="rId36"/>
    <p:sldId id="279" r:id="rId37"/>
    <p:sldId id="283" r:id="rId38"/>
    <p:sldId id="302" r:id="rId3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DB20-DAD4-4104-830F-59463412721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A7FC-B160-4E6D-A0A0-9D023D1C33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08727C-DF38-49C1-AE6B-6E2A7FE918D5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26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6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2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38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51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38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38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55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38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57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38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 algn="ctr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Multidimensional</a:t>
            </a:r>
            <a:r>
              <a:rPr lang="pt-BR" sz="2800" dirty="0" smtClean="0"/>
              <a:t> e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Inversa</a:t>
            </a:r>
            <a:endParaRPr lang="pt-BR" sz="2800" dirty="0"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pt-BR" dirty="0" smtClean="0"/>
              <a:t>Luiz Schirmer da Silva</a:t>
            </a:r>
          </a:p>
          <a:p>
            <a:pPr algn="ctr"/>
            <a:r>
              <a:rPr lang="pt-BR" dirty="0" smtClean="0"/>
              <a:t>Leonardo Quatrin Campagnolo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Problema: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600" dirty="0" smtClean="0"/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>
                    <a:ea typeface="Cambria Math"/>
                  </a:rPr>
                  <a:t>Dado um ponto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>
                  <a:ea typeface="Cambria Math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𝑞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dirty="0"/>
              </a:p>
              <a:p>
                <a:pPr lvl="1"/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r>
                      <a:rPr lang="pt-BR" sz="160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1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39" y="3062514"/>
            <a:ext cx="4294441" cy="26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41628" y="3672190"/>
            <a:ext cx="1904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Multidimensional</a:t>
            </a:r>
          </a:p>
          <a:p>
            <a:pPr algn="ctr"/>
            <a:r>
              <a:rPr lang="pt-BR" sz="1600" dirty="0" smtClean="0"/>
              <a:t>Projection</a:t>
            </a:r>
            <a:endParaRPr lang="pt-B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03436" y="4949961"/>
            <a:ext cx="129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Inverse Projection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Multidimensional</a:t>
                </a:r>
              </a:p>
              <a:p>
                <a:pPr algn="ctr"/>
                <a:r>
                  <a:rPr lang="pt-BR" sz="1600" dirty="0" smtClean="0"/>
                  <a:t>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Projection 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11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Calibri" panose="020F0502020204030204" pitchFamily="34" charset="0"/>
                  </a:rPr>
                  <a:t>Elisa Amorim, Emilio Vital Brazil, Jesús Mena-Chalco, Luiz Velho, Luis Gustavo Nonato, Faramarz Samavati, and Mario Costa Sousa. 2015. Facing the high-dimensions</a:t>
                </a:r>
                <a:r>
                  <a:rPr lang="en-US" sz="1200" dirty="0">
                    <a:latin typeface="Calibri" panose="020F0502020204030204" pitchFamily="34" charset="0"/>
                  </a:rPr>
                  <a:t>: Inverse projection with radial basis functions</a:t>
                </a:r>
                <a:r>
                  <a:rPr lang="pt-BR" sz="1200" dirty="0">
                    <a:latin typeface="Calibri" panose="020F0502020204030204" pitchFamily="34" charset="0"/>
                  </a:rPr>
                  <a:t>. </a:t>
                </a:r>
                <a:r>
                  <a:rPr lang="pt-BR" sz="1200" i="1" dirty="0">
                    <a:latin typeface="Calibri" panose="020F0502020204030204" pitchFamily="34" charset="0"/>
                  </a:rPr>
                  <a:t>Comput. Graph.</a:t>
                </a:r>
                <a:r>
                  <a:rPr lang="pt-BR" sz="1200" dirty="0">
                    <a:latin typeface="Calibri" panose="020F0502020204030204" pitchFamily="34" charset="0"/>
                  </a:rPr>
                  <a:t> 48, C (May 2015), 35-47. DOI=http://</a:t>
                </a:r>
                <a:r>
                  <a:rPr lang="pt-BR" sz="1200" dirty="0" smtClean="0">
                    <a:latin typeface="Calibri" panose="020F0502020204030204" pitchFamily="34" charset="0"/>
                  </a:rPr>
                  <a:t>dx.doi.org/10.1016/j.cag.2015.02.009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sz="1400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400" dirty="0" smtClean="0">
                    <a:latin typeface="Calibri" panose="020F0502020204030204" pitchFamily="34" charset="0"/>
                  </a:rPr>
                  <a:t> é formada por combinações lineares de funções </a:t>
                </a:r>
              </a:p>
              <a:p>
                <a:r>
                  <a:rPr lang="pt-BR" sz="1400" dirty="0" smtClean="0">
                    <a:latin typeface="Calibri" panose="020F0502020204030204" pitchFamily="34" charset="0"/>
                  </a:rPr>
                  <a:t>radiais simétricas: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 . </m:t>
                            </m:r>
                          </m:e>
                        </m:d>
                      </m:e>
                    </m:d>
                  </m:oMath>
                </a14:m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𝐺𝑎𝑢𝑠𝑠𝑖𝑎𝑛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endParaRPr lang="pt-BR" sz="12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²</m:t>
                        </m:r>
                      </m:sup>
                    </m:sSup>
                  </m:oMath>
                </a14:m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  <a:ea typeface="Cambria Math"/>
                      </a:rPr>
                      <m:t>𝑀𝑢𝑙𝑡𝑖𝑞𝑢𝑎𝑑𝑟𝑖𝑐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endParaRPr lang="pt-BR" sz="12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1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pt-BR" sz="1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e>
                    </m:rad>
                  </m:oMath>
                </a14:m>
                <a:endParaRPr lang="pt-BR" sz="1200" dirty="0">
                  <a:latin typeface="Calibri" panose="020F0502020204030204" pitchFamily="34" charset="0"/>
                </a:endParaRPr>
              </a:p>
              <a:p>
                <a:pPr lvl="1"/>
                <a:endParaRPr lang="pt-BR" sz="1400" dirty="0">
                  <a:latin typeface="Calibri" panose="020F0502020204030204" pitchFamily="34" charset="0"/>
                </a:endParaRPr>
              </a:p>
              <a:p>
                <a:pPr lvl="1"/>
                <a:endParaRPr lang="pt-BR" sz="1400" dirty="0">
                  <a:latin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latin typeface="Calibri" panose="020F0502020204030204" pitchFamily="34" charset="0"/>
                  </a:rPr>
                  <a:t>Depende apenas da distância euclidiana de um ponto em </a:t>
                </a:r>
              </a:p>
              <a:p>
                <a:r>
                  <a:rPr lang="pt-BR" sz="1400" dirty="0" smtClean="0">
                    <a:latin typeface="Calibri" panose="020F0502020204030204" pitchFamily="34" charset="0"/>
                  </a:rPr>
                  <a:t>relação à </a:t>
                </a:r>
                <a:r>
                  <a:rPr lang="pt-BR" sz="1400" dirty="0" smtClean="0">
                    <a:latin typeface="Calibri" panose="020F0502020204030204" pitchFamily="34" charset="0"/>
                  </a:rPr>
                  <a:t>origem</a:t>
                </a:r>
              </a:p>
              <a:p>
                <a:endParaRPr lang="pt-BR" sz="1400" dirty="0">
                  <a:latin typeface="Calibri" panose="020F0502020204030204" pitchFamily="34" charset="0"/>
                </a:endParaRPr>
              </a:p>
              <a:p>
                <a:endParaRPr lang="pt-BR" sz="1400" dirty="0" smtClean="0">
                  <a:latin typeface="Calibri" panose="020F050202020403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400" dirty="0" smtClean="0">
                    <a:latin typeface="Calibri" panose="020F0502020204030204" pitchFamily="34" charset="0"/>
                  </a:rPr>
                  <a:t>Função de interpolação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Υ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pt-BR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pt-BR" sz="1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sz="12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pt-BR" sz="12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22" t="-135" b="-8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8742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pt-BR" sz="1600" b="0" i="1" smtClean="0">
                        <a:latin typeface="Cambria Math"/>
                      </a:rPr>
                      <m:t>,     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/>
                          </a:rPr>
                          <m:t>𝑖</m:t>
                        </m:r>
                        <m:r>
                          <a:rPr lang="pt-BR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Solução de um sistema linear!</a:t>
                </a:r>
              </a:p>
            </p:txBody>
          </p:sp>
        </mc:Choice>
        <mc:Fallback xmlns=""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1">
                <a:blip r:embed="rId2"/>
                <a:stretch>
                  <a:fillRect l="-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969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/>
                  <a:t>,</a:t>
                </a:r>
                <a:r>
                  <a:rPr lang="pt-BR" sz="1600" dirty="0" smtClean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/>
                          </a:rPr>
                          <m:t>𝑖</m:t>
                        </m:r>
                        <m:r>
                          <a:rPr lang="pt-BR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𝑗𝑖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3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97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Decomposição </a:t>
                </a:r>
                <a:r>
                  <a:rPr lang="pt-BR" sz="1600" dirty="0"/>
                  <a:t>LU, QR...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Resolver sistema linear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𝑚</m:t>
                    </m:r>
                  </m:oMath>
                </a14:m>
                <a:r>
                  <a:rPr lang="pt-BR" sz="1600" dirty="0"/>
                  <a:t> </a:t>
                </a:r>
                <a:r>
                  <a:rPr lang="pt-BR" sz="1600" dirty="0" smtClean="0"/>
                  <a:t>vezes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Dados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pt-BR" sz="1600" dirty="0" smtClean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288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Para um ponto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Achar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b="0" i="0" smtClean="0">
                        <a:latin typeface="Cambria Math"/>
                        <a:ea typeface="Cambria Math"/>
                      </a:rPr>
                      <m:t>q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1,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12" y="2178869"/>
                <a:ext cx="5898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90" y="4776149"/>
                <a:ext cx="527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27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3" y="1600199"/>
            <a:ext cx="5596828" cy="490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310564" y="5226990"/>
                <a:ext cx="2375876" cy="8987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latin typeface="Cambria Math"/>
                    <a:ea typeface="Cambria Math"/>
                  </a:rPr>
                  <a:t>Resolução: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40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/>
                      <m:sup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bSup>
                    <m:r>
                      <a:rPr lang="pt-BR" sz="14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endParaRPr lang="pt-BR" sz="140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ea typeface="Cambria Math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64" y="5226990"/>
                <a:ext cx="2375876" cy="8987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52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sz="16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 de reservatório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52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-rohan.sdsu.edu/doc/matlab/toolbox/images/hsvc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79" y="1417320"/>
            <a:ext cx="6020422" cy="34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Espaço de cor HSV</a:t>
                </a:r>
              </a:p>
              <a:p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𝐷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𝑡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𝐻𝑢𝑒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𝑆𝑎𝑡𝑢𝑟𝑎𝑡𝑖𝑜𝑛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𝑖</m:t>
                    </m:r>
                    <m:r>
                      <a:rPr lang="pt-BR" sz="1600" b="0" i="1" smtClean="0">
                        <a:latin typeface="Cambria Math"/>
                      </a:rPr>
                      <m:t>,</m:t>
                    </m:r>
                    <m:r>
                      <a:rPr lang="pt-BR" sz="1600" b="0" i="1" smtClean="0">
                        <a:latin typeface="Cambria Math"/>
                      </a:rPr>
                      <m:t>𝑗</m:t>
                    </m:r>
                    <m:r>
                      <a:rPr lang="pt-BR" sz="1600" b="0" i="1" smtClean="0">
                        <a:latin typeface="Cambria Math"/>
                      </a:rPr>
                      <m:t>=í</m:t>
                    </m:r>
                    <m:r>
                      <a:rPr lang="pt-BR" sz="1600" b="0" i="1" smtClean="0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𝑖𝑚𝑎𝑔𝑒𝑚</m:t>
                    </m:r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h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𝑟𝑒𝑠𝑜𝑙𝑢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çã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𝑖𝑚𝑎𝑔𝑒𝑚</m:t>
                    </m:r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Projeção 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pt-BR" sz="14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4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𝑐𝑎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3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378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4 Imagens [489 x 321]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Espaço de cor: HSV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5362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216276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216276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78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Sumário: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Multidimensional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dirty="0" smtClean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RBF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Imagens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Propriedade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reservatório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mapas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15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410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7099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68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7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458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6" y="3477098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13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81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5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874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24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13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522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Escalonamento Multidimensional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Projetar os dados em um espaço n-dimensional mantendo a relação de dissimilaridade entre eles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Redução de dimensão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Distância entre os pontos correspondem ao grau de dissimilaridade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Detectar correlações no conjunto de dados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Uma propriedade de reservatório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[i, j, k]</a:t>
                </a: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𝐷</m:t>
                    </m:r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𝑖</m:t>
                    </m:r>
                    <m:r>
                      <a:rPr lang="pt-BR" sz="1600" i="1">
                        <a:latin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</a:rPr>
                      <m:t>𝑗</m:t>
                    </m:r>
                    <m:r>
                      <a:rPr lang="pt-BR" sz="1600" i="1">
                        <a:latin typeface="Cambria Math"/>
                      </a:rPr>
                      <m:t>=í</m:t>
                    </m:r>
                    <m:r>
                      <a:rPr lang="pt-BR" sz="1600" i="1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𝑐𝑎𝑚𝑎𝑑𝑎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𝑐𝑎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𝑐𝑎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é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𝑙𝑢𝑙𝑎𝑠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"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á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𝑙𝑖𝑑𝑎𝑠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"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Projeção </a:t>
                </a:r>
                <a:r>
                  <a:rPr lang="pt-BR" sz="1600" dirty="0" smtClean="0"/>
                  <a:t>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𝑐𝑎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0">
                <a:blip r:embed="rId2"/>
                <a:stretch>
                  <a:fillRect l="-296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pic>
        <p:nvPicPr>
          <p:cNvPr id="4109" name="Picture 13" descr="F:\GitHub\inf2031\Release\7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0" y="1294010"/>
            <a:ext cx="4206420" cy="30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0704" y="4519749"/>
            <a:ext cx="431074" cy="431074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6278789" y="4519749"/>
            <a:ext cx="431074" cy="431074"/>
          </a:xfrm>
          <a:prstGeom prst="rect">
            <a:avLst/>
          </a:prstGeom>
          <a:solidFill>
            <a:srgbClr val="00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464582" y="4519749"/>
            <a:ext cx="431074" cy="431074"/>
          </a:xfrm>
          <a:prstGeom prst="rect">
            <a:avLst/>
          </a:prstGeom>
          <a:solidFill>
            <a:srgbClr val="0000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>
            <a:stCxn id="31" idx="3"/>
          </p:cNvCxnSpPr>
          <p:nvPr/>
        </p:nvCxnSpPr>
        <p:spPr>
          <a:xfrm>
            <a:off x="5895656" y="4735286"/>
            <a:ext cx="3831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1"/>
          </p:cNvCxnSpPr>
          <p:nvPr/>
        </p:nvCxnSpPr>
        <p:spPr>
          <a:xfrm>
            <a:off x="6709863" y="4735286"/>
            <a:ext cx="390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43092" y="4950824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0.425</a:t>
            </a:r>
            <a:endParaRPr lang="pt-BR" sz="1600" dirty="0"/>
          </a:p>
        </p:txBody>
      </p:sp>
      <p:sp>
        <p:nvSpPr>
          <p:cNvPr id="47" name="Rectangle 46"/>
          <p:cNvSpPr/>
          <p:nvPr/>
        </p:nvSpPr>
        <p:spPr>
          <a:xfrm>
            <a:off x="6965007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0.850</a:t>
            </a:r>
            <a:endParaRPr lang="pt-BR" sz="1600" dirty="0"/>
          </a:p>
        </p:txBody>
      </p:sp>
      <p:sp>
        <p:nvSpPr>
          <p:cNvPr id="48" name="Rectangle 47"/>
          <p:cNvSpPr/>
          <p:nvPr/>
        </p:nvSpPr>
        <p:spPr>
          <a:xfrm>
            <a:off x="5328885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59524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Modelo: UNISIM (81, 58,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10 camadas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Propriedade: SO (Saturação de óleo)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099" name="Picture 3" descr="F:\GitHub\inf2031\Release\1_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2435195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GitHub\inf2031\Release\2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24351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GitHub\inf2031\Release\3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82" y="2435197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GitHub\inf2031\Release\4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2435196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GitHub\inf2031\Release\5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0" y="2435192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:\GitHub\inf2031\Release\6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343649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:\GitHub\inf2031\Release\7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34364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:\GitHub\inf2031\Release\8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62" y="3432115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:\GitHub\inf2031\Release\9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:\GitHub\inf2031\Release\10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1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4442102"/>
            <a:ext cx="2764040" cy="20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38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6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8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92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83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3" y="3924301"/>
            <a:ext cx="3532479" cy="25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298"/>
            <a:ext cx="3352260" cy="252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11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35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58" cy="252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19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22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Referências</a:t>
            </a:r>
            <a:endParaRPr lang="pt-BR" sz="2400" b="1" dirty="0"/>
          </a:p>
        </p:txBody>
      </p:sp>
      <p:sp>
        <p:nvSpPr>
          <p:cNvPr id="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</a:rPr>
              <a:t>Elisa Amorim, Emilio Vital Brazil, Jesús Mena-Chalco, Luiz Velho, Luis Gustavo Nonato, Faramarz Samavati, and Mario Costa Sousa. 2015. Facing the high-dimensions</a:t>
            </a:r>
            <a:r>
              <a:rPr lang="en-US" sz="1400" dirty="0">
                <a:latin typeface="Calibri" panose="020F0502020204030204" pitchFamily="34" charset="0"/>
              </a:rPr>
              <a:t>: Inverse projection with radial basis functions</a:t>
            </a:r>
            <a:r>
              <a:rPr lang="pt-BR" sz="1400" dirty="0">
                <a:latin typeface="Calibri" panose="020F0502020204030204" pitchFamily="34" charset="0"/>
              </a:rPr>
              <a:t>. </a:t>
            </a:r>
            <a:r>
              <a:rPr lang="pt-BR" sz="1400" i="1" dirty="0">
                <a:latin typeface="Calibri" panose="020F0502020204030204" pitchFamily="34" charset="0"/>
              </a:rPr>
              <a:t>Comput. Graph.</a:t>
            </a:r>
            <a:r>
              <a:rPr lang="pt-BR" sz="1400" dirty="0">
                <a:latin typeface="Calibri" panose="020F0502020204030204" pitchFamily="34" charset="0"/>
              </a:rPr>
              <a:t> 48, C (May 2015), 35-47. DOI=http://dx.doi.org/10.1016/j.cag.2015.02.009</a:t>
            </a:r>
          </a:p>
        </p:txBody>
      </p:sp>
    </p:spTree>
    <p:extLst>
      <p:ext uri="{BB962C8B-B14F-4D97-AF65-F5344CB8AC3E}">
        <p14:creationId xmlns:p14="http://schemas.microsoft.com/office/powerpoint/2010/main" val="3283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MDS: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Informação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contida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matriz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distâncias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Um </a:t>
            </a:r>
            <a:r>
              <a:rPr lang="en-US" sz="2400" spc="-1" dirty="0" err="1">
                <a:latin typeface="Calibri"/>
              </a:rPr>
              <a:t>meio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visualizar</a:t>
            </a:r>
            <a:r>
              <a:rPr lang="en-US" sz="2400" spc="-1" dirty="0">
                <a:latin typeface="Calibri"/>
              </a:rPr>
              <a:t> dados </a:t>
            </a:r>
            <a:r>
              <a:rPr lang="en-US" sz="2400" spc="-1" dirty="0" err="1">
                <a:latin typeface="Calibri"/>
              </a:rPr>
              <a:t>multidimensionais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um </a:t>
            </a:r>
            <a:r>
              <a:rPr lang="en-US" sz="2400" spc="-1" dirty="0" err="1">
                <a:latin typeface="Calibri"/>
              </a:rPr>
              <a:t>espaço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reduzido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preservando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caracterísiticas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similaridade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Identificação</a:t>
            </a:r>
            <a:r>
              <a:rPr lang="en-US" sz="2400" spc="-1" dirty="0">
                <a:latin typeface="Calibri"/>
              </a:rPr>
              <a:t> de outliers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datasets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Preserva</a:t>
            </a:r>
            <a:r>
              <a:rPr lang="en-US" sz="2400" spc="-1" dirty="0">
                <a:latin typeface="Calibri"/>
              </a:rPr>
              <a:t> a </a:t>
            </a:r>
            <a:r>
              <a:rPr lang="en-US" sz="2400" spc="-1" dirty="0" err="1">
                <a:latin typeface="Calibri"/>
              </a:rPr>
              <a:t>distância</a:t>
            </a:r>
            <a:r>
              <a:rPr lang="en-US" sz="2400" spc="-1" dirty="0">
                <a:latin typeface="Calibri"/>
              </a:rPr>
              <a:t> original entre </a:t>
            </a:r>
            <a:r>
              <a:rPr lang="en-US" sz="2400" spc="-1" dirty="0" err="1">
                <a:latin typeface="Calibri"/>
              </a:rPr>
              <a:t>os</a:t>
            </a:r>
            <a:r>
              <a:rPr lang="en-US" sz="2400" spc="-1" dirty="0">
                <a:latin typeface="Calibri"/>
              </a:rPr>
              <a:t> dados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600" spc="-1">
                <a:latin typeface="Calibri"/>
              </a:rPr>
              <a:t>Exemplo de aplicação: distâncias entre aeroportos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554760" y="2384640"/>
            <a:ext cx="8229240" cy="29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Projeção MDS</a:t>
            </a:r>
            <a:endParaRPr/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916200" y="1277640"/>
            <a:ext cx="75171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152000" y="1090440"/>
            <a:ext cx="71067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Algoruitmo MDS</a:t>
            </a:r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504000" y="2088000"/>
            <a:ext cx="8229240" cy="32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Outro exemplo: identificação de outliers</a:t>
            </a:r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152000" y="1450440"/>
            <a:ext cx="66906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365</Words>
  <Application>Microsoft Office PowerPoint</Application>
  <PresentationFormat>On-screen Show (4:3)</PresentationFormat>
  <Paragraphs>252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Projection &amp; Inverse Projection</dc:title>
  <dc:creator>Leonardo</dc:creator>
  <cp:lastModifiedBy>Leonardo Quatrin Campagnolo</cp:lastModifiedBy>
  <cp:revision>40</cp:revision>
  <dcterms:created xsi:type="dcterms:W3CDTF">2006-08-16T00:00:00Z</dcterms:created>
  <dcterms:modified xsi:type="dcterms:W3CDTF">2016-12-06T13:03:18Z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