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2" r:id="rId13"/>
    <p:sldId id="271" r:id="rId14"/>
    <p:sldId id="273" r:id="rId15"/>
    <p:sldId id="274" r:id="rId16"/>
    <p:sldId id="301" r:id="rId17"/>
    <p:sldId id="275" r:id="rId18"/>
    <p:sldId id="268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7" r:id="rId29"/>
    <p:sldId id="298" r:id="rId30"/>
    <p:sldId id="299" r:id="rId31"/>
    <p:sldId id="277" r:id="rId32"/>
    <p:sldId id="300" r:id="rId33"/>
    <p:sldId id="280" r:id="rId34"/>
    <p:sldId id="281" r:id="rId35"/>
    <p:sldId id="282" r:id="rId36"/>
    <p:sldId id="279" r:id="rId37"/>
    <p:sldId id="283" r:id="rId38"/>
    <p:sldId id="302" r:id="rId3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DB20-DAD4-4104-830F-59463412721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A7FC-B160-4E6D-A0A0-9D023D1C33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Font typeface="Arial"/>
              <a:buChar char="–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Font typeface="Arial"/>
              <a:buChar char="»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04/12/16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08727C-DF38-49C1-AE6B-6E2A7FE918D5}" type="slidenum">
              <a:rPr lang="pt-BR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2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2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2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0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2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 algn="ctr">
              <a:lnSpc>
                <a:spcPct val="100000"/>
              </a:lnSpc>
            </a:pPr>
            <a:r>
              <a:rPr lang="pt-B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Projeção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Multidimensional</a:t>
            </a:r>
            <a:r>
              <a:rPr lang="pt-BR" sz="2800" dirty="0" smtClean="0"/>
              <a:t> e </a:t>
            </a:r>
            <a:r>
              <a:rPr lang="pt-B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Projeção Inversa</a:t>
            </a:r>
            <a:endParaRPr lang="pt-BR" sz="2800" dirty="0"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pt-BR" dirty="0" smtClean="0"/>
              <a:t>Luiz Schirmer da Silva</a:t>
            </a:r>
          </a:p>
          <a:p>
            <a:pPr algn="ctr"/>
            <a:r>
              <a:rPr lang="pt-BR" dirty="0" smtClean="0"/>
              <a:t>Leonardo Quatrin Campagnolo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Problema: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1">
                <a:blip r:embed="rId2"/>
                <a:stretch>
                  <a:fillRect l="-222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639" y="3062514"/>
            <a:ext cx="4294441" cy="26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41628" y="3672190"/>
            <a:ext cx="1904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Multidimensional</a:t>
            </a:r>
          </a:p>
          <a:p>
            <a:pPr algn="ctr"/>
            <a:r>
              <a:rPr lang="pt-BR" sz="1600" dirty="0" smtClean="0"/>
              <a:t>Projection</a:t>
            </a:r>
            <a:endParaRPr lang="pt-B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303436" y="4949961"/>
            <a:ext cx="1291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Inverse Projection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37550" y="2477739"/>
                <a:ext cx="19040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Multidimensional</a:t>
                </a:r>
              </a:p>
              <a:p>
                <a:pPr algn="ctr"/>
                <a:r>
                  <a:rPr lang="pt-BR" sz="1600" dirty="0" smtClean="0"/>
                  <a:t>space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b="0" i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50" y="2477739"/>
                <a:ext cx="1904078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95208" y="5685195"/>
                <a:ext cx="2420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 smtClean="0"/>
                  <a:t>Projection space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b="0" i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08" y="5685195"/>
                <a:ext cx="2420259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11"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Problema: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𝒳</m:t>
                    </m:r>
                    <m:r>
                      <a:rPr lang="pt-BR" sz="1600" b="0" i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b="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𝒴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>
                    <a:ea typeface="Cambria Math"/>
                  </a:rPr>
                  <a:t>Dado um ponto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 smtClean="0"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600" b="0" dirty="0" smtClean="0"/>
                  <a:t>Qual o ponto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𝑞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pt-BR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𝑠</m:t>
                    </m:r>
                    <m:r>
                      <a:rPr lang="pt-BR" sz="16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pt-BR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1">
                <a:blip r:embed="rId2"/>
                <a:stretch>
                  <a:fillRect l="-222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8742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pt-BR" sz="16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pt-BR" sz="1600" b="0" i="1" smtClean="0">
                        <a:latin typeface="Cambria Math"/>
                      </a:rPr>
                      <m:t>,     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pt-BR" sz="16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/>
                          </a:rPr>
                          <m:t>𝑖</m:t>
                        </m:r>
                        <m:r>
                          <a:rPr lang="pt-BR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6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Solução de um sistema linear!</a:t>
                </a:r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1">
                <a:blip r:embed="rId2"/>
                <a:stretch>
                  <a:fillRect l="-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969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i="1">
                            <a:latin typeface="Cambria Math"/>
                          </a:rPr>
                          <m:t>𝑖</m:t>
                        </m:r>
                        <m:r>
                          <a:rPr lang="pt-BR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sz="1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𝑗𝑘</m:t>
                        </m:r>
                      </m:sub>
                    </m:sSub>
                  </m:oMath>
                </a14:m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i="1" dirty="0">
                  <a:latin typeface="Cambria Math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𝜙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1600" dirty="0" smtClean="0"/>
                  <a:t>,  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1600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1600" b="0" i="1" smtClean="0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𝑗𝑖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𝑘𝑛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1">
                <a:blip r:embed="rId2"/>
                <a:stretch>
                  <a:fillRect l="-222" t="-7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97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sz="16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t-BR" sz="16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Decomposição </a:t>
                </a:r>
                <a:r>
                  <a:rPr lang="pt-BR" sz="1600" dirty="0"/>
                  <a:t>LU, QR...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Resolver sistema linear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𝑚</m:t>
                    </m:r>
                  </m:oMath>
                </a14:m>
                <a:r>
                  <a:rPr lang="pt-BR" sz="1600" dirty="0"/>
                  <a:t> </a:t>
                </a:r>
                <a:r>
                  <a:rPr lang="pt-BR" sz="1600" dirty="0" smtClean="0"/>
                  <a:t>vezes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Dados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pt-BR" sz="1600" dirty="0" smtClean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b="0" i="0" smtClean="0">
                        <a:latin typeface="Cambria Math"/>
                        <a:ea typeface="Cambria Math"/>
                      </a:rPr>
                      <m:t>i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1">
                <a:blip r:embed="rId2"/>
                <a:stretch>
                  <a:fillRect l="-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288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Para um ponto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Achar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b="0" i="0" smtClean="0">
                        <a:latin typeface="Cambria Math"/>
                        <a:ea typeface="Cambria Math"/>
                      </a:rPr>
                      <m:t>q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p>
                        </m:sSup>
                        <m:sSub>
                          <m:sSub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1,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pt-BR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,1</m:t>
                        </m:r>
                      </m:e>
                    </m:d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 smtClean="0"/>
              </a:p>
              <a:p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sz="1600"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1">
                <a:blip r:embed="rId2"/>
                <a:stretch>
                  <a:fillRect l="-222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70" y="2178869"/>
            <a:ext cx="3641783" cy="336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27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/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lang="en-US" sz="2400" b="1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3" y="1600199"/>
            <a:ext cx="5596828" cy="490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6308601" y="5198763"/>
                <a:ext cx="2564180" cy="624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160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sz="16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/>
                      <m:sup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bSup>
                    <m:r>
                      <a:rPr lang="pt-BR" sz="160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endParaRPr lang="pt-BR" sz="160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  <m:sup>
                          <m:r>
                            <a:rPr lang="pt-BR" sz="16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  <m:r>
                        <a:rPr lang="pt-BR" sz="16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pt-B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16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1600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01" y="5198763"/>
                <a:ext cx="2564180" cy="624851"/>
              </a:xfrm>
              <a:prstGeom prst="rect">
                <a:avLst/>
              </a:prstGeom>
              <a:blipFill rotWithShape="1"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52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 sz="1600" b="1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Imagens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Propriedade de reservatório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952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-rohan.sdsu.edu/doc/matlab/toolbox/images/hsvc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79" y="1417320"/>
            <a:ext cx="6020422" cy="34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Espaço de cor HSV</a:t>
                </a:r>
                <a:endParaRPr lang="pt-BR" sz="1600" dirty="0" smtClean="0"/>
              </a:p>
              <a:p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MDS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𝐷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6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𝑡</m:t>
                    </m:r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𝐻𝑢𝑒</m:t>
                        </m:r>
                        <m:r>
                          <a:rPr lang="pt-BR" sz="1600" b="0" i="1" smtClean="0">
                            <a:latin typeface="Cambria Math"/>
                          </a:rPr>
                          <m:t>,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𝑆𝑎𝑡𝑢𝑟𝑎𝑡𝑖𝑜𝑛</m:t>
                        </m:r>
                        <m:r>
                          <a:rPr lang="pt-BR" sz="1600" b="0" i="1" smtClean="0">
                            <a:latin typeface="Cambria Math"/>
                          </a:rPr>
                          <m:t>,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𝑉𝑎𝑙𝑢𝑒</m:t>
                        </m:r>
                      </m:e>
                    </m:d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𝑖</m:t>
                    </m:r>
                    <m:r>
                      <a:rPr lang="pt-BR" sz="1600" b="0" i="1" smtClean="0">
                        <a:latin typeface="Cambria Math"/>
                      </a:rPr>
                      <m:t>,</m:t>
                    </m:r>
                    <m:r>
                      <a:rPr lang="pt-BR" sz="1600" b="0" i="1" smtClean="0">
                        <a:latin typeface="Cambria Math"/>
                      </a:rPr>
                      <m:t>𝑗</m:t>
                    </m:r>
                    <m:r>
                      <a:rPr lang="pt-BR" sz="1600" b="0" i="1" smtClean="0">
                        <a:latin typeface="Cambria Math"/>
                      </a:rPr>
                      <m:t>=í</m:t>
                    </m:r>
                    <m:r>
                      <a:rPr lang="pt-BR" sz="1600" b="0" i="1" smtClean="0">
                        <a:latin typeface="Cambria Math"/>
                      </a:rPr>
                      <m:t>𝑛𝑑𝑖𝑐𝑒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𝑑𝑎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𝑖𝑚𝑎𝑔𝑒𝑚</m:t>
                    </m:r>
                  </m:oMath>
                </a14:m>
                <a:endParaRPr lang="pt-BR" sz="1600" b="0" i="1" dirty="0" smtClean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𝑤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h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𝑟𝑒𝑠𝑜𝑙𝑢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çã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𝑑𝑎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𝑖𝑚𝑎𝑔𝑒𝑚</m:t>
                    </m:r>
                  </m:oMath>
                </a14:m>
                <a:endParaRPr lang="pt-BR" sz="1600" b="0" dirty="0" smtClean="0">
                  <a:ea typeface="Cambria Math"/>
                </a:endParaRPr>
              </a:p>
              <a:p>
                <a:pPr lvl="1"/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Projeção Inversa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16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endParaRPr lang="pt-BR" sz="1600" i="1" dirty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𝑐𝑎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 smtClean="0"/>
              </a:p>
              <a:p>
                <a:pPr lvl="1"/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1">
                <a:blip r:embed="rId3"/>
                <a:stretch>
                  <a:fillRect l="-222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378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4 Imagens [</a:t>
            </a:r>
            <a:r>
              <a:rPr lang="pt-BR" sz="1600" dirty="0" smtClean="0"/>
              <a:t>489 x 321]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Espaço de cor: HSV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5362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216277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6277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216276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216276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78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Sumário: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Multidimensional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</a:t>
            </a:r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endParaRPr dirty="0" smtClean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Projeção</a:t>
            </a: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Inversa</a:t>
            </a:r>
            <a:endParaRPr dirty="0" smtClean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RBF</a:t>
            </a:r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endParaRPr dirty="0" smtClean="0"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1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Imagens</a:t>
            </a:r>
            <a:endParaRPr dirty="0"/>
          </a:p>
          <a:p>
            <a:pPr marL="743040" lvl="1" indent="-285480">
              <a:lnSpc>
                <a:spcPct val="100000"/>
              </a:lnSpc>
              <a:buFont typeface="Arial"/>
              <a:buChar char="–"/>
            </a:pP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Propriedade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reservatório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mapas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84848" y="495919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8128" y="4808219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8468" y="4745354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15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84848" y="495919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8128" y="4808219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8468" y="4745354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410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7" y="3477099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68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3424" y="4703203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3301" y="392481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5557" y="404018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77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73424" y="4703203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73301" y="392481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5557" y="4040181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458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6" y="3477098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613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5055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6875" y="441222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6520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581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7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85055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6875" y="441222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46520" y="4443218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F:\GitHub\inf2031\Release\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5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874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6466" y="46765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1587" y="392497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73462" y="4534067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6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06466" y="46765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1587" y="3924972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73462" y="4534067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F:\GitHub\inf2031\Release\res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7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24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87416" y="47146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66437" y="4893280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33292" y="4793455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13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8" y="3724274"/>
            <a:ext cx="8532967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Imagens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87416" y="4714686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66437" y="4893280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33292" y="4793455"/>
            <a:ext cx="161925" cy="395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Picture 2" descr="F:\GitHub\inf2031\Histogram\images\mtrees\mtrees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90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GitHub\inf2031\Histogram\images\mtrees\mtrees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930300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GitHub\inf2031\Histogram\images\mtrees\mtrees_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05" y="1930299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F:\GitHub\inf2031\Histogram\images\mtrees\mtrees_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61" y="1930295"/>
            <a:ext cx="2067682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F:\GitHub\inf2031\Release\res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474827"/>
            <a:ext cx="46577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522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Escalonamento Multidimensional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Projetar os dados em um espaço n-dimensional mantendo a relação de dissimilaridade entre eles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Redução de dimensão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Distância entre os pontos correspondem ao grau de dissimilaridade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alibri"/>
              </a:rPr>
              <a:t>Detectar correlações no conjunto de dados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Shape 2"/>
              <p:cNvSpPr txBox="1"/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Uma propriedade de reservatório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[i, j, k]</a:t>
                </a: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MDS</a:t>
                </a: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𝐷</m:t>
                    </m:r>
                    <m:r>
                      <a:rPr lang="pt-BR" sz="1600" i="1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𝑖</m:t>
                    </m:r>
                    <m:r>
                      <a:rPr lang="pt-BR" sz="1600" i="1">
                        <a:latin typeface="Cambria Math"/>
                      </a:rPr>
                      <m:t>,</m:t>
                    </m:r>
                    <m:r>
                      <a:rPr lang="pt-BR" sz="1600" i="1">
                        <a:latin typeface="Cambria Math"/>
                      </a:rPr>
                      <m:t>𝑗</m:t>
                    </m:r>
                    <m:r>
                      <a:rPr lang="pt-BR" sz="1600" i="1">
                        <a:latin typeface="Cambria Math"/>
                      </a:rPr>
                      <m:t>=í</m:t>
                    </m:r>
                    <m:r>
                      <a:rPr lang="pt-BR" sz="1600" i="1">
                        <a:latin typeface="Cambria Math"/>
                      </a:rPr>
                      <m:t>𝑛𝑑𝑖𝑐𝑒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𝑑𝑒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𝑐𝑎𝑑𝑎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</a:rPr>
                      <m:t>𝑐𝑎𝑚𝑎𝑑𝑎</m:t>
                    </m:r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𝑐𝑎</m:t>
                        </m:r>
                      </m:sup>
                    </m:sSup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𝑐𝑎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é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𝑙𝑢𝑙𝑎𝑠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 "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á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𝑙𝑖𝑑𝑎𝑠</m:t>
                    </m:r>
                    <m:r>
                      <a:rPr lang="pt-BR" sz="1600" b="0" i="1" smtClean="0">
                        <a:latin typeface="Cambria Math"/>
                        <a:ea typeface="Cambria Math"/>
                      </a:rPr>
                      <m:t>"</m:t>
                    </m:r>
                  </m:oMath>
                </a14:m>
                <a:endParaRPr lang="pt-BR" sz="16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Projeção </a:t>
                </a:r>
                <a:r>
                  <a:rPr lang="pt-BR" sz="1600" dirty="0" smtClean="0"/>
                  <a:t>Inversa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ℯ</m:t>
                        </m:r>
                      </m:e>
                      <m:sup>
                        <m:f>
                          <m:fPr>
                            <m:ctrlP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den>
                        </m:f>
                      </m:sup>
                    </m:sSup>
                  </m:oMath>
                </a14:m>
                <a:endParaRPr lang="pt-BR" sz="1600" i="1" dirty="0" smtClean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pt-BR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pt-BR" sz="16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/>
                                <a:ea typeface="Cambria Math"/>
                              </a:rPr>
                              <m:t>𝑐𝑎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10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240" cy="4525560"/>
              </a:xfrm>
              <a:prstGeom prst="rect">
                <a:avLst/>
              </a:prstGeom>
              <a:blipFill rotWithShape="1">
                <a:blip r:embed="rId2"/>
                <a:stretch>
                  <a:fillRect l="-222" t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Propriedade de reservatório</a:t>
            </a:r>
            <a:endParaRPr sz="1600" dirty="0"/>
          </a:p>
        </p:txBody>
      </p:sp>
      <p:pic>
        <p:nvPicPr>
          <p:cNvPr id="4109" name="Picture 13" descr="F:\GitHub\inf2031\Release\7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20" y="1294010"/>
            <a:ext cx="4206420" cy="30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00704" y="4519749"/>
            <a:ext cx="431074" cy="431074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6278789" y="4519749"/>
            <a:ext cx="431074" cy="431074"/>
          </a:xfrm>
          <a:prstGeom prst="rect">
            <a:avLst/>
          </a:prstGeom>
          <a:solidFill>
            <a:srgbClr val="00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>
            <a:off x="5464582" y="4519749"/>
            <a:ext cx="431074" cy="431074"/>
          </a:xfrm>
          <a:prstGeom prst="rect">
            <a:avLst/>
          </a:prstGeom>
          <a:solidFill>
            <a:srgbClr val="0000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/>
          <p:cNvCxnSpPr>
            <a:stCxn id="31" idx="3"/>
          </p:cNvCxnSpPr>
          <p:nvPr/>
        </p:nvCxnSpPr>
        <p:spPr>
          <a:xfrm>
            <a:off x="5895656" y="4735286"/>
            <a:ext cx="3831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" idx="1"/>
          </p:cNvCxnSpPr>
          <p:nvPr/>
        </p:nvCxnSpPr>
        <p:spPr>
          <a:xfrm>
            <a:off x="6709863" y="4735286"/>
            <a:ext cx="390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43092" y="4950824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0.425</a:t>
            </a:r>
            <a:endParaRPr lang="pt-BR" sz="1600" dirty="0"/>
          </a:p>
        </p:txBody>
      </p:sp>
      <p:sp>
        <p:nvSpPr>
          <p:cNvPr id="47" name="Rectangle 46"/>
          <p:cNvSpPr/>
          <p:nvPr/>
        </p:nvSpPr>
        <p:spPr>
          <a:xfrm>
            <a:off x="6965007" y="4948647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0.850</a:t>
            </a:r>
            <a:endParaRPr lang="pt-BR" sz="1600" dirty="0"/>
          </a:p>
        </p:txBody>
      </p:sp>
      <p:sp>
        <p:nvSpPr>
          <p:cNvPr id="48" name="Rectangle 47"/>
          <p:cNvSpPr/>
          <p:nvPr/>
        </p:nvSpPr>
        <p:spPr>
          <a:xfrm>
            <a:off x="5328885" y="4948647"/>
            <a:ext cx="702468" cy="242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0.000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59524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 smtClean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Modelo: UNISIM (81, 58,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10 camadas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Propriedade: SO (Saturação de óleo)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099" name="Picture 3" descr="F:\GitHub\inf2031\Release\1_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2435195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GitHub\inf2031\Release\2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58" y="2435197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GitHub\inf2031\Release\3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82" y="2435197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:\GitHub\inf2031\Release\4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52" y="2435196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GitHub\inf2031\Release\5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50" y="2435192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:\GitHub\inf2031\Release\6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343649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F:\GitHub\inf2031\Release\7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58" y="3436497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:\GitHub\inf2031\Release\8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62" y="3432115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F:\GitHub\inf2031\Release\9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52" y="343649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:\GitHub\inf2031\Release\10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51" y="343649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2" y="4442102"/>
            <a:ext cx="2764040" cy="20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389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6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8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92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F:\GitHub\inf2031\Release\result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2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835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F:\GitHub\inf2031\Release\result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3" y="3924301"/>
            <a:ext cx="3532479" cy="252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2" y="3924298"/>
            <a:ext cx="3352260" cy="252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11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5" y="3924300"/>
            <a:ext cx="3352260" cy="2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3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20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35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15" y="3924300"/>
            <a:ext cx="3352258" cy="252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 descr="F:\GitHub\inf2031\Release\result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19" y="3924300"/>
            <a:ext cx="3532483" cy="2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pt-BR" sz="1600" dirty="0"/>
              <a:t>Propriedade de reservatório</a:t>
            </a:r>
            <a:endParaRPr sz="1600" dirty="0"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Resultados</a:t>
            </a:r>
            <a:endParaRPr lang="en-US" sz="1600" dirty="0"/>
          </a:p>
        </p:txBody>
      </p:sp>
      <p:pic>
        <p:nvPicPr>
          <p:cNvPr id="17" name="Picture 3" descr="F:\GitHub\inf2031\Release\1_f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1918586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itHub\inf2031\Release\2_fi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19185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F:\GitHub\inf2031\Release\3_fi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176" y="1918588"/>
            <a:ext cx="1317076" cy="9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:\GitHub\inf2031\Release\4_fil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1918587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7" descr="F:\GitHub\inf2031\Release\5_fi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4" y="1918583"/>
            <a:ext cx="1317079" cy="9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:\GitHub\inf2031\Release\6_fi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36" y="2919889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 descr="F:\GitHub\inf2031\Release\7_f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52" y="2919888"/>
            <a:ext cx="1317075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F:\GitHub\inf2031\Release\8_fi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056" y="2915506"/>
            <a:ext cx="132319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F:\GitHub\inf2031\Release\9_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46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:\GitHub\inf2031\Release\10_fil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45" y="2919888"/>
            <a:ext cx="1317076" cy="9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22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/>
              <a:t>Referências</a:t>
            </a:r>
            <a:endParaRPr lang="pt-BR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pt-BR" sz="1400" dirty="0" smtClean="0"/>
              <a:t>Elisa </a:t>
            </a:r>
            <a:r>
              <a:rPr lang="pt-BR" sz="1400" dirty="0"/>
              <a:t>Amorim, Emilio Vital Brazil, Jesús Mena-Chalco, Luiz Velho, Luis Gustavo Nonato, Faramarz Samavati, and Mario Costa Sousa. 2015. Facing the </a:t>
            </a:r>
            <a:r>
              <a:rPr lang="pt-BR" sz="1400" dirty="0" smtClean="0"/>
              <a:t>high-dimensions</a:t>
            </a:r>
            <a:r>
              <a:rPr lang="en-US" sz="1400" dirty="0" smtClean="0"/>
              <a:t>: </a:t>
            </a:r>
            <a:r>
              <a:rPr lang="en-US" sz="1400" dirty="0"/>
              <a:t>Inverse projection with radial basis functions</a:t>
            </a:r>
            <a:r>
              <a:rPr lang="pt-BR" sz="1400" dirty="0" smtClean="0"/>
              <a:t>.</a:t>
            </a:r>
            <a:r>
              <a:rPr lang="pt-BR" sz="1400" dirty="0"/>
              <a:t> </a:t>
            </a:r>
            <a:r>
              <a:rPr lang="pt-BR" sz="1400" i="1" dirty="0"/>
              <a:t>Comput. Graph.</a:t>
            </a:r>
            <a:r>
              <a:rPr lang="pt-BR" sz="1400" dirty="0"/>
              <a:t> 48, C (May 2015), 35-47. </a:t>
            </a:r>
            <a:r>
              <a:rPr lang="pt-BR" sz="1400" dirty="0" smtClean="0"/>
              <a:t>DOI=http</a:t>
            </a:r>
            <a:r>
              <a:rPr lang="pt-BR" sz="1400" dirty="0"/>
              <a:t>://dx.doi.org/10.1016/j.cag.2015.02.009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83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MDS: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Informação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contida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matriz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distâncias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Um </a:t>
            </a:r>
            <a:r>
              <a:rPr lang="en-US" sz="2400" spc="-1" dirty="0" err="1">
                <a:latin typeface="Calibri"/>
              </a:rPr>
              <a:t>meio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visualizar</a:t>
            </a:r>
            <a:r>
              <a:rPr lang="en-US" sz="2400" spc="-1" dirty="0">
                <a:latin typeface="Calibri"/>
              </a:rPr>
              <a:t> dados </a:t>
            </a:r>
            <a:r>
              <a:rPr lang="en-US" sz="2400" spc="-1" dirty="0" err="1">
                <a:latin typeface="Calibri"/>
              </a:rPr>
              <a:t>multidimensionais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um </a:t>
            </a:r>
            <a:r>
              <a:rPr lang="en-US" sz="2400" spc="-1" dirty="0" err="1">
                <a:latin typeface="Calibri"/>
              </a:rPr>
              <a:t>espaço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reduzido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preservando</a:t>
            </a:r>
            <a:r>
              <a:rPr lang="en-US" sz="2400" spc="-1" dirty="0">
                <a:latin typeface="Calibri"/>
              </a:rPr>
              <a:t> </a:t>
            </a:r>
            <a:r>
              <a:rPr lang="en-US" sz="2400" spc="-1" dirty="0" err="1">
                <a:latin typeface="Calibri"/>
              </a:rPr>
              <a:t>caracterísiticas</a:t>
            </a:r>
            <a:r>
              <a:rPr lang="en-US" sz="2400" spc="-1" dirty="0">
                <a:latin typeface="Calibri"/>
              </a:rPr>
              <a:t> de </a:t>
            </a:r>
            <a:r>
              <a:rPr lang="en-US" sz="2400" spc="-1" dirty="0" err="1">
                <a:latin typeface="Calibri"/>
              </a:rPr>
              <a:t>similaridade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Identificação</a:t>
            </a:r>
            <a:r>
              <a:rPr lang="en-US" sz="2400" spc="-1" dirty="0">
                <a:latin typeface="Calibri"/>
              </a:rPr>
              <a:t> de outliers </a:t>
            </a:r>
            <a:r>
              <a:rPr lang="en-US" sz="2400" spc="-1" dirty="0" err="1">
                <a:latin typeface="Calibri"/>
              </a:rPr>
              <a:t>em</a:t>
            </a:r>
            <a:r>
              <a:rPr lang="en-US" sz="2400" spc="-1" dirty="0">
                <a:latin typeface="Calibri"/>
              </a:rPr>
              <a:t> datasets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Calibri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Calibri"/>
              </a:rPr>
              <a:t>Preserva</a:t>
            </a:r>
            <a:r>
              <a:rPr lang="en-US" sz="2400" spc="-1" dirty="0">
                <a:latin typeface="Calibri"/>
              </a:rPr>
              <a:t> a </a:t>
            </a:r>
            <a:r>
              <a:rPr lang="en-US" sz="2400" spc="-1" dirty="0" err="1">
                <a:latin typeface="Calibri"/>
              </a:rPr>
              <a:t>distância</a:t>
            </a:r>
            <a:r>
              <a:rPr lang="en-US" sz="2400" spc="-1" dirty="0">
                <a:latin typeface="Calibri"/>
              </a:rPr>
              <a:t> original entre </a:t>
            </a:r>
            <a:r>
              <a:rPr lang="en-US" sz="2400" spc="-1" dirty="0" err="1">
                <a:latin typeface="Calibri"/>
              </a:rPr>
              <a:t>os</a:t>
            </a:r>
            <a:r>
              <a:rPr lang="en-US" sz="2400" spc="-1" dirty="0">
                <a:latin typeface="Calibri"/>
              </a:rPr>
              <a:t> dados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600" spc="-1">
                <a:latin typeface="Calibri"/>
              </a:rPr>
              <a:t>Exemplo de aplicação: distâncias entre aeroportos</a:t>
            </a:r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554760" y="2384640"/>
            <a:ext cx="8229240" cy="29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Projeção MDS</a:t>
            </a:r>
            <a:endParaRPr/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916200" y="1277640"/>
            <a:ext cx="75171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1152000" y="1090440"/>
            <a:ext cx="710676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Algoruitmo MDS</a:t>
            </a:r>
            <a:endParaRPr/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504000" y="2088000"/>
            <a:ext cx="8229240" cy="321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spc="-1">
                <a:latin typeface="Calibri"/>
              </a:rPr>
              <a:t>Outro exemplo: identificação de outliers</a:t>
            </a:r>
            <a:endParaRPr/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1152000" y="1450440"/>
            <a:ext cx="66906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1117</Words>
  <Application>Microsoft Office PowerPoint</Application>
  <PresentationFormat>On-screen Show (4:3)</PresentationFormat>
  <Paragraphs>228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Projection &amp; Inverse Projection</dc:title>
  <dc:creator>Leonardo</dc:creator>
  <cp:lastModifiedBy>Leonardo</cp:lastModifiedBy>
  <cp:revision>33</cp:revision>
  <dcterms:created xsi:type="dcterms:W3CDTF">2006-08-16T00:00:00Z</dcterms:created>
  <dcterms:modified xsi:type="dcterms:W3CDTF">2016-12-06T05:57:31Z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