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72" r:id="rId13"/>
    <p:sldId id="271" r:id="rId14"/>
    <p:sldId id="273" r:id="rId15"/>
    <p:sldId id="274" r:id="rId16"/>
    <p:sldId id="301" r:id="rId17"/>
    <p:sldId id="275" r:id="rId18"/>
    <p:sldId id="268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7" r:id="rId29"/>
    <p:sldId id="298" r:id="rId30"/>
    <p:sldId id="299" r:id="rId31"/>
    <p:sldId id="277" r:id="rId32"/>
    <p:sldId id="300" r:id="rId33"/>
    <p:sldId id="280" r:id="rId34"/>
    <p:sldId id="281" r:id="rId35"/>
    <p:sldId id="282" r:id="rId36"/>
    <p:sldId id="279" r:id="rId37"/>
    <p:sldId id="283" r:id="rId38"/>
    <p:sldId id="302" r:id="rId39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8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96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FDB20-DAD4-4104-830F-59463412721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AA7FC-B160-4E6D-A0A0-9D023D1C333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tópicosClick to edit Master text styles</a:t>
            </a:r>
            <a:endParaRPr/>
          </a:p>
          <a:p>
            <a:pPr marL="743040" lvl="1" indent="-285480">
              <a:lnSpc>
                <a:spcPct val="100000"/>
              </a:lnSpc>
              <a:buFont typeface="Arial"/>
              <a:buChar char="–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/>
          </a:p>
          <a:p>
            <a:pPr marL="1143000" lvl="2" indent="-228240">
              <a:lnSpc>
                <a:spcPct val="100000"/>
              </a:lnSpc>
              <a:buFont typeface="Arial"/>
              <a:buChar char="•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/>
          </a:p>
          <a:p>
            <a:pPr marL="1600200" lvl="3" indent="-228240">
              <a:lnSpc>
                <a:spcPct val="100000"/>
              </a:lnSpc>
              <a:buFont typeface="Arial"/>
              <a:buChar char="–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/>
          </a:p>
          <a:p>
            <a:pPr marL="2057400" lvl="4" indent="-228240">
              <a:lnSpc>
                <a:spcPct val="100000"/>
              </a:lnSpc>
              <a:buFont typeface="Arial"/>
              <a:buChar char="»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04/12/16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108727C-DF38-49C1-AE6B-6E2A7FE918D5}" type="slidenum">
              <a:rPr lang="pt-BR" sz="120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24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7" Type="http://schemas.openxmlformats.org/officeDocument/2006/relationships/image" Target="../media/image24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7" Type="http://schemas.openxmlformats.org/officeDocument/2006/relationships/image" Target="../media/image24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.png"/><Relationship Id="rId11" Type="http://schemas.openxmlformats.org/officeDocument/2006/relationships/image" Target="../media/image45.png"/><Relationship Id="rId5" Type="http://schemas.openxmlformats.org/officeDocument/2006/relationships/image" Target="../media/image40.png"/><Relationship Id="rId10" Type="http://schemas.openxmlformats.org/officeDocument/2006/relationships/image" Target="../media/image44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5.png"/><Relationship Id="rId3" Type="http://schemas.openxmlformats.org/officeDocument/2006/relationships/image" Target="../media/image47.png"/><Relationship Id="rId7" Type="http://schemas.openxmlformats.org/officeDocument/2006/relationships/image" Target="../media/image40.png"/><Relationship Id="rId12" Type="http://schemas.openxmlformats.org/officeDocument/2006/relationships/image" Target="../media/image4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9.png"/><Relationship Id="rId11" Type="http://schemas.openxmlformats.org/officeDocument/2006/relationships/image" Target="../media/image43.png"/><Relationship Id="rId5" Type="http://schemas.openxmlformats.org/officeDocument/2006/relationships/image" Target="../media/image38.png"/><Relationship Id="rId10" Type="http://schemas.openxmlformats.org/officeDocument/2006/relationships/image" Target="../media/image35.png"/><Relationship Id="rId4" Type="http://schemas.openxmlformats.org/officeDocument/2006/relationships/image" Target="../media/image36.png"/><Relationship Id="rId9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5.png"/><Relationship Id="rId3" Type="http://schemas.openxmlformats.org/officeDocument/2006/relationships/image" Target="../media/image49.png"/><Relationship Id="rId7" Type="http://schemas.openxmlformats.org/officeDocument/2006/relationships/image" Target="../media/image40.png"/><Relationship Id="rId12" Type="http://schemas.openxmlformats.org/officeDocument/2006/relationships/image" Target="../media/image4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9.png"/><Relationship Id="rId11" Type="http://schemas.openxmlformats.org/officeDocument/2006/relationships/image" Target="../media/image43.png"/><Relationship Id="rId5" Type="http://schemas.openxmlformats.org/officeDocument/2006/relationships/image" Target="../media/image38.png"/><Relationship Id="rId10" Type="http://schemas.openxmlformats.org/officeDocument/2006/relationships/image" Target="../media/image35.png"/><Relationship Id="rId4" Type="http://schemas.openxmlformats.org/officeDocument/2006/relationships/image" Target="../media/image36.png"/><Relationship Id="rId9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5.png"/><Relationship Id="rId3" Type="http://schemas.openxmlformats.org/officeDocument/2006/relationships/image" Target="../media/image51.png"/><Relationship Id="rId7" Type="http://schemas.openxmlformats.org/officeDocument/2006/relationships/image" Target="../media/image40.png"/><Relationship Id="rId12" Type="http://schemas.openxmlformats.org/officeDocument/2006/relationships/image" Target="../media/image4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9.png"/><Relationship Id="rId11" Type="http://schemas.openxmlformats.org/officeDocument/2006/relationships/image" Target="../media/image43.png"/><Relationship Id="rId5" Type="http://schemas.openxmlformats.org/officeDocument/2006/relationships/image" Target="../media/image38.png"/><Relationship Id="rId10" Type="http://schemas.openxmlformats.org/officeDocument/2006/relationships/image" Target="../media/image35.png"/><Relationship Id="rId4" Type="http://schemas.openxmlformats.org/officeDocument/2006/relationships/image" Target="../media/image36.png"/><Relationship Id="rId9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5.png"/><Relationship Id="rId3" Type="http://schemas.openxmlformats.org/officeDocument/2006/relationships/image" Target="../media/image53.png"/><Relationship Id="rId7" Type="http://schemas.openxmlformats.org/officeDocument/2006/relationships/image" Target="../media/image40.png"/><Relationship Id="rId12" Type="http://schemas.openxmlformats.org/officeDocument/2006/relationships/image" Target="../media/image4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9.png"/><Relationship Id="rId11" Type="http://schemas.openxmlformats.org/officeDocument/2006/relationships/image" Target="../media/image43.png"/><Relationship Id="rId5" Type="http://schemas.openxmlformats.org/officeDocument/2006/relationships/image" Target="../media/image38.png"/><Relationship Id="rId10" Type="http://schemas.openxmlformats.org/officeDocument/2006/relationships/image" Target="../media/image35.png"/><Relationship Id="rId4" Type="http://schemas.openxmlformats.org/officeDocument/2006/relationships/image" Target="../media/image36.png"/><Relationship Id="rId9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5.png"/><Relationship Id="rId3" Type="http://schemas.openxmlformats.org/officeDocument/2006/relationships/image" Target="../media/image55.png"/><Relationship Id="rId7" Type="http://schemas.openxmlformats.org/officeDocument/2006/relationships/image" Target="../media/image40.png"/><Relationship Id="rId12" Type="http://schemas.openxmlformats.org/officeDocument/2006/relationships/image" Target="../media/image4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9.png"/><Relationship Id="rId11" Type="http://schemas.openxmlformats.org/officeDocument/2006/relationships/image" Target="../media/image43.png"/><Relationship Id="rId5" Type="http://schemas.openxmlformats.org/officeDocument/2006/relationships/image" Target="../media/image38.png"/><Relationship Id="rId10" Type="http://schemas.openxmlformats.org/officeDocument/2006/relationships/image" Target="../media/image35.png"/><Relationship Id="rId4" Type="http://schemas.openxmlformats.org/officeDocument/2006/relationships/image" Target="../media/image36.png"/><Relationship Id="rId9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360" algn="ctr">
              <a:lnSpc>
                <a:spcPct val="100000"/>
              </a:lnSpc>
            </a:pP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Projeção </a:t>
            </a:r>
            <a:r>
              <a:rPr lang="pt-BR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Multidimensional</a:t>
            </a:r>
            <a:r>
              <a:rPr lang="pt-BR" sz="2800" dirty="0" smtClean="0"/>
              <a:t> e </a:t>
            </a:r>
            <a:r>
              <a:rPr lang="pt-BR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Projeção Inversa</a:t>
            </a:r>
            <a:endParaRPr lang="pt-BR" sz="2800" dirty="0"/>
          </a:p>
        </p:txBody>
      </p:sp>
      <p:sp>
        <p:nvSpPr>
          <p:cNvPr id="8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pt-BR" dirty="0" smtClean="0"/>
              <a:t>Luiz Schirmer da Silva</a:t>
            </a:r>
          </a:p>
          <a:p>
            <a:pPr algn="ctr"/>
            <a:r>
              <a:rPr lang="pt-BR" dirty="0" smtClean="0"/>
              <a:t>Leonardo Quatrin Campagnolo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/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Projeção</a:t>
            </a: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Inversa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Shape 2"/>
              <p:cNvSpPr txBox="1"/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 smtClean="0"/>
                  <a:t>Problema: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pt-BR" sz="1600" b="0" i="1" dirty="0" smtClean="0">
                  <a:latin typeface="Cambria Math"/>
                  <a:ea typeface="Cambria Math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𝒳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pt-BR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  <m:r>
                      <a:rPr lang="pt-BR" sz="1600" i="1">
                        <a:latin typeface="Cambria Math"/>
                        <a:ea typeface="Cambria Math"/>
                      </a:rPr>
                      <m:t>,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𝒳</m:t>
                    </m:r>
                    <m:r>
                      <a:rPr lang="pt-BR" sz="1600" b="0" i="0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pt-BR" sz="1600" b="0" dirty="0" smtClean="0">
                  <a:ea typeface="Cambria Math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pt-BR" sz="1600" b="0" dirty="0" smtClean="0">
                  <a:ea typeface="Cambria Math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𝒴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pt-BR" sz="1600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𝒴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pt-BR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BR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sz="16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sz="1600" dirty="0" smtClean="0"/>
                  <a:t> 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pt-B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pt-BR" sz="1600" dirty="0">
                    <a:ea typeface="Cambria Math"/>
                  </a:rPr>
                  <a:t>Dado um ponto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/>
                        <a:ea typeface="Cambria Math"/>
                      </a:rPr>
                      <m:t>𝑝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pt-BR" sz="1600" dirty="0">
                  <a:ea typeface="Cambria Math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i="1">
                        <a:latin typeface="Cambria Math"/>
                      </a:rPr>
                      <m:t>𝑞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  <m:r>
                      <a:rPr lang="pt-BR" sz="1600" i="1">
                        <a:latin typeface="Cambria Math"/>
                        <a:ea typeface="Cambria Math"/>
                      </a:rPr>
                      <m:t>?</m:t>
                    </m:r>
                  </m:oMath>
                </a14:m>
                <a:endParaRPr lang="pt-BR" sz="160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i="1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pt-BR" sz="1600" i="1">
                        <a:latin typeface="Cambria Math"/>
                      </a:rPr>
                      <m:t>=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pt-BR" sz="1600" dirty="0"/>
              </a:p>
              <a:p>
                <a:pPr lvl="1"/>
                <a:endParaRPr lang="pt-B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i="1" smtClean="0">
                        <a:latin typeface="Cambria Math"/>
                      </a:rPr>
                      <m:t>𝑠</m:t>
                    </m:r>
                    <m:r>
                      <a:rPr lang="pt-BR" sz="160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 sz="1600" i="1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dirty="0"/>
              </a:p>
            </p:txBody>
          </p:sp>
        </mc:Choice>
        <mc:Fallback xmlns="">
          <p:sp>
            <p:nvSpPr>
              <p:cNvPr id="100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blipFill rotWithShape="0">
                <a:blip r:embed="rId2"/>
                <a:stretch>
                  <a:fillRect l="-296" t="-4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639" y="3062514"/>
            <a:ext cx="4294441" cy="26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41628" y="3672190"/>
            <a:ext cx="1904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Multidimensional</a:t>
            </a:r>
          </a:p>
          <a:p>
            <a:pPr algn="ctr"/>
            <a:r>
              <a:rPr lang="pt-BR" sz="1600" dirty="0" smtClean="0"/>
              <a:t>Projection</a:t>
            </a:r>
            <a:endParaRPr lang="pt-BR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303436" y="4949961"/>
            <a:ext cx="1291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Inverse Projection</a:t>
            </a:r>
            <a:endParaRPr lang="pt-B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37550" y="2477739"/>
                <a:ext cx="19040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600" dirty="0" smtClean="0"/>
                  <a:t>Multidimensional</a:t>
                </a:r>
              </a:p>
              <a:p>
                <a:pPr algn="ctr"/>
                <a:r>
                  <a:rPr lang="pt-BR" sz="1600" dirty="0" smtClean="0"/>
                  <a:t>space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ℝ</m:t>
                            </m:r>
                          </m:e>
                          <m:sup>
                            <m:r>
                              <a:rPr lang="pt-BR" sz="1600" b="0" i="1" smtClean="0">
                                <a:latin typeface="Cambria Math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550" y="2477739"/>
                <a:ext cx="1904078" cy="584775"/>
              </a:xfrm>
              <a:prstGeom prst="rect">
                <a:avLst/>
              </a:prstGeom>
              <a:blipFill rotWithShape="1">
                <a:blip r:embed="rId4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595208" y="5685195"/>
                <a:ext cx="24202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 smtClean="0"/>
                  <a:t>Projection space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ℝ</m:t>
                            </m:r>
                          </m:e>
                          <m:sup>
                            <m:r>
                              <a:rPr lang="pt-BR" sz="16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208" y="5685195"/>
                <a:ext cx="2420259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1511" t="-5455" b="-2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/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Projeção</a:t>
            </a: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Inversa</a:t>
            </a:r>
            <a:endParaRPr 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Shape 2"/>
              <p:cNvSpPr txBox="1"/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1200" dirty="0" smtClean="0">
                    <a:latin typeface="Calibri" panose="020F0502020204030204" pitchFamily="34" charset="0"/>
                  </a:rPr>
                  <a:t>Elisa Amorim, Emilio Vital Brazil, Jesús Mena-Chalco, Luiz Velho, Luis Gustavo Nonato, Faramarz Samavati, and Mario Costa Sousa. 2015. Facing the high-dimensions</a:t>
                </a:r>
                <a:r>
                  <a:rPr lang="en-US" sz="1200" dirty="0">
                    <a:latin typeface="Calibri" panose="020F0502020204030204" pitchFamily="34" charset="0"/>
                  </a:rPr>
                  <a:t>: Inverse projection with radial basis functions</a:t>
                </a:r>
                <a:r>
                  <a:rPr lang="pt-BR" sz="1200" dirty="0">
                    <a:latin typeface="Calibri" panose="020F0502020204030204" pitchFamily="34" charset="0"/>
                  </a:rPr>
                  <a:t>. </a:t>
                </a:r>
                <a:r>
                  <a:rPr lang="pt-BR" sz="1200" i="1" dirty="0">
                    <a:latin typeface="Calibri" panose="020F0502020204030204" pitchFamily="34" charset="0"/>
                  </a:rPr>
                  <a:t>Comput. Graph.</a:t>
                </a:r>
                <a:r>
                  <a:rPr lang="pt-BR" sz="1200" dirty="0">
                    <a:latin typeface="Calibri" panose="020F0502020204030204" pitchFamily="34" charset="0"/>
                  </a:rPr>
                  <a:t> 48, C (May 2015), 35-47. DOI=http://</a:t>
                </a:r>
                <a:r>
                  <a:rPr lang="pt-BR" sz="1200" dirty="0" smtClean="0">
                    <a:latin typeface="Calibri" panose="020F0502020204030204" pitchFamily="34" charset="0"/>
                  </a:rPr>
                  <a:t>dx.doi.org/10.1016/j.cag.2015.02.009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pt-BR" sz="1200" dirty="0" smtClean="0">
                  <a:latin typeface="Calibri" panose="020F05020202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pt-BR" sz="1400" dirty="0">
                  <a:latin typeface="Calibri" panose="020F05020202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sz="1400" dirty="0" smtClean="0">
                    <a:latin typeface="Calibri" panose="020F0502020204030204" pitchFamily="34" charset="0"/>
                  </a:rPr>
                  <a:t> é formada por combinações lineares de funções </a:t>
                </a:r>
              </a:p>
              <a:p>
                <a:r>
                  <a:rPr lang="pt-BR" sz="1400" dirty="0" smtClean="0">
                    <a:latin typeface="Calibri" panose="020F0502020204030204" pitchFamily="34" charset="0"/>
                  </a:rPr>
                  <a:t>radiais simétricas: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i="1">
                        <a:latin typeface="Cambria Math"/>
                        <a:ea typeface="Cambria Math"/>
                      </a:rPr>
                      <m:t>𝜙</m:t>
                    </m:r>
                    <m:d>
                      <m:dPr>
                        <m:ctrlPr>
                          <a:rPr lang="pt-BR" sz="1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sz="1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 . </m:t>
                            </m:r>
                          </m:e>
                        </m:d>
                      </m:e>
                    </m:d>
                    <m:r>
                      <a:rPr lang="pt-BR" sz="1200" b="0" i="1" smtClean="0">
                        <a:latin typeface="Cambria Math" panose="02040503050406030204" pitchFamily="18" charset="0"/>
                        <a:ea typeface="Cambria Math"/>
                      </a:rPr>
                      <m:t>,           </m:t>
                    </m:r>
                    <m:r>
                      <a:rPr lang="pt-BR" sz="1200" i="1">
                        <a:latin typeface="Cambria Math"/>
                        <a:ea typeface="Cambria Math"/>
                      </a:rPr>
                      <m:t>𝜙</m:t>
                    </m:r>
                    <m:r>
                      <a:rPr lang="pt-BR" sz="1200" i="1">
                        <a:latin typeface="Cambria Math"/>
                        <a:ea typeface="Cambria Math"/>
                      </a:rPr>
                      <m:t>:</m:t>
                    </m:r>
                    <m:sSup>
                      <m:sSupPr>
                        <m:ctrlPr>
                          <a:rPr lang="pt-BR" sz="1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pt-BR" sz="12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pt-BR" sz="1200" i="1">
                            <a:latin typeface="Cambria Math"/>
                            <a:ea typeface="Cambria Math"/>
                          </a:rPr>
                          <m:t>+</m:t>
                        </m:r>
                      </m:sup>
                    </m:sSup>
                    <m:r>
                      <a:rPr lang="pt-BR" sz="1200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pt-BR" sz="1200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endParaRPr lang="pt-BR" sz="1200" dirty="0" smtClean="0">
                  <a:latin typeface="Calibri" panose="020F0502020204030204" pitchFamily="34" charset="0"/>
                </a:endParaRP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  <a:ea typeface="Cambria Math"/>
                      </a:rPr>
                      <m:t>𝐺𝑎𝑢𝑠𝑠𝑖𝑎𝑛</m:t>
                    </m:r>
                    <m:r>
                      <a:rPr lang="pt-BR" sz="1200" b="0" i="1" smtClean="0">
                        <a:latin typeface="Cambria Math" panose="02040503050406030204" pitchFamily="18" charset="0"/>
                        <a:ea typeface="Cambria Math"/>
                      </a:rPr>
                      <m:t>:</m:t>
                    </m:r>
                  </m:oMath>
                </a14:m>
                <a:endParaRPr lang="pt-BR" sz="1200" b="0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i="1">
                        <a:latin typeface="Cambria Math"/>
                        <a:ea typeface="Cambria Math"/>
                      </a:rPr>
                      <m:t>𝜙</m:t>
                    </m:r>
                    <m:d>
                      <m:dPr>
                        <m:ctrlPr>
                          <a:rPr lang="pt-BR" sz="1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𝑟</m:t>
                        </m:r>
                      </m:e>
                    </m:d>
                    <m:r>
                      <a:rPr lang="pt-BR" sz="1200" b="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pt-BR" sz="1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/>
                          </a:rPr>
                          <m:t>²</m:t>
                        </m:r>
                      </m:sup>
                    </m:sSup>
                  </m:oMath>
                </a14:m>
                <a:endParaRPr lang="pt-BR" sz="1200" dirty="0" smtClean="0">
                  <a:latin typeface="Calibri" panose="020F0502020204030204" pitchFamily="34" charset="0"/>
                </a:endParaRP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  <a:ea typeface="Cambria Math"/>
                      </a:rPr>
                      <m:t>𝑀𝑢𝑙𝑡𝑖𝑞𝑢𝑎𝑑𝑟𝑖𝑐</m:t>
                    </m:r>
                    <m:r>
                      <a:rPr lang="pt-BR" sz="1200" i="1">
                        <a:latin typeface="Cambria Math" panose="02040503050406030204" pitchFamily="18" charset="0"/>
                        <a:ea typeface="Cambria Math"/>
                      </a:rPr>
                      <m:t>:</m:t>
                    </m:r>
                  </m:oMath>
                </a14:m>
                <a:endParaRPr lang="pt-BR" sz="1200" i="1" dirty="0">
                  <a:latin typeface="Cambria Math" panose="02040503050406030204" pitchFamily="18" charset="0"/>
                  <a:ea typeface="Cambria Math"/>
                </a:endParaRPr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i="1">
                        <a:latin typeface="Cambria Math"/>
                        <a:ea typeface="Cambria Math"/>
                      </a:rPr>
                      <m:t>𝜙</m:t>
                    </m:r>
                    <m:d>
                      <m:dPr>
                        <m:ctrlPr>
                          <a:rPr lang="pt-BR" sz="1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/>
                          </a:rPr>
                          <m:t>𝑟</m:t>
                        </m:r>
                      </m:e>
                    </m:d>
                    <m:r>
                      <a:rPr lang="pt-BR" sz="1200" i="1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sz="12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pt-BR" sz="1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²</m:t>
                        </m:r>
                      </m:e>
                    </m:rad>
                  </m:oMath>
                </a14:m>
                <a:endParaRPr lang="pt-BR" sz="1200" dirty="0">
                  <a:latin typeface="Calibri" panose="020F0502020204030204" pitchFamily="34" charset="0"/>
                </a:endParaRPr>
              </a:p>
              <a:p>
                <a:pPr lvl="1"/>
                <a:endParaRPr lang="pt-BR" sz="1400" dirty="0">
                  <a:latin typeface="Calibri" panose="020F0502020204030204" pitchFamily="34" charset="0"/>
                </a:endParaRPr>
              </a:p>
              <a:p>
                <a:pPr lvl="1"/>
                <a:endParaRPr lang="pt-BR" sz="1400" dirty="0">
                  <a:latin typeface="Calibri" panose="020F050202020403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sz="1400" dirty="0" smtClean="0">
                    <a:latin typeface="Calibri" panose="020F0502020204030204" pitchFamily="34" charset="0"/>
                  </a:rPr>
                  <a:t>Depende apenas da distância euclidiana de um ponto em </a:t>
                </a:r>
              </a:p>
              <a:p>
                <a:r>
                  <a:rPr lang="pt-BR" sz="1400" dirty="0" smtClean="0">
                    <a:latin typeface="Calibri" panose="020F0502020204030204" pitchFamily="34" charset="0"/>
                  </a:rPr>
                  <a:t>relação à origem</a:t>
                </a:r>
              </a:p>
              <a:p>
                <a:endParaRPr lang="pt-BR" sz="1400" dirty="0">
                  <a:latin typeface="Calibri" panose="020F0502020204030204" pitchFamily="34" charset="0"/>
                </a:endParaRPr>
              </a:p>
              <a:p>
                <a:endParaRPr lang="pt-BR" sz="1400" dirty="0" smtClean="0">
                  <a:latin typeface="Calibri" panose="020F050202020403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sz="1400" dirty="0" smtClean="0">
                    <a:latin typeface="Calibri" panose="020F0502020204030204" pitchFamily="34" charset="0"/>
                  </a:rPr>
                  <a:t>Função de interpolação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t-B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pt-B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Υ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pt-BR" sz="12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pt-B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pt-BR" sz="12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pt-BR" sz="1200" dirty="0" smtClean="0">
                  <a:latin typeface="Calibri" panose="020F050202020403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pt-BR" sz="12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0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blipFill rotWithShape="0">
                <a:blip r:embed="rId2"/>
                <a:stretch>
                  <a:fillRect l="-222" t="-135" b="-8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270" y="2178869"/>
            <a:ext cx="3641783" cy="3368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156212" y="2178869"/>
                <a:ext cx="5898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212" y="2178869"/>
                <a:ext cx="58984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892390" y="4776149"/>
                <a:ext cx="527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390" y="4776149"/>
                <a:ext cx="52764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88742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/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Projeção</a:t>
            </a: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Inversa</a:t>
            </a:r>
            <a:endParaRPr 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Shape 2"/>
              <p:cNvSpPr txBox="1"/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pt-BR" sz="16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  <m:r>
                          <a:rPr lang="pt-BR" sz="1600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</m:e>
                    </m:d>
                  </m:oMath>
                </a14:m>
                <a:endParaRPr lang="pt-BR" sz="1600" b="0" i="1" dirty="0" smtClean="0">
                  <a:latin typeface="Cambria Math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b="0" i="1" dirty="0" smtClean="0">
                  <a:latin typeface="Cambria Math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b="0" i="1" dirty="0" smtClean="0">
                  <a:latin typeface="Cambria Math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pt-BR" sz="16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pt-BR" sz="16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600" b="0" i="1" smtClean="0">
                            <a:latin typeface="Cambria Math"/>
                          </a:rPr>
                          <m:t>𝑖</m:t>
                        </m:r>
                        <m:r>
                          <a:rPr lang="pt-BR" sz="16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sz="16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𝑘𝑖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𝜙</m:t>
                        </m:r>
                        <m:d>
                          <m:d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1600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sz="1600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pt-BR" sz="1600" b="0" i="1" smtClean="0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</m:d>
                          </m:e>
                        </m:d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</m:oMath>
                </a14:m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pt-BR" sz="1600" i="1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BR" sz="16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sz="1600" b="0" i="1" smtClean="0">
                            <a:latin typeface="Cambria Math"/>
                          </a:rPr>
                          <m:t>𝑗𝑘</m:t>
                        </m:r>
                      </m:sub>
                    </m:sSub>
                  </m:oMath>
                </a14:m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pt-BR" sz="1600" i="1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BR" sz="16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600" i="1">
                            <a:latin typeface="Cambria Math"/>
                          </a:rPr>
                          <m:t>𝑖</m:t>
                        </m:r>
                        <m:r>
                          <a:rPr lang="pt-BR" sz="16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sz="1600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𝑘𝑖</m:t>
                            </m:r>
                          </m:sub>
                        </m:sSub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𝜙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16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1600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</m:e>
                    </m:nary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𝑗𝑘</m:t>
                        </m:r>
                      </m:sub>
                    </m:sSub>
                  </m:oMath>
                </a14:m>
                <a:endParaRPr lang="pt-BR" sz="16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i="1" dirty="0" smtClean="0">
                  <a:latin typeface="Cambria Math"/>
                  <a:ea typeface="Cambria Math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i="1" dirty="0" smtClean="0">
                  <a:latin typeface="Cambria Math"/>
                  <a:ea typeface="Cambria Math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pt-BR" sz="1600" b="0" i="1" smtClean="0">
                        <a:latin typeface="Cambria Math"/>
                        <a:ea typeface="Cambria Math"/>
                      </a:rPr>
                      <m:t>?</m:t>
                    </m:r>
                  </m:oMath>
                </a14:m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 smtClean="0"/>
                  <a:t>Solução de um sistema linear!</a:t>
                </a:r>
              </a:p>
            </p:txBody>
          </p:sp>
        </mc:Choice>
        <mc:Fallback>
          <p:sp>
            <p:nvSpPr>
              <p:cNvPr id="100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blipFill rotWithShape="0">
                <a:blip r:embed="rId2"/>
                <a:stretch>
                  <a:fillRect l="-2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270" y="2178869"/>
            <a:ext cx="3641783" cy="3368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8156212" y="2178869"/>
                <a:ext cx="5898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212" y="2178869"/>
                <a:ext cx="58984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892390" y="4776149"/>
                <a:ext cx="527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390" y="4776149"/>
                <a:ext cx="52764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99690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270" y="2178869"/>
            <a:ext cx="3641783" cy="3368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/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Projeção</a:t>
            </a: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Inversa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Shape 2"/>
              <p:cNvSpPr txBox="1"/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pt-BR" sz="16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sz="1600" dirty="0"/>
                  <a:t>,</a:t>
                </a:r>
                <a:r>
                  <a:rPr lang="pt-BR" sz="1600" dirty="0" smtClean="0"/>
                  <a:t>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pt-BR" sz="1600" i="1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t-BR" sz="1600" i="1">
                        <a:latin typeface="Cambria Math"/>
                        <a:ea typeface="Cambria Math"/>
                      </a:rPr>
                      <m:t>, 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t-BR" sz="1600" i="1">
                        <a:latin typeface="Cambria Math"/>
                        <a:ea typeface="Cambria Math"/>
                      </a:rPr>
                      <m:t>…</m:t>
                    </m:r>
                  </m:oMath>
                </a14:m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pt-BR" sz="1600" i="1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BR" sz="16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600" i="1">
                            <a:latin typeface="Cambria Math"/>
                          </a:rPr>
                          <m:t>𝑖</m:t>
                        </m:r>
                        <m:r>
                          <a:rPr lang="pt-BR" sz="16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sz="1600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𝑘𝑖</m:t>
                            </m:r>
                          </m:sub>
                        </m:sSub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𝜙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16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1600" i="1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=</m:t>
                        </m:r>
                      </m:e>
                    </m:nary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𝑗𝑘</m:t>
                        </m:r>
                      </m:sub>
                    </m:sSub>
                  </m:oMath>
                </a14:m>
                <a:endParaRPr lang="pt-BR" sz="1600" i="1" dirty="0" smtClean="0">
                  <a:latin typeface="Cambria Math"/>
                  <a:ea typeface="Cambria Math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i="1" dirty="0">
                  <a:latin typeface="Cambria Math"/>
                  <a:ea typeface="Cambria Math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𝑖𝑗</m:t>
                        </m:r>
                      </m:sub>
                    </m:sSub>
                    <m:r>
                      <a:rPr lang="pt-BR" sz="16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𝑗𝑖</m:t>
                        </m:r>
                      </m:sub>
                    </m:sSub>
                    <m:r>
                      <a:rPr lang="pt-BR" sz="16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𝜙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1600" i="1" smtClean="0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pt-BR" sz="1600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pt-BR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𝑘𝑛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pt-BR" sz="1600" i="1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16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16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𝑘𝑛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/>
                                      <a:ea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sz="1600" i="1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  <m:r>
                                    <a:rPr lang="pt-BR" sz="1600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pt-BR" sz="1600" i="1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pt-BR" sz="1600" i="1">
                                  <a:latin typeface="Cambria Math"/>
                                </a:rPr>
                                <m:t>⋱</m:t>
                              </m:r>
                            </m:e>
                            <m:e>
                              <m:r>
                                <a:rPr lang="pt-BR" sz="1600" i="1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pt-BR" sz="16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sz="1600" i="1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/>
                                      <a:ea typeface="Cambria Math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  <m:r>
                                    <a:rPr lang="pt-BR" sz="16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pt-BR" sz="1600" i="1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  <m:r>
                                    <a:rPr lang="pt-BR" sz="1600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 sz="16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6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pt-BR" sz="16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pt-BR" sz="16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pt-BR" sz="1600" i="1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6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pt-BR" sz="16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pt-BR" sz="1600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400" dirty="0"/>
              </a:p>
              <a:p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sz="1600" dirty="0"/>
              </a:p>
            </p:txBody>
          </p:sp>
        </mc:Choice>
        <mc:Fallback xmlns="">
          <p:sp>
            <p:nvSpPr>
              <p:cNvPr id="100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blipFill rotWithShape="0">
                <a:blip r:embed="rId3"/>
                <a:stretch>
                  <a:fillRect l="-296" t="-4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156212" y="2178869"/>
                <a:ext cx="5898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212" y="2178869"/>
                <a:ext cx="58984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892390" y="4776149"/>
                <a:ext cx="527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390" y="4776149"/>
                <a:ext cx="52764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6974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/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Projeção</a:t>
            </a: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Inversa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Shape 2"/>
              <p:cNvSpPr txBox="1"/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pt-BR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pt-BR" sz="1600" b="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sz="1600" b="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pt-BR" sz="1600" b="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  <m:r>
                                    <a:rPr lang="pt-BR" sz="16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pt-BR" sz="1600" b="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pt-BR" sz="1600" b="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⋱</m:t>
                              </m:r>
                            </m:e>
                            <m:e>
                              <m:r>
                                <a:rPr lang="pt-BR" sz="1600" b="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pt-BR" sz="1600" b="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sz="1600" b="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  <m:r>
                                    <a:rPr lang="pt-BR" sz="16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pt-BR" sz="16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  <m:r>
                                    <a:rPr lang="pt-BR" sz="16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 sz="1600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6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pt-BR" sz="16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pt-BR" sz="16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pt-BR" sz="16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6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pt-BR" sz="16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pt-BR" sz="16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 smtClean="0"/>
                  <a:t>Decomposição </a:t>
                </a:r>
                <a:r>
                  <a:rPr lang="pt-BR" sz="1600" dirty="0"/>
                  <a:t>LU, QR...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/>
                  <a:t>Resolver sistema linear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/>
                      </a:rPr>
                      <m:t>𝑚</m:t>
                    </m:r>
                  </m:oMath>
                </a14:m>
                <a:r>
                  <a:rPr lang="pt-BR" sz="1600" dirty="0"/>
                  <a:t> </a:t>
                </a:r>
                <a:r>
                  <a:rPr lang="pt-BR" sz="1600" dirty="0" smtClean="0"/>
                  <a:t>vezes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i="1">
                        <a:latin typeface="Cambria Math"/>
                        <a:ea typeface="Cambria Math"/>
                      </a:rPr>
                      <m:t>𝜆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 smtClean="0"/>
                  <a:t>Dados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pt-BR" sz="1600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𝑘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=1,…,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𝑚</m:t>
                    </m:r>
                  </m:oMath>
                </a14:m>
                <a:r>
                  <a:rPr lang="pt-BR" sz="1600" dirty="0" smtClean="0"/>
                  <a:t> 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600" b="0" i="0" smtClean="0">
                        <a:latin typeface="Cambria Math"/>
                        <a:ea typeface="Cambria Math"/>
                      </a:rPr>
                      <m:t>i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=1,…,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𝑠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pt-BR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d>
                  </m:oMath>
                </a14:m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 smtClean="0"/>
              </a:p>
              <a:p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sz="1600" dirty="0"/>
              </a:p>
            </p:txBody>
          </p:sp>
        </mc:Choice>
        <mc:Fallback xmlns="">
          <p:sp>
            <p:nvSpPr>
              <p:cNvPr id="100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blipFill rotWithShape="0">
                <a:blip r:embed="rId2"/>
                <a:stretch>
                  <a:fillRect l="-2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270" y="2178869"/>
            <a:ext cx="3641783" cy="3368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156212" y="2178869"/>
                <a:ext cx="5898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212" y="2178869"/>
                <a:ext cx="58984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892390" y="4776149"/>
                <a:ext cx="527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390" y="4776149"/>
                <a:ext cx="52764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2880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/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Projeção</a:t>
            </a: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Inversa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Shape 2"/>
              <p:cNvSpPr txBox="1"/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 smtClean="0"/>
                  <a:t>Para um ponto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/>
                        <a:ea typeface="Cambria Math"/>
                      </a:rPr>
                      <m:t>𝑝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 smtClean="0"/>
                  <a:t>Achar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600" b="0" i="0" smtClean="0">
                        <a:latin typeface="Cambria Math"/>
                        <a:ea typeface="Cambria Math"/>
                      </a:rPr>
                      <m:t>q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</m:oMath>
                </a14:m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𝑞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pt-BR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sup>
                        </m:sSup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sup>
                        </m:sSup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,…,</m:t>
                        </m:r>
                        <m:sSup>
                          <m:sSup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sup>
                        </m:sSup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pt-BR" sz="16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𝑝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pt-BR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1,</m:t>
                        </m:r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pt-BR" sz="16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pt-BR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,1</m:t>
                        </m:r>
                      </m:e>
                    </m:d>
                  </m:oMath>
                </a14:m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𝑝</m:t>
                        </m:r>
                      </m:sup>
                    </m:sSup>
                    <m:r>
                      <a:rPr lang="pt-BR" sz="1600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pt-BR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  <m:sSub>
                              <m:sSubPr>
                                <m:ctrlP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16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16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  <m:sSub>
                              <m:sSub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16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  <m:sSub>
                              <m:sSub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1600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 smtClean="0"/>
              </a:p>
              <a:p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sz="1600" dirty="0"/>
              </a:p>
            </p:txBody>
          </p:sp>
        </mc:Choice>
        <mc:Fallback xmlns="">
          <p:sp>
            <p:nvSpPr>
              <p:cNvPr id="100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blipFill rotWithShape="0">
                <a:blip r:embed="rId2"/>
                <a:stretch>
                  <a:fillRect l="-296" t="-4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270" y="2178869"/>
            <a:ext cx="3641783" cy="3368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156212" y="2178869"/>
                <a:ext cx="5898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212" y="2178869"/>
                <a:ext cx="58984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892390" y="4776149"/>
                <a:ext cx="527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390" y="4776149"/>
                <a:ext cx="52764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42787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/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Projeção</a:t>
            </a: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Inversa</a:t>
            </a:r>
            <a:endParaRPr lang="en-US" sz="2400" b="1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sz="1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23" y="1600199"/>
            <a:ext cx="5596828" cy="4902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310564" y="5226990"/>
                <a:ext cx="2375876" cy="8987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>
                    <a:latin typeface="Cambria Math"/>
                    <a:ea typeface="Cambria Math"/>
                  </a:rPr>
                  <a:t>Resolução: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  <a:ea typeface="Cambria Math"/>
                      </a:rPr>
                      <m:t>𝑞</m:t>
                    </m:r>
                    <m:r>
                      <a:rPr lang="pt-BR" sz="1400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pt-BR" sz="1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/>
                      <m:sup>
                        <m:r>
                          <a:rPr lang="pt-BR" sz="1400" i="1">
                            <a:latin typeface="Cambria Math"/>
                            <a:ea typeface="Cambria Math"/>
                          </a:rPr>
                          <m:t>𝑝</m:t>
                        </m:r>
                      </m:sup>
                    </m:sSubSup>
                    <m:r>
                      <a:rPr lang="pt-BR" sz="1400" i="1">
                        <a:latin typeface="Cambria Math"/>
                        <a:ea typeface="Cambria Math"/>
                      </a:rPr>
                      <m:t>𝜆</m:t>
                    </m:r>
                  </m:oMath>
                </a14:m>
                <a:endParaRPr lang="pt-BR" sz="1400" i="1" dirty="0" smtClean="0">
                  <a:latin typeface="Cambria Math"/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  <a:ea typeface="Cambria Math"/>
                            </a:rPr>
                            <m:t>𝑝</m:t>
                          </m:r>
                        </m:sup>
                      </m:sSup>
                      <m:r>
                        <a:rPr lang="pt-BR" sz="1400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pt-BR" sz="1400" i="1">
                              <a:latin typeface="Cambria Math"/>
                              <a:ea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pt-BR" sz="1400" i="1">
                              <a:latin typeface="Cambria Math"/>
                              <a:ea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pt-BR" sz="1400" dirty="0">
                  <a:ea typeface="Cambria Math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564" y="5226990"/>
                <a:ext cx="2375876" cy="89877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0526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Testes</a:t>
            </a:r>
            <a:endParaRPr sz="1600" b="1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Imagens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Propriedade de reservatório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239529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-rohan.sdsu.edu/doc/matlab/toolbox/images/hsvcon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579" y="1417320"/>
            <a:ext cx="6020422" cy="340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 smtClean="0"/>
              <a:t>Imagens</a:t>
            </a:r>
            <a:endParaRPr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Shape 2"/>
              <p:cNvSpPr txBox="1"/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 smtClean="0"/>
                  <a:t>Espaço de cor HSV</a:t>
                </a:r>
              </a:p>
              <a:p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 smtClean="0"/>
                  <a:t>MDS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/>
                      </a:rPr>
                      <m:t>𝐷</m:t>
                    </m:r>
                    <m:r>
                      <a:rPr lang="pt-BR" sz="1600" b="0" i="1" smtClean="0">
                        <a:latin typeface="Cambria Math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pt-BR" sz="16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pt-BR" sz="16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/>
                              </a:rPr>
                              <m:t>𝑡</m:t>
                            </m:r>
                            <m:r>
                              <a:rPr lang="pt-BR" sz="16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pt-BR" sz="16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pt-BR" sz="16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/>
                      </a:rPr>
                      <m:t>𝑡</m:t>
                    </m:r>
                    <m:r>
                      <a:rPr lang="pt-BR" sz="16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/>
                          </a:rPr>
                          <m:t>𝐻𝑢𝑒</m:t>
                        </m:r>
                        <m:r>
                          <a:rPr lang="pt-BR" sz="1600" b="0" i="1" smtClean="0">
                            <a:latin typeface="Cambria Math"/>
                          </a:rPr>
                          <m:t>,  </m:t>
                        </m:r>
                        <m:r>
                          <a:rPr lang="pt-BR" sz="1600" b="0" i="1" smtClean="0">
                            <a:latin typeface="Cambria Math"/>
                          </a:rPr>
                          <m:t>𝑆𝑎𝑡𝑢𝑟𝑎𝑡𝑖𝑜𝑛</m:t>
                        </m:r>
                        <m:r>
                          <a:rPr lang="pt-BR" sz="1600" b="0" i="1" smtClean="0">
                            <a:latin typeface="Cambria Math"/>
                          </a:rPr>
                          <m:t>,  </m:t>
                        </m:r>
                        <m:r>
                          <a:rPr lang="pt-BR" sz="1600" b="0" i="1" smtClean="0">
                            <a:latin typeface="Cambria Math"/>
                          </a:rPr>
                          <m:t>𝑉𝑎𝑙𝑢𝑒</m:t>
                        </m:r>
                      </m:e>
                    </m:d>
                  </m:oMath>
                </a14:m>
                <a:endParaRPr lang="pt-BR" sz="1600" b="0" i="1" dirty="0" smtClean="0">
                  <a:latin typeface="Cambria Math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/>
                      </a:rPr>
                      <m:t>𝑖</m:t>
                    </m:r>
                    <m:r>
                      <a:rPr lang="pt-BR" sz="1600" b="0" i="1" smtClean="0">
                        <a:latin typeface="Cambria Math"/>
                      </a:rPr>
                      <m:t>,</m:t>
                    </m:r>
                    <m:r>
                      <a:rPr lang="pt-BR" sz="1600" b="0" i="1" smtClean="0">
                        <a:latin typeface="Cambria Math"/>
                      </a:rPr>
                      <m:t>𝑗</m:t>
                    </m:r>
                    <m:r>
                      <a:rPr lang="pt-BR" sz="1600" b="0" i="1" smtClean="0">
                        <a:latin typeface="Cambria Math"/>
                      </a:rPr>
                      <m:t>=í</m:t>
                    </m:r>
                    <m:r>
                      <a:rPr lang="pt-BR" sz="1600" b="0" i="1" smtClean="0">
                        <a:latin typeface="Cambria Math"/>
                      </a:rPr>
                      <m:t>𝑛𝑑𝑖𝑐𝑒</m:t>
                    </m:r>
                    <m:r>
                      <a:rPr lang="pt-BR" sz="1600" b="0" i="1" smtClean="0">
                        <a:latin typeface="Cambria Math"/>
                      </a:rPr>
                      <m:t> </m:t>
                    </m:r>
                    <m:r>
                      <a:rPr lang="pt-BR" sz="1600" b="0" i="1" smtClean="0">
                        <a:latin typeface="Cambria Math"/>
                      </a:rPr>
                      <m:t>𝑑𝑎</m:t>
                    </m:r>
                    <m:r>
                      <a:rPr lang="pt-BR" sz="1600" b="0" i="1" smtClean="0">
                        <a:latin typeface="Cambria Math"/>
                      </a:rPr>
                      <m:t> </m:t>
                    </m:r>
                    <m:r>
                      <a:rPr lang="pt-BR" sz="1600" b="0" i="1" smtClean="0">
                        <a:latin typeface="Cambria Math"/>
                      </a:rPr>
                      <m:t>𝑖𝑚𝑎𝑔𝑒𝑚</m:t>
                    </m:r>
                  </m:oMath>
                </a14:m>
                <a:endParaRPr lang="pt-BR" sz="1600" b="0" i="1" dirty="0" smtClean="0">
                  <a:latin typeface="Cambria Math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𝑤</m:t>
                        </m:r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h</m:t>
                        </m:r>
                      </m:sup>
                    </m:sSup>
                  </m:oMath>
                </a14:m>
                <a:endParaRPr lang="pt-B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i="1">
                        <a:latin typeface="Cambria Math"/>
                        <a:ea typeface="Cambria Math"/>
                      </a:rPr>
                      <m:t>𝑤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,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h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𝑟𝑒𝑠𝑜𝑙𝑢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çã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𝑜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𝑑𝑎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𝑖𝑚𝑎𝑔𝑒𝑚</m:t>
                    </m:r>
                  </m:oMath>
                </a14:m>
                <a:endParaRPr lang="pt-BR" sz="1600" b="0" dirty="0" smtClean="0">
                  <a:ea typeface="Cambria Math"/>
                </a:endParaRPr>
              </a:p>
              <a:p>
                <a:pPr lvl="1"/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 smtClean="0"/>
                  <a:t>Projeção Inversa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  <a:ea typeface="Cambria Math"/>
                      </a:rPr>
                      <m:t>𝜙</m:t>
                    </m:r>
                    <m:r>
                      <a:rPr lang="pt-BR" sz="1400" i="1"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pt-BR" sz="1400" i="1"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pt-BR" sz="1400" i="1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  <m:r>
                      <a:rPr lang="pt-BR" sz="1400" i="1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pt-BR" sz="1400" i="1">
                            <a:latin typeface="Cambria Math"/>
                            <a:ea typeface="Cambria Math"/>
                          </a:rPr>
                          <m:t>ℯ</m:t>
                        </m:r>
                      </m:e>
                      <m:sup>
                        <m:f>
                          <m:fPr>
                            <m:ctrlPr>
                              <a:rPr lang="pt-BR" sz="1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pt-BR" sz="1400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1400" i="1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sz="14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14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pt-BR" sz="14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den>
                        </m:f>
                      </m:sup>
                    </m:sSup>
                  </m:oMath>
                </a14:m>
                <a:endParaRPr lang="pt-BR" sz="1400" i="1" dirty="0">
                  <a:latin typeface="Cambria Math"/>
                  <a:ea typeface="Cambria Math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pt-BR" sz="1600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,1</m:t>
                            </m:r>
                          </m:sub>
                        </m:sSub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𝑐𝑎</m:t>
                            </m:r>
                          </m:sub>
                        </m:sSub>
                      </m:e>
                    </m:d>
                  </m:oMath>
                </a14:m>
                <a:endParaRPr lang="pt-BR" sz="1600" dirty="0" smtClean="0"/>
              </a:p>
              <a:p>
                <a:pPr lvl="1"/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</p:txBody>
          </p:sp>
        </mc:Choice>
        <mc:Fallback xmlns="">
          <p:sp>
            <p:nvSpPr>
              <p:cNvPr id="100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blipFill rotWithShape="0">
                <a:blip r:embed="rId3"/>
                <a:stretch>
                  <a:fillRect l="-296" t="-4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3782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78" y="3724274"/>
            <a:ext cx="8532967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 smtClean="0"/>
              <a:t>Imagens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4 Imagens [489 x 321]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Espaço de cor: HSV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15362" name="Picture 2" descr="F:\GitHub\inf2031\Histogram\images\mtrees\mtrees_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890" y="216277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F:\GitHub\inf2031\Histogram\images\mtrees\mtrees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216277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F:\GitHub\inf2031\Histogram\images\mtrees\mtrees_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705" y="2162769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5" name="Picture 5" descr="F:\GitHub\inf2031\Histogram\images\mtrees\mtrees_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61" y="2162765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3782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Sumário: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Projeção</a:t>
            </a: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Multidimensional</a:t>
            </a:r>
            <a:endParaRPr dirty="0"/>
          </a:p>
          <a:p>
            <a:pPr marL="743040" lvl="1" indent="-285480">
              <a:lnSpc>
                <a:spcPct val="100000"/>
              </a:lnSpc>
              <a:buFont typeface="Arial"/>
              <a:buChar char="–"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MDS</a:t>
            </a:r>
          </a:p>
          <a:p>
            <a:pPr marL="743040" lvl="1" indent="-285480">
              <a:lnSpc>
                <a:spcPct val="100000"/>
              </a:lnSpc>
              <a:buFont typeface="Arial"/>
              <a:buChar char="–"/>
            </a:pPr>
            <a:endParaRPr dirty="0" smtClean="0"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18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Projeção</a:t>
            </a:r>
            <a:r>
              <a:rPr lang="en-US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Inversa</a:t>
            </a:r>
            <a:endParaRPr dirty="0" smtClean="0"/>
          </a:p>
          <a:p>
            <a:pPr marL="743040" lvl="1" indent="-285480">
              <a:lnSpc>
                <a:spcPct val="100000"/>
              </a:lnSpc>
              <a:buFont typeface="Arial"/>
              <a:buChar char="–"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RBF</a:t>
            </a:r>
          </a:p>
          <a:p>
            <a:pPr marL="743040" lvl="1" indent="-285480">
              <a:lnSpc>
                <a:spcPct val="100000"/>
              </a:lnSpc>
              <a:buFont typeface="Arial"/>
              <a:buChar char="–"/>
            </a:pPr>
            <a:endParaRPr dirty="0" smtClean="0"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Testes</a:t>
            </a:r>
            <a:endParaRPr dirty="0"/>
          </a:p>
          <a:p>
            <a:pPr marL="743040" lvl="1" indent="-285480">
              <a:lnSpc>
                <a:spcPct val="100000"/>
              </a:lnSpc>
              <a:buFont typeface="Arial"/>
              <a:buChar char="–"/>
            </a:pP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Imagens</a:t>
            </a:r>
            <a:endParaRPr dirty="0"/>
          </a:p>
          <a:p>
            <a:pPr marL="743040" lvl="1" indent="-285480">
              <a:lnSpc>
                <a:spcPct val="100000"/>
              </a:lnSpc>
              <a:buFont typeface="Arial"/>
              <a:buChar char="–"/>
            </a:pPr>
            <a:r>
              <a:rPr lang="en-US" sz="1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Propriedade</a:t>
            </a: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 </a:t>
            </a:r>
            <a:r>
              <a:rPr lang="en-US" sz="1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reservatório</a:t>
            </a: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mapas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dirty="0"/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 smtClean="0"/>
              <a:t>Imagens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78" y="3724274"/>
            <a:ext cx="8532967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684848" y="4959191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68128" y="4808219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788468" y="4745354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6" name="Picture 2" descr="F:\GitHub\inf2031\Histogram\images\mtrees\mtrees_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890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F:\GitHub\inf2031\Histogram\images\mtrees\mtrees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F:\GitHub\inf2031\Histogram\images\mtrees\mtrees_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705" y="1930299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F:\GitHub\inf2031\Histogram\images\mtrees\mtrees_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61" y="1930295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0156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 smtClean="0"/>
              <a:t>Imagens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78" y="3724274"/>
            <a:ext cx="8532967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684848" y="4959191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68128" y="4808219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788468" y="4745354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7410" name="Picture 2" descr="F:\GitHub\inf2031\Release\resul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957" y="3477099"/>
            <a:ext cx="465772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F:\GitHub\inf2031\Histogram\images\mtrees\mtrees_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890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F:\GitHub\inf2031\Histogram\images\mtrees\mtrees_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F:\GitHub\inf2031\Histogram\images\mtrees\mtrees_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705" y="1930299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F:\GitHub\inf2031\Histogram\images\mtrees\mtrees_3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61" y="1930295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3687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77" y="3724274"/>
            <a:ext cx="8532967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 smtClean="0"/>
              <a:t>Imagens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273424" y="4703203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773301" y="3924816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605557" y="4040181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0" name="Picture 2" descr="F:\GitHub\inf2031\Histogram\images\mtrees\mtrees_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890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F:\GitHub\inf2031\Histogram\images\mtrees\mtrees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F:\GitHub\inf2031\Histogram\images\mtrees\mtrees_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705" y="1930299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 descr="F:\GitHub\inf2031\Histogram\images\mtrees\mtrees_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61" y="1930295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0779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77" y="3724274"/>
            <a:ext cx="8532967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 smtClean="0"/>
              <a:t>Imagens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273424" y="4703203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773301" y="3924816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605557" y="4040181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458" name="Picture 2" descr="F:\GitHub\inf2031\Release\resul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956" y="3477098"/>
            <a:ext cx="465772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F:\GitHub\inf2031\Histogram\images\mtrees\mtrees_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890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F:\GitHub\inf2031\Histogram\images\mtrees\mtrees_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F:\GitHub\inf2031\Histogram\images\mtrees\mtrees_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705" y="1930299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F:\GitHub\inf2031\Histogram\images\mtrees\mtrees_3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61" y="1930295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6130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77" y="3724274"/>
            <a:ext cx="8532966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 smtClean="0"/>
              <a:t>Imagens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385055" y="4443218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106875" y="4412222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946520" y="4443218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3" name="Picture 2" descr="F:\GitHub\inf2031\Histogram\images\mtrees\mtrees_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890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F:\GitHub\inf2031\Histogram\images\mtrees\mtrees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F:\GitHub\inf2031\Histogram\images\mtrees\mtrees_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705" y="1930299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F:\GitHub\inf2031\Histogram\images\mtrees\mtrees_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61" y="1930295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5810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77" y="3724274"/>
            <a:ext cx="8532966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 smtClean="0"/>
              <a:t>Imagens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385055" y="4443218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106875" y="4412222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946520" y="4443218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1506" name="Picture 2" descr="F:\GitHub\inf2031\Release\resul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955" y="3474827"/>
            <a:ext cx="465772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F:\GitHub\inf2031\Histogram\images\mtrees\mtrees_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890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F:\GitHub\inf2031\Histogram\images\mtrees\mtrees_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F:\GitHub\inf2031\Histogram\images\mtrees\mtrees_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705" y="1930299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F:\GitHub\inf2031\Histogram\images\mtrees\mtrees_3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61" y="1930295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8740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78" y="3724274"/>
            <a:ext cx="8532966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 smtClean="0"/>
              <a:t>Imagens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206466" y="4676586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461587" y="3924972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473462" y="4534067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3" name="Picture 2" descr="F:\GitHub\inf2031\Histogram\images\mtrees\mtrees_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890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F:\GitHub\inf2031\Histogram\images\mtrees\mtrees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F:\GitHub\inf2031\Histogram\images\mtrees\mtrees_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705" y="1930299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F:\GitHub\inf2031\Histogram\images\mtrees\mtrees_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61" y="1930295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58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78" y="3724274"/>
            <a:ext cx="8532966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 smtClean="0"/>
              <a:t>Imagens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206466" y="4676586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461587" y="3924972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473462" y="4534067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3" name="Picture 2" descr="F:\GitHub\inf2031\Histogram\images\mtrees\mtrees_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890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F:\GitHub\inf2031\Histogram\images\mtrees\mtrees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F:\GitHub\inf2031\Histogram\images\mtrees\mtrees_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705" y="1930299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F:\GitHub\inf2031\Histogram\images\mtrees\mtrees_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61" y="1930295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4" name="Picture 2" descr="F:\GitHub\inf2031\Release\result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957" y="3474827"/>
            <a:ext cx="465772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7240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78" y="3724274"/>
            <a:ext cx="8532967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 smtClean="0"/>
              <a:t>Imagens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187416" y="4714686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166437" y="4893280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533292" y="4793455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3" name="Picture 2" descr="F:\GitHub\inf2031\Histogram\images\mtrees\mtrees_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890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F:\GitHub\inf2031\Histogram\images\mtrees\mtrees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F:\GitHub\inf2031\Histogram\images\mtrees\mtrees_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705" y="1930299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F:\GitHub\inf2031\Histogram\images\mtrees\mtrees_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61" y="1930295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5137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78" y="3724274"/>
            <a:ext cx="8532967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 smtClean="0"/>
              <a:t>Imagens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187416" y="4714686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166437" y="4893280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533292" y="4793455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3" name="Picture 2" descr="F:\GitHub\inf2031\Histogram\images\mtrees\mtrees_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890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F:\GitHub\inf2031\Histogram\images\mtrees\mtrees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F:\GitHub\inf2031\Histogram\images\mtrees\mtrees_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705" y="1930299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F:\GitHub\inf2031\Histogram\images\mtrees\mtrees_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61" y="1930295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2" name="Picture 2" descr="F:\GitHub\inf2031\Release\result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138" y="3474827"/>
            <a:ext cx="465772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5227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Escalonamento Multidimensional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Calibri"/>
              </a:rPr>
              <a:t>Projetar os dados em um espaço n-dimensional mantendo a relação de dissimilaridade entre eles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Calibri"/>
              </a:rPr>
              <a:t> 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Calibri"/>
              </a:rPr>
              <a:t>Redução de dimensão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Calibri"/>
              </a:rPr>
              <a:t> 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Calibri"/>
              </a:rPr>
              <a:t>Distância entre os pontos correspondem ao grau de dissimilaridade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Calibri"/>
              </a:rPr>
              <a:t> 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Calibri"/>
              </a:rPr>
              <a:t>Detectar correlações no conjunto de dados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Shape 2"/>
              <p:cNvSpPr txBox="1"/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 smtClean="0"/>
                  <a:t>Uma propriedade de reservatório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pt-BR" sz="1600" dirty="0" smtClean="0"/>
                  <a:t>[i, j, k]</a:t>
                </a:r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 smtClean="0"/>
                  <a:t>MDS</a:t>
                </a:r>
                <a:endParaRPr lang="pt-B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i="1">
                        <a:latin typeface="Cambria Math"/>
                      </a:rPr>
                      <m:t>𝐷</m:t>
                    </m:r>
                    <m:r>
                      <a:rPr lang="pt-BR" sz="1600" i="1">
                        <a:latin typeface="Cambria Math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pt-BR" sz="1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16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pt-BR" sz="16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pt-B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i="1">
                        <a:latin typeface="Cambria Math"/>
                      </a:rPr>
                      <m:t>𝑖</m:t>
                    </m:r>
                    <m:r>
                      <a:rPr lang="pt-BR" sz="1600" i="1">
                        <a:latin typeface="Cambria Math"/>
                      </a:rPr>
                      <m:t>,</m:t>
                    </m:r>
                    <m:r>
                      <a:rPr lang="pt-BR" sz="1600" i="1">
                        <a:latin typeface="Cambria Math"/>
                      </a:rPr>
                      <m:t>𝑗</m:t>
                    </m:r>
                    <m:r>
                      <a:rPr lang="pt-BR" sz="1600" i="1">
                        <a:latin typeface="Cambria Math"/>
                      </a:rPr>
                      <m:t>=í</m:t>
                    </m:r>
                    <m:r>
                      <a:rPr lang="pt-BR" sz="1600" i="1">
                        <a:latin typeface="Cambria Math"/>
                      </a:rPr>
                      <m:t>𝑛𝑑𝑖𝑐𝑒</m:t>
                    </m:r>
                    <m:r>
                      <a:rPr lang="pt-BR" sz="1600" b="0" i="1" smtClean="0">
                        <a:latin typeface="Cambria Math"/>
                      </a:rPr>
                      <m:t> </m:t>
                    </m:r>
                    <m:r>
                      <a:rPr lang="pt-BR" sz="1600" b="0" i="1" smtClean="0">
                        <a:latin typeface="Cambria Math"/>
                      </a:rPr>
                      <m:t>𝑑𝑒</m:t>
                    </m:r>
                    <m:r>
                      <a:rPr lang="pt-BR" sz="1600" b="0" i="1" smtClean="0">
                        <a:latin typeface="Cambria Math"/>
                      </a:rPr>
                      <m:t> </m:t>
                    </m:r>
                    <m:r>
                      <a:rPr lang="pt-BR" sz="1600" b="0" i="1" smtClean="0">
                        <a:latin typeface="Cambria Math"/>
                      </a:rPr>
                      <m:t>𝑐𝑎𝑑𝑎</m:t>
                    </m:r>
                    <m:r>
                      <a:rPr lang="pt-BR" sz="1600" b="0" i="1" smtClean="0">
                        <a:latin typeface="Cambria Math"/>
                      </a:rPr>
                      <m:t> </m:t>
                    </m:r>
                    <m:r>
                      <a:rPr lang="pt-BR" sz="1600" b="0" i="1" smtClean="0">
                        <a:latin typeface="Cambria Math"/>
                      </a:rPr>
                      <m:t>𝑐𝑎𝑚𝑎𝑑𝑎</m:t>
                    </m:r>
                  </m:oMath>
                </a14:m>
                <a:endParaRPr lang="pt-BR" sz="1600" i="1" dirty="0">
                  <a:latin typeface="Cambria Math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𝑐𝑎</m:t>
                        </m:r>
                      </m:sup>
                    </m:sSup>
                  </m:oMath>
                </a14:m>
                <a:endParaRPr lang="pt-B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𝑐𝑎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é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𝑙𝑢𝑙𝑎𝑠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 "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𝑣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á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𝑙𝑖𝑑𝑎𝑠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"</m:t>
                    </m:r>
                  </m:oMath>
                </a14:m>
                <a:endParaRPr lang="pt-BR" sz="1600" i="1" dirty="0">
                  <a:latin typeface="Cambria Math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/>
                  <a:t>Projeção </a:t>
                </a:r>
                <a:r>
                  <a:rPr lang="pt-BR" sz="1600" dirty="0" smtClean="0"/>
                  <a:t>Inversa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i="1">
                        <a:latin typeface="Cambria Math"/>
                        <a:ea typeface="Cambria Math"/>
                      </a:rPr>
                      <m:t>𝜙</m:t>
                    </m:r>
                    <m:r>
                      <a:rPr lang="pt-BR" sz="1600" i="1"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pt-BR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ℯ</m:t>
                        </m:r>
                      </m:e>
                      <m:sup>
                        <m:f>
                          <m:f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1600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pt-BR" sz="1600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1600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den>
                        </m:f>
                      </m:sup>
                    </m:sSup>
                  </m:oMath>
                </a14:m>
                <a:endParaRPr lang="pt-BR" sz="1600" i="1" dirty="0" smtClean="0">
                  <a:latin typeface="Cambria Math"/>
                  <a:ea typeface="Cambria Math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i="1">
                        <a:latin typeface="Cambria Math"/>
                        <a:ea typeface="Cambria Math"/>
                      </a:rPr>
                      <m:t>𝜆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𝑐𝑎</m:t>
                            </m:r>
                          </m:sub>
                        </m:sSub>
                      </m:e>
                    </m:d>
                  </m:oMath>
                </a14:m>
                <a:endParaRPr lang="pt-B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pt-B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</p:txBody>
          </p:sp>
        </mc:Choice>
        <mc:Fallback xmlns="">
          <p:sp>
            <p:nvSpPr>
              <p:cNvPr id="100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blipFill rotWithShape="0">
                <a:blip r:embed="rId2"/>
                <a:stretch>
                  <a:fillRect l="-296" t="-4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 smtClean="0"/>
              <a:t>Propriedade de reservatório</a:t>
            </a:r>
            <a:endParaRPr sz="1600" dirty="0"/>
          </a:p>
        </p:txBody>
      </p:sp>
      <p:pic>
        <p:nvPicPr>
          <p:cNvPr id="4109" name="Picture 13" descr="F:\GitHub\inf2031\Release\7_fi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820" y="1294010"/>
            <a:ext cx="4206420" cy="301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100704" y="4519749"/>
            <a:ext cx="431074" cy="431074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ctangle 29"/>
          <p:cNvSpPr/>
          <p:nvPr/>
        </p:nvSpPr>
        <p:spPr>
          <a:xfrm>
            <a:off x="6278789" y="4519749"/>
            <a:ext cx="431074" cy="431074"/>
          </a:xfrm>
          <a:prstGeom prst="rect">
            <a:avLst/>
          </a:prstGeom>
          <a:solidFill>
            <a:srgbClr val="00FF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ctangle 30"/>
          <p:cNvSpPr/>
          <p:nvPr/>
        </p:nvSpPr>
        <p:spPr>
          <a:xfrm>
            <a:off x="5464582" y="4519749"/>
            <a:ext cx="431074" cy="431074"/>
          </a:xfrm>
          <a:prstGeom prst="rect">
            <a:avLst/>
          </a:prstGeom>
          <a:solidFill>
            <a:srgbClr val="0000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Straight Arrow Connector 14"/>
          <p:cNvCxnSpPr>
            <a:stCxn id="31" idx="3"/>
          </p:cNvCxnSpPr>
          <p:nvPr/>
        </p:nvCxnSpPr>
        <p:spPr>
          <a:xfrm>
            <a:off x="5895656" y="4735286"/>
            <a:ext cx="3831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3" idx="1"/>
          </p:cNvCxnSpPr>
          <p:nvPr/>
        </p:nvCxnSpPr>
        <p:spPr>
          <a:xfrm>
            <a:off x="6709863" y="4735286"/>
            <a:ext cx="3908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143092" y="4950824"/>
            <a:ext cx="702468" cy="24247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0.425</a:t>
            </a:r>
            <a:endParaRPr lang="pt-BR" sz="1600" dirty="0"/>
          </a:p>
        </p:txBody>
      </p:sp>
      <p:sp>
        <p:nvSpPr>
          <p:cNvPr id="47" name="Rectangle 46"/>
          <p:cNvSpPr/>
          <p:nvPr/>
        </p:nvSpPr>
        <p:spPr>
          <a:xfrm>
            <a:off x="6965007" y="4948647"/>
            <a:ext cx="702468" cy="24247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0.850</a:t>
            </a:r>
            <a:endParaRPr lang="pt-BR" sz="1600" dirty="0"/>
          </a:p>
        </p:txBody>
      </p:sp>
      <p:sp>
        <p:nvSpPr>
          <p:cNvPr id="48" name="Rectangle 47"/>
          <p:cNvSpPr/>
          <p:nvPr/>
        </p:nvSpPr>
        <p:spPr>
          <a:xfrm>
            <a:off x="5328885" y="4948647"/>
            <a:ext cx="702468" cy="24247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0.000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595242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 smtClean="0"/>
              <a:t>Propriedade de reservatório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Modelo: UNISIM (81, 58, 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10 camadas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Propriedade: SO (Saturação de óleo)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4099" name="Picture 3" descr="F:\GitHub\inf2031\Release\1_fi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242" y="2435195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:\GitHub\inf2031\Release\2_fi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058" y="2435197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F:\GitHub\inf2031\Release\3_fi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282" y="2435197"/>
            <a:ext cx="1317076" cy="94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:\GitHub\inf2031\Release\4_fi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552" y="2435196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F:\GitHub\inf2031\Release\5_fil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650" y="2435192"/>
            <a:ext cx="1317079" cy="94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F:\GitHub\inf2031\Release\6_fil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242" y="3436498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F:\GitHub\inf2031\Release\7_fil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058" y="3436497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F:\GitHub\inf2031\Release\8_fi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162" y="3432115"/>
            <a:ext cx="1323196" cy="94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11" descr="F:\GitHub\inf2031\Release\9_fi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552" y="3436497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F:\GitHub\inf2031\Release\10_fil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651" y="3436497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242" y="4442102"/>
            <a:ext cx="2764040" cy="208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2389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16" y="3924300"/>
            <a:ext cx="3352260" cy="252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 descr="F:\GitHub\inf2031\Release\result_im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20" y="3924300"/>
            <a:ext cx="3532483" cy="252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/>
              <a:t>Propriedade de reservatório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Resultados</a:t>
            </a:r>
            <a:endParaRPr lang="en-US" sz="1600" dirty="0"/>
          </a:p>
        </p:txBody>
      </p:sp>
      <p:pic>
        <p:nvPicPr>
          <p:cNvPr id="18" name="Picture 3" descr="F:\GitHub\inf2031\Release\1_fi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36" y="1918586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F:\GitHub\inf2031\Release\2_fi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952" y="1918588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F:\GitHub\inf2031\Release\3_fil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176" y="1918588"/>
            <a:ext cx="1317076" cy="94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F:\GitHub\inf2031\Release\4_fil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446" y="1918587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7" descr="F:\GitHub\inf2031\Release\5_fil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544" y="1918583"/>
            <a:ext cx="1317079" cy="94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F:\GitHub\inf2031\Release\6_fi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36" y="2919889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9" descr="F:\GitHub\inf2031\Release\7_fi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952" y="2919888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F:\GitHub\inf2031\Release\8_fil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056" y="2915506"/>
            <a:ext cx="1323196" cy="94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1" descr="F:\GitHub\inf2031\Release\9_file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446" y="2919888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2" descr="F:\GitHub\inf2031\Release\10_fil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545" y="2919888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3926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 descr="F:\GitHub\inf2031\Release\result_im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20" y="3924300"/>
            <a:ext cx="3532483" cy="252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42" y="3924300"/>
            <a:ext cx="3352260" cy="252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/>
              <a:t>Propriedade de reservatório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Resultados</a:t>
            </a:r>
            <a:endParaRPr lang="en-US" sz="1600" dirty="0"/>
          </a:p>
        </p:txBody>
      </p:sp>
      <p:pic>
        <p:nvPicPr>
          <p:cNvPr id="17" name="Picture 3" descr="F:\GitHub\inf2031\Release\1_fi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36" y="1918586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F:\GitHub\inf2031\Release\2_fi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952" y="1918588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F:\GitHub\inf2031\Release\3_fil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176" y="1918588"/>
            <a:ext cx="1317076" cy="94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F:\GitHub\inf2031\Release\4_fil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446" y="1918587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7" descr="F:\GitHub\inf2031\Release\5_fil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544" y="1918583"/>
            <a:ext cx="1317079" cy="94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F:\GitHub\inf2031\Release\6_fi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36" y="2919889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9" descr="F:\GitHub\inf2031\Release\7_fi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952" y="2919888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F:\GitHub\inf2031\Release\8_fil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056" y="2915506"/>
            <a:ext cx="1323196" cy="94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1" descr="F:\GitHub\inf2031\Release\9_file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446" y="2919888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F:\GitHub\inf2031\Release\10_fil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545" y="2919888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4835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F:\GitHub\inf2031\Release\result_im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23" y="3924301"/>
            <a:ext cx="3532479" cy="252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42" y="3924298"/>
            <a:ext cx="3352260" cy="2529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/>
              <a:t>Propriedade de reservatório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Resultados</a:t>
            </a:r>
            <a:endParaRPr lang="en-US" sz="1600" dirty="0"/>
          </a:p>
        </p:txBody>
      </p:sp>
      <p:pic>
        <p:nvPicPr>
          <p:cNvPr id="17" name="Picture 3" descr="F:\GitHub\inf2031\Release\1_fi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36" y="1918586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F:\GitHub\inf2031\Release\2_fi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952" y="1918588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F:\GitHub\inf2031\Release\3_fil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176" y="1918588"/>
            <a:ext cx="1317076" cy="94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F:\GitHub\inf2031\Release\4_fil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446" y="1918587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7" descr="F:\GitHub\inf2031\Release\5_fil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544" y="1918583"/>
            <a:ext cx="1317079" cy="94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F:\GitHub\inf2031\Release\6_fi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36" y="2919889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9" descr="F:\GitHub\inf2031\Release\7_fi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952" y="2919888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F:\GitHub\inf2031\Release\8_fil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056" y="2915506"/>
            <a:ext cx="1323196" cy="94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1" descr="F:\GitHub\inf2031\Release\9_file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446" y="2919888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F:\GitHub\inf2031\Release\10_fil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545" y="2919888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3110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/>
              <a:t>Propriedade de reservatório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Resultados</a:t>
            </a:r>
            <a:endParaRPr lang="en-US" sz="1600" dirty="0"/>
          </a:p>
        </p:txBody>
      </p:sp>
      <p:pic>
        <p:nvPicPr>
          <p:cNvPr id="1025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15" y="3924300"/>
            <a:ext cx="3352260" cy="252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3" name="Picture 13" descr="F:\GitHub\inf2031\Release\result_im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20" y="3924300"/>
            <a:ext cx="3532483" cy="252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F:\GitHub\inf2031\Release\1_fi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36" y="1918586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F:\GitHub\inf2031\Release\2_fi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952" y="1918588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F:\GitHub\inf2031\Release\3_fil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176" y="1918588"/>
            <a:ext cx="1317076" cy="94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F:\GitHub\inf2031\Release\4_fil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446" y="1918587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7" descr="F:\GitHub\inf2031\Release\5_fil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544" y="1918583"/>
            <a:ext cx="1317079" cy="94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F:\GitHub\inf2031\Release\6_fi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36" y="2919889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9" descr="F:\GitHub\inf2031\Release\7_fi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952" y="2919888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F:\GitHub\inf2031\Release\8_fil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056" y="2915506"/>
            <a:ext cx="1323196" cy="94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1" descr="F:\GitHub\inf2031\Release\9_file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446" y="2919888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F:\GitHub\inf2031\Release\10_fil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545" y="2919888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1350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15" y="3924300"/>
            <a:ext cx="3352258" cy="2529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 descr="F:\GitHub\inf2031\Release\result_im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19" y="3924300"/>
            <a:ext cx="3532483" cy="252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/>
              <a:t>Propriedade de reservatório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Resultados</a:t>
            </a:r>
            <a:endParaRPr lang="en-US" sz="1600" dirty="0"/>
          </a:p>
        </p:txBody>
      </p:sp>
      <p:pic>
        <p:nvPicPr>
          <p:cNvPr id="17" name="Picture 3" descr="F:\GitHub\inf2031\Release\1_fi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36" y="1918586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F:\GitHub\inf2031\Release\2_fi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952" y="1918588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F:\GitHub\inf2031\Release\3_fil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176" y="1918588"/>
            <a:ext cx="1317076" cy="94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F:\GitHub\inf2031\Release\4_fil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446" y="1918587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7" descr="F:\GitHub\inf2031\Release\5_fil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544" y="1918583"/>
            <a:ext cx="1317079" cy="94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F:\GitHub\inf2031\Release\6_fi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36" y="2919889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9" descr="F:\GitHub\inf2031\Release\7_fi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952" y="2919888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F:\GitHub\inf2031\Release\8_fil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056" y="2915506"/>
            <a:ext cx="1323196" cy="94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1" descr="F:\GitHub\inf2031\Release\9_file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446" y="2919888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F:\GitHub\inf2031\Release\10_fil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545" y="2919888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8229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b="1" dirty="0" smtClean="0"/>
              <a:t>Referências</a:t>
            </a:r>
            <a:endParaRPr lang="pt-BR" sz="2400" b="1" dirty="0"/>
          </a:p>
        </p:txBody>
      </p:sp>
      <p:sp>
        <p:nvSpPr>
          <p:cNvPr id="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pt-BR" sz="1400" dirty="0">
                <a:latin typeface="Calibri" panose="020F0502020204030204" pitchFamily="34" charset="0"/>
              </a:rPr>
              <a:t>Elisa Amorim, Emilio Vital Brazil, Jesús Mena-Chalco, Luiz Velho, Luis Gustavo Nonato, Faramarz Samavati, and Mario Costa Sousa. 2015. Facing the high-dimensions</a:t>
            </a:r>
            <a:r>
              <a:rPr lang="en-US" sz="1400" dirty="0">
                <a:latin typeface="Calibri" panose="020F0502020204030204" pitchFamily="34" charset="0"/>
              </a:rPr>
              <a:t>: Inverse projection with radial basis functions</a:t>
            </a:r>
            <a:r>
              <a:rPr lang="pt-BR" sz="1400" dirty="0">
                <a:latin typeface="Calibri" panose="020F0502020204030204" pitchFamily="34" charset="0"/>
              </a:rPr>
              <a:t>. </a:t>
            </a:r>
            <a:r>
              <a:rPr lang="pt-BR" sz="1400" i="1" dirty="0">
                <a:latin typeface="Calibri" panose="020F0502020204030204" pitchFamily="34" charset="0"/>
              </a:rPr>
              <a:t>Comput. Graph.</a:t>
            </a:r>
            <a:r>
              <a:rPr lang="pt-BR" sz="1400" dirty="0">
                <a:latin typeface="Calibri" panose="020F0502020204030204" pitchFamily="34" charset="0"/>
              </a:rPr>
              <a:t> 48, C (May 2015), 35-47. DOI=http://dx.doi.org/10.1016/j.cag.2015.02.009</a:t>
            </a:r>
          </a:p>
        </p:txBody>
      </p:sp>
    </p:spTree>
    <p:extLst>
      <p:ext uri="{BB962C8B-B14F-4D97-AF65-F5344CB8AC3E}">
        <p14:creationId xmlns:p14="http://schemas.microsoft.com/office/powerpoint/2010/main" val="32833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MDS: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 dirty="0" err="1">
                <a:latin typeface="Calibri"/>
              </a:rPr>
              <a:t>Informação</a:t>
            </a:r>
            <a:r>
              <a:rPr lang="en-US" sz="2400" spc="-1" dirty="0">
                <a:latin typeface="Calibri"/>
              </a:rPr>
              <a:t> </a:t>
            </a:r>
            <a:r>
              <a:rPr lang="en-US" sz="2400" spc="-1" dirty="0" err="1">
                <a:latin typeface="Calibri"/>
              </a:rPr>
              <a:t>contida</a:t>
            </a:r>
            <a:r>
              <a:rPr lang="en-US" sz="2400" spc="-1" dirty="0">
                <a:latin typeface="Calibri"/>
              </a:rPr>
              <a:t> </a:t>
            </a:r>
            <a:r>
              <a:rPr lang="en-US" sz="2400" spc="-1" dirty="0" err="1">
                <a:latin typeface="Calibri"/>
              </a:rPr>
              <a:t>em</a:t>
            </a:r>
            <a:r>
              <a:rPr lang="en-US" sz="2400" spc="-1" dirty="0">
                <a:latin typeface="Calibri"/>
              </a:rPr>
              <a:t> </a:t>
            </a:r>
            <a:r>
              <a:rPr lang="en-US" sz="2400" spc="-1" dirty="0" err="1">
                <a:latin typeface="Calibri"/>
              </a:rPr>
              <a:t>matriz</a:t>
            </a:r>
            <a:r>
              <a:rPr lang="en-US" sz="2400" spc="-1" dirty="0">
                <a:latin typeface="Calibri"/>
              </a:rPr>
              <a:t> de </a:t>
            </a:r>
            <a:r>
              <a:rPr lang="en-US" sz="2400" spc="-1" dirty="0" err="1">
                <a:latin typeface="Calibri"/>
              </a:rPr>
              <a:t>distâncias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latin typeface="Calibri"/>
              </a:rPr>
              <a:t> 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latin typeface="Calibri"/>
              </a:rPr>
              <a:t>Um </a:t>
            </a:r>
            <a:r>
              <a:rPr lang="en-US" sz="2400" spc="-1" dirty="0" err="1">
                <a:latin typeface="Calibri"/>
              </a:rPr>
              <a:t>meio</a:t>
            </a:r>
            <a:r>
              <a:rPr lang="en-US" sz="2400" spc="-1" dirty="0">
                <a:latin typeface="Calibri"/>
              </a:rPr>
              <a:t> de </a:t>
            </a:r>
            <a:r>
              <a:rPr lang="en-US" sz="2400" spc="-1" dirty="0" err="1">
                <a:latin typeface="Calibri"/>
              </a:rPr>
              <a:t>visualizar</a:t>
            </a:r>
            <a:r>
              <a:rPr lang="en-US" sz="2400" spc="-1" dirty="0">
                <a:latin typeface="Calibri"/>
              </a:rPr>
              <a:t> dados </a:t>
            </a:r>
            <a:r>
              <a:rPr lang="en-US" sz="2400" spc="-1" dirty="0" err="1">
                <a:latin typeface="Calibri"/>
              </a:rPr>
              <a:t>multidimensionais</a:t>
            </a:r>
            <a:r>
              <a:rPr lang="en-US" sz="2400" spc="-1" dirty="0">
                <a:latin typeface="Calibri"/>
              </a:rPr>
              <a:t> </a:t>
            </a:r>
            <a:r>
              <a:rPr lang="en-US" sz="2400" spc="-1" dirty="0" err="1">
                <a:latin typeface="Calibri"/>
              </a:rPr>
              <a:t>em</a:t>
            </a:r>
            <a:r>
              <a:rPr lang="en-US" sz="2400" spc="-1" dirty="0">
                <a:latin typeface="Calibri"/>
              </a:rPr>
              <a:t> um </a:t>
            </a:r>
            <a:r>
              <a:rPr lang="en-US" sz="2400" spc="-1" dirty="0" err="1">
                <a:latin typeface="Calibri"/>
              </a:rPr>
              <a:t>espaço</a:t>
            </a:r>
            <a:r>
              <a:rPr lang="en-US" sz="2400" spc="-1" dirty="0">
                <a:latin typeface="Calibri"/>
              </a:rPr>
              <a:t> </a:t>
            </a:r>
            <a:r>
              <a:rPr lang="en-US" sz="2400" spc="-1" dirty="0" err="1">
                <a:latin typeface="Calibri"/>
              </a:rPr>
              <a:t>reduzido</a:t>
            </a:r>
            <a:r>
              <a:rPr lang="en-US" sz="2400" spc="-1" dirty="0">
                <a:latin typeface="Calibri"/>
              </a:rPr>
              <a:t> </a:t>
            </a:r>
            <a:r>
              <a:rPr lang="en-US" sz="2400" spc="-1" dirty="0" err="1">
                <a:latin typeface="Calibri"/>
              </a:rPr>
              <a:t>preservando</a:t>
            </a:r>
            <a:r>
              <a:rPr lang="en-US" sz="2400" spc="-1" dirty="0">
                <a:latin typeface="Calibri"/>
              </a:rPr>
              <a:t> </a:t>
            </a:r>
            <a:r>
              <a:rPr lang="en-US" sz="2400" spc="-1" dirty="0" err="1">
                <a:latin typeface="Calibri"/>
              </a:rPr>
              <a:t>caracterísiticas</a:t>
            </a:r>
            <a:r>
              <a:rPr lang="en-US" sz="2400" spc="-1" dirty="0">
                <a:latin typeface="Calibri"/>
              </a:rPr>
              <a:t> de </a:t>
            </a:r>
            <a:r>
              <a:rPr lang="en-US" sz="2400" spc="-1" dirty="0" err="1">
                <a:latin typeface="Calibri"/>
              </a:rPr>
              <a:t>similaridade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latin typeface="Calibri"/>
              </a:rPr>
              <a:t> 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 dirty="0" err="1">
                <a:latin typeface="Calibri"/>
              </a:rPr>
              <a:t>Identificação</a:t>
            </a:r>
            <a:r>
              <a:rPr lang="en-US" sz="2400" spc="-1" dirty="0">
                <a:latin typeface="Calibri"/>
              </a:rPr>
              <a:t> de outliers </a:t>
            </a:r>
            <a:r>
              <a:rPr lang="en-US" sz="2400" spc="-1" dirty="0" err="1">
                <a:latin typeface="Calibri"/>
              </a:rPr>
              <a:t>em</a:t>
            </a:r>
            <a:r>
              <a:rPr lang="en-US" sz="2400" spc="-1" dirty="0">
                <a:latin typeface="Calibri"/>
              </a:rPr>
              <a:t> datasets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latin typeface="Calibri"/>
              </a:rPr>
              <a:t> 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 dirty="0" err="1">
                <a:latin typeface="Calibri"/>
              </a:rPr>
              <a:t>Preserva</a:t>
            </a:r>
            <a:r>
              <a:rPr lang="en-US" sz="2400" spc="-1" dirty="0">
                <a:latin typeface="Calibri"/>
              </a:rPr>
              <a:t> a </a:t>
            </a:r>
            <a:r>
              <a:rPr lang="en-US" sz="2400" spc="-1" dirty="0" err="1">
                <a:latin typeface="Calibri"/>
              </a:rPr>
              <a:t>distância</a:t>
            </a:r>
            <a:r>
              <a:rPr lang="en-US" sz="2400" spc="-1" dirty="0">
                <a:latin typeface="Calibri"/>
              </a:rPr>
              <a:t> original entre </a:t>
            </a:r>
            <a:r>
              <a:rPr lang="en-US" sz="2400" spc="-1" dirty="0" err="1">
                <a:latin typeface="Calibri"/>
              </a:rPr>
              <a:t>os</a:t>
            </a:r>
            <a:r>
              <a:rPr lang="en-US" sz="2400" spc="-1" dirty="0">
                <a:latin typeface="Calibri"/>
              </a:rPr>
              <a:t> dados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latin typeface="Calibri"/>
              </a:rPr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600" spc="-1">
                <a:latin typeface="Calibri"/>
              </a:rPr>
              <a:t>Exemplo de aplicação: distâncias entre aeroportos</a:t>
            </a:r>
            <a:endParaRPr/>
          </a:p>
        </p:txBody>
      </p:sp>
      <p:pic>
        <p:nvPicPr>
          <p:cNvPr id="88" name="Picture 87"/>
          <p:cNvPicPr/>
          <p:nvPr/>
        </p:nvPicPr>
        <p:blipFill>
          <a:blip r:embed="rId2"/>
          <a:stretch/>
        </p:blipFill>
        <p:spPr>
          <a:xfrm>
            <a:off x="554760" y="2384640"/>
            <a:ext cx="8229240" cy="2956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1800" spc="-1">
                <a:latin typeface="Calibri"/>
              </a:rPr>
              <a:t>Projeção MDS</a:t>
            </a:r>
            <a:endParaRPr/>
          </a:p>
        </p:txBody>
      </p:sp>
      <p:pic>
        <p:nvPicPr>
          <p:cNvPr id="90" name="Picture 89"/>
          <p:cNvPicPr/>
          <p:nvPr/>
        </p:nvPicPr>
        <p:blipFill>
          <a:blip r:embed="rId2"/>
          <a:stretch/>
        </p:blipFill>
        <p:spPr>
          <a:xfrm>
            <a:off x="916200" y="1277640"/>
            <a:ext cx="751716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/>
          </a:p>
        </p:txBody>
      </p:sp>
      <p:pic>
        <p:nvPicPr>
          <p:cNvPr id="92" name="Picture 91"/>
          <p:cNvPicPr/>
          <p:nvPr/>
        </p:nvPicPr>
        <p:blipFill>
          <a:blip r:embed="rId2"/>
          <a:stretch/>
        </p:blipFill>
        <p:spPr>
          <a:xfrm>
            <a:off x="1152000" y="1090440"/>
            <a:ext cx="710676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1800" spc="-1">
                <a:latin typeface="Calibri"/>
              </a:rPr>
              <a:t>Algoruitmo MDS</a:t>
            </a:r>
            <a:endParaRPr/>
          </a:p>
        </p:txBody>
      </p:sp>
      <p:pic>
        <p:nvPicPr>
          <p:cNvPr id="94" name="Picture 93"/>
          <p:cNvPicPr/>
          <p:nvPr/>
        </p:nvPicPr>
        <p:blipFill>
          <a:blip r:embed="rId2"/>
          <a:stretch/>
        </p:blipFill>
        <p:spPr>
          <a:xfrm>
            <a:off x="504000" y="2088000"/>
            <a:ext cx="8229240" cy="3213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1800" spc="-1">
                <a:latin typeface="Calibri"/>
              </a:rPr>
              <a:t>Outro exemplo: identificação de outliers</a:t>
            </a:r>
            <a:endParaRPr/>
          </a:p>
        </p:txBody>
      </p:sp>
      <p:pic>
        <p:nvPicPr>
          <p:cNvPr id="96" name="Picture 95"/>
          <p:cNvPicPr/>
          <p:nvPr/>
        </p:nvPicPr>
        <p:blipFill>
          <a:blip r:embed="rId2"/>
          <a:stretch/>
        </p:blipFill>
        <p:spPr>
          <a:xfrm>
            <a:off x="1152000" y="1450440"/>
            <a:ext cx="66906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365</Words>
  <Application>Microsoft Office PowerPoint</Application>
  <PresentationFormat>On-screen Show (4:3)</PresentationFormat>
  <Paragraphs>252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DejaVu Sans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Referências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Multidimensional Projection &amp; Inverse Projection</dc:title>
  <dc:creator>Leonardo</dc:creator>
  <cp:lastModifiedBy>Leonardo Quatrin Campagnolo</cp:lastModifiedBy>
  <cp:revision>41</cp:revision>
  <dcterms:created xsi:type="dcterms:W3CDTF">2006-08-16T00:00:00Z</dcterms:created>
  <dcterms:modified xsi:type="dcterms:W3CDTF">2016-12-06T13:10:49Z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