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AD3B48-70FF-40FE-A852-20FC8D8870EC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040" y="8686080"/>
            <a:ext cx="2971440" cy="4564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1B8A00B8-1BEB-483F-8A06-0B811493F21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2138760" y="681120"/>
            <a:ext cx="2592720" cy="343368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911160" y="4349520"/>
            <a:ext cx="5030640" cy="41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400" y="8686080"/>
            <a:ext cx="2971080" cy="4564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D9B91B22-308A-4CE4-B721-B14BDE594FF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2138760" y="684000"/>
            <a:ext cx="2592720" cy="343044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911160" y="4349520"/>
            <a:ext cx="5030640" cy="41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5800" y="4343760"/>
            <a:ext cx="548460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>
              <a:lnSpc>
                <a:spcPct val="100000"/>
              </a:lnSpc>
            </a:pPr>
            <a:r>
              <a:rPr lang="pt-BR" sz="118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These are common elements that are all represented in GA library, UPC, FORTRAN 2009 and X10.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884040" y="8686080"/>
            <a:ext cx="2971080" cy="4564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B2CD7AEB-F9D6-4C21-97B0-8A32617C43D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85800" y="4343760"/>
            <a:ext cx="548460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>
              <a:lnSpc>
                <a:spcPct val="100000"/>
              </a:lnSpc>
            </a:pPr>
            <a:r>
              <a:rPr lang="pt-BR" sz="118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Programmer is aware of this nonlocal access!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3884040" y="8686080"/>
            <a:ext cx="2971080" cy="4564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323DB285-6522-48DA-B42C-6DCF1EE8960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x10-lang.org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x10-lang.org/" TargetMode="External"/><Relationship Id="rId2" Type="http://schemas.openxmlformats.org/officeDocument/2006/relationships/hyperlink" Target="http://www.x10-lang.org/" TargetMode="External"/><Relationship Id="rId3" Type="http://schemas.openxmlformats.org/officeDocument/2006/relationships/hyperlink" Target="http://www.x10-lang.org/" TargetMode="External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x10.sourceforge.net/x10doc/2.6.0/" TargetMode="External"/><Relationship Id="rId2" Type="http://schemas.openxmlformats.org/officeDocument/2006/relationships/hyperlink" Target="http://x10.sourceforge.net/x10doc/2.6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www5.in.tum.de/pub/hoermann_thomas_2013.pdf" TargetMode="External"/><Relationship Id="rId2" Type="http://schemas.openxmlformats.org/officeDocument/2006/relationships/hyperlink" Target="http://www5.in.tum.de/pub/hoermann_thomas_2013.pdf" TargetMode="External"/><Relationship Id="rId3" Type="http://schemas.openxmlformats.org/officeDocument/2006/relationships/hyperlink" Target="https://openresearch-repository.anu.edu.au/bitstream/1885/14334/1/Milthorpe%20Thesis%202015.pdf" TargetMode="External"/><Relationship Id="rId4" Type="http://schemas.openxmlformats.org/officeDocument/2006/relationships/hyperlink" Target="https://openresearch-repository.anu.edu.au/bitstream/1885/14334/1/Milthorpe%20Thesis%202015.pdf" TargetMode="External"/><Relationship Id="rId5" Type="http://schemas.openxmlformats.org/officeDocument/2006/relationships/hyperlink" Target="http://x10.sourceforge.net/documentation/languagespec/x10-latest.pdf" TargetMode="External"/><Relationship Id="rId6" Type="http://schemas.openxmlformats.org/officeDocument/2006/relationships/hyperlink" Target="http://x10.sourceforge.net/documentation/languagespec/x10-latest.pdf" TargetMode="External"/><Relationship Id="rId7" Type="http://schemas.openxmlformats.org/officeDocument/2006/relationships/hyperlink" Target="https://www.cs.colostate.edu/wiki/mediawiki/images/5/5d/X10programmingguide.pdf" TargetMode="External"/><Relationship Id="rId8" Type="http://schemas.openxmlformats.org/officeDocument/2006/relationships/hyperlink" Target="https://www.cs.colostate.edu/wiki/mediawiki/images/5/5d/X10programmingguide.pdf" TargetMode="External"/><Relationship Id="rId9" Type="http://schemas.openxmlformats.org/officeDocument/2006/relationships/hyperlink" Target="http://citeseerx.ist.psu.edu/viewdoc/download?doi=10.1.1.642.6839&amp;rep=rep1&amp;type=pdf" TargetMode="External"/><Relationship Id="rId10" Type="http://schemas.openxmlformats.org/officeDocument/2006/relationships/hyperlink" Target="http://citeseerx.ist.psu.edu/viewdoc/download?doi=10.1.1.642.6839&amp;rep=rep1&amp;type=pdf" TargetMode="External"/><Relationship Id="rId11" Type="http://schemas.openxmlformats.org/officeDocument/2006/relationships/hyperlink" Target="https://arxiv.org/pdf/1110.4165.pdf" TargetMode="External"/><Relationship Id="rId12" Type="http://schemas.openxmlformats.org/officeDocument/2006/relationships/hyperlink" Target="https://arxiv.org/pdf/1110.4165.pdf" TargetMode="External"/><Relationship Id="rId1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4400" y="21304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Schirmer da Silva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Leonardo Quatrin Campagnolo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e Memories para Diferentes Padrões de programação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507960" y="1371600"/>
          <a:ext cx="10818000" cy="3133440"/>
        </p:xfrm>
        <a:graphic>
          <a:graphicData uri="http://schemas.openxmlformats.org/drawingml/2006/table">
            <a:tbl>
              <a:tblPr/>
              <a:tblGrid>
                <a:gridCol w="2705040"/>
                <a:gridCol w="2201040"/>
                <a:gridCol w="2366280"/>
                <a:gridCol w="3546000"/>
              </a:tblGrid>
              <a:tr h="64260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Memory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Nonlocal Access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Sequential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OpenMP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Either 1 or 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MPI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No. Message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642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CUDA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(host) +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 (device)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(Host + 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No.  DMA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UPC, FORTRAN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X10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pc="-1" strike="noStrike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6E202772-9070-48F6-AE7C-DE43AACF9068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7240" y="1371240"/>
            <a:ext cx="112773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utiliza o modelo  Asynchronous PGAS na família Java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As threads podem ser criadas dinamicamente sob o controle do programador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 threads distintas, p memorias distintas (n &lt;&gt; 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PGAS memories =  places </a:t>
            </a:r>
            <a:endParaRPr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PGAS threads = activities </a:t>
            </a:r>
            <a:endParaRPr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lvl="1" marL="742680" indent="-285120">
              <a:lnSpc>
                <a:spcPct val="10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9DEA270-125F-4D15-AEFE-17D8F6BBB120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Project Status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7240" y="1371240"/>
            <a:ext cx="112773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616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36520" indent="-23616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arget :  Computação científica e  business analytics</a:t>
            </a:r>
            <a:endParaRPr/>
          </a:p>
          <a:p>
            <a:pPr marL="236520" indent="-23616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: open source project (Eclipse Public License)</a:t>
            </a:r>
            <a:endParaRPr/>
          </a:p>
          <a:p>
            <a:pPr lvl="1" marL="742680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Documentação, releases, mailing lists, código, etc: </a:t>
            </a:r>
            <a:r>
              <a:rPr lang="pt-B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http://x10-lang.org </a:t>
            </a:r>
            <a:endParaRPr/>
          </a:p>
          <a:p>
            <a:pPr lvl="1" marL="742680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back end: Single process (all places in 1 JVM)</a:t>
            </a:r>
            <a:endParaRPr/>
          </a:p>
          <a:p>
            <a:pPr lvl="1" marL="742680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back end: Multi-process (1 place por SMP node)</a:t>
            </a:r>
            <a:endParaRPr/>
          </a:p>
          <a:p>
            <a:pPr lvl="2" marL="1143000" indent="-2282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aix, linux, cygwin, MacOS X</a:t>
            </a:r>
            <a:endParaRPr/>
          </a:p>
          <a:p>
            <a:pPr lvl="2" marL="1143000" indent="-2282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x86, x86_64, 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6CDF12B4-2E73-4D82-99B4-87DF13906268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://www.x10-lang.org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IDE: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X10DT</a:t>
            </a:r>
            <a:endParaRPr/>
          </a:p>
        </p:txBody>
      </p:sp>
      <p:pic>
        <p:nvPicPr>
          <p:cNvPr id="200" name="Picture 3" descr=""/>
          <p:cNvPicPr/>
          <p:nvPr/>
        </p:nvPicPr>
        <p:blipFill>
          <a:blip r:embed="rId4"/>
          <a:stretch/>
        </p:blipFill>
        <p:spPr>
          <a:xfrm>
            <a:off x="4223880" y="1845000"/>
            <a:ext cx="7305840" cy="42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Documentação: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http://x10.sourceforge.net/x10doc/2.6.0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3"/>
          <a:stretch/>
        </p:blipFill>
        <p:spPr>
          <a:xfrm>
            <a:off x="2135520" y="2349000"/>
            <a:ext cx="7904880" cy="39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x10.lang.*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Falta: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Place, DistArray, Array, Region, GlobalRef[T]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6" name="Picture 7" descr=""/>
          <p:cNvPicPr/>
          <p:nvPr/>
        </p:nvPicPr>
        <p:blipFill>
          <a:blip r:embed="rId1"/>
          <a:stretch/>
        </p:blipFill>
        <p:spPr>
          <a:xfrm>
            <a:off x="434160" y="2671560"/>
            <a:ext cx="4803840" cy="2382480"/>
          </a:xfrm>
          <a:prstGeom prst="rect">
            <a:avLst/>
          </a:prstGeom>
          <a:ln>
            <a:noFill/>
          </a:ln>
        </p:spPr>
      </p:pic>
      <p:pic>
        <p:nvPicPr>
          <p:cNvPr id="207" name="Picture 8" descr=""/>
          <p:cNvPicPr/>
          <p:nvPr/>
        </p:nvPicPr>
        <p:blipFill>
          <a:blip r:embed="rId2"/>
          <a:stretch/>
        </p:blipFill>
        <p:spPr>
          <a:xfrm>
            <a:off x="5519880" y="1875240"/>
            <a:ext cx="6370560" cy="39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75560" y="21600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variáveis: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funções: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695520" y="1917000"/>
            <a:ext cx="4075920" cy="1227960"/>
          </a:xfrm>
          <a:prstGeom prst="rect">
            <a:avLst/>
          </a:prstGeom>
          <a:ln>
            <a:noFill/>
          </a:ln>
        </p:spPr>
      </p:pic>
      <p:pic>
        <p:nvPicPr>
          <p:cNvPr id="211" name="Picture 5" descr=""/>
          <p:cNvPicPr/>
          <p:nvPr/>
        </p:nvPicPr>
        <p:blipFill>
          <a:blip r:embed="rId2"/>
          <a:stretch/>
        </p:blipFill>
        <p:spPr>
          <a:xfrm>
            <a:off x="695520" y="3462120"/>
            <a:ext cx="4542840" cy="73260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3"/>
          <a:stretch/>
        </p:blipFill>
        <p:spPr>
          <a:xfrm>
            <a:off x="695520" y="4250880"/>
            <a:ext cx="3571200" cy="191376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5904000" y="1224000"/>
            <a:ext cx="556704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Declaração de variávies:  </a:t>
            </a: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/>
          </a:p>
          <a:p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</a:t>
            </a:r>
            <a:endParaRPr/>
          </a:p>
          <a:p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x:Int</a:t>
            </a:r>
            <a:endParaRPr/>
          </a:p>
          <a:p>
            <a:r>
              <a:rPr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/>
          </a:p>
          <a:p>
            <a:endParaRPr/>
          </a:p>
          <a:p>
            <a:r>
              <a:rPr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/>
          </a:p>
          <a:p>
            <a:endParaRPr/>
          </a:p>
          <a:p>
            <a:r>
              <a:rPr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em Java e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/>
        </p:blipFill>
        <p:spPr>
          <a:xfrm>
            <a:off x="1055520" y="1917000"/>
            <a:ext cx="566676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clocked,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points, regions, distributions, arrays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127520" y="1635480"/>
            <a:ext cx="2159640" cy="647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3274920" y="3105360"/>
            <a:ext cx="3519360" cy="932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2203200" y="2381040"/>
            <a:ext cx="2159640" cy="61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5735880" y="4149000"/>
            <a:ext cx="2159640" cy="863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S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GlobalRef[T]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(p,l) 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 uma nova atividade para avaliar comandos de maneira assíncrona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Variáveis fora do bloco async podem ser referenciadas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8328240" y="1917000"/>
            <a:ext cx="2971080" cy="314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609480" y="1753560"/>
            <a:ext cx="3561480" cy="4218840"/>
          </a:xfrm>
          <a:prstGeom prst="rect">
            <a:avLst/>
          </a:prstGeom>
          <a:ln>
            <a:noFill/>
          </a:ln>
        </p:spPr>
      </p:pic>
      <p:pic>
        <p:nvPicPr>
          <p:cNvPr id="229" name="Picture 5" descr=""/>
          <p:cNvPicPr/>
          <p:nvPr/>
        </p:nvPicPr>
        <p:blipFill>
          <a:blip r:embed="rId2"/>
          <a:stretch/>
        </p:blipFill>
        <p:spPr>
          <a:xfrm>
            <a:off x="6091560" y="2385360"/>
            <a:ext cx="5404320" cy="29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 uma expressão, esperando todas as atividades criadas por chamadas async terminarem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considerado um mecanismo de barreira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Útil para expressar operações “síncronas”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Picture 3" descr=""/>
          <p:cNvPicPr/>
          <p:nvPr/>
        </p:nvPicPr>
        <p:blipFill>
          <a:blip r:embed="rId1"/>
          <a:stretch/>
        </p:blipFill>
        <p:spPr>
          <a:xfrm>
            <a:off x="609480" y="1586880"/>
            <a:ext cx="4228560" cy="4552200"/>
          </a:xfrm>
          <a:prstGeom prst="rect">
            <a:avLst/>
          </a:prstGeom>
          <a:ln>
            <a:noFill/>
          </a:ln>
        </p:spPr>
      </p:pic>
      <p:pic>
        <p:nvPicPr>
          <p:cNvPr id="235" name="Picture 4" descr=""/>
          <p:cNvPicPr/>
          <p:nvPr/>
        </p:nvPicPr>
        <p:blipFill>
          <a:blip r:embed="rId2"/>
          <a:stretch/>
        </p:blipFill>
        <p:spPr>
          <a:xfrm>
            <a:off x="6068520" y="2359080"/>
            <a:ext cx="5492880" cy="300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MethodModifier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 um bloco de código de forma atômica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utilizado em métodos ou em trechos de código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Blocos atômicos são executados enquanto outras atividades são suspensas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deve criar atividades concorrentes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 manipular dados locais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623520" y="1917000"/>
            <a:ext cx="3580560" cy="3876120"/>
          </a:xfrm>
          <a:prstGeom prst="rect">
            <a:avLst/>
          </a:prstGeom>
          <a:ln>
            <a:noFill/>
          </a:ln>
        </p:spPr>
      </p:pic>
      <p:pic>
        <p:nvPicPr>
          <p:cNvPr id="241" name="Picture 3" descr=""/>
          <p:cNvPicPr/>
          <p:nvPr/>
        </p:nvPicPr>
        <p:blipFill>
          <a:blip r:embed="rId2"/>
          <a:stretch/>
        </p:blipFill>
        <p:spPr>
          <a:xfrm>
            <a:off x="6081840" y="2359440"/>
            <a:ext cx="5486040" cy="29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WhenStmt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WhenStmt ::=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 Expr ) Stmt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WhenStmt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(Expr)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(E)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Suspende uma atividade até que o estado de uma expressão booleana E seja verdadeira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isso acontece, S é executada atomicamente e isoladamente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9086760" y="2724840"/>
            <a:ext cx="2494800" cy="22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636480" y="2133000"/>
            <a:ext cx="3609360" cy="3447360"/>
          </a:xfrm>
          <a:prstGeom prst="rect">
            <a:avLst/>
          </a:prstGeom>
          <a:ln>
            <a:noFill/>
          </a:ln>
        </p:spPr>
      </p:pic>
      <p:pic>
        <p:nvPicPr>
          <p:cNvPr id="248" name="Picture 4" descr=""/>
          <p:cNvPicPr/>
          <p:nvPr/>
        </p:nvPicPr>
        <p:blipFill>
          <a:blip r:embed="rId2"/>
          <a:stretch/>
        </p:blipFill>
        <p:spPr>
          <a:xfrm>
            <a:off x="6023880" y="2341080"/>
            <a:ext cx="5537160" cy="303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(p)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(p)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Sendo ‘p’ é relacionado ao 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que o bloco de código será executado.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Atividade do processo “pai” é bloqueado até que o trecho em { ... } seja completado.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async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Picture 4" descr=""/>
          <p:cNvPicPr/>
          <p:nvPr/>
        </p:nvPicPr>
        <p:blipFill>
          <a:blip r:embed="rId1"/>
          <a:stretch/>
        </p:blipFill>
        <p:spPr>
          <a:xfrm>
            <a:off x="335520" y="1433520"/>
            <a:ext cx="4209480" cy="5019120"/>
          </a:xfrm>
          <a:prstGeom prst="rect">
            <a:avLst/>
          </a:prstGeom>
          <a:ln>
            <a:noFill/>
          </a:ln>
        </p:spPr>
      </p:pic>
      <p:pic>
        <p:nvPicPr>
          <p:cNvPr id="254" name="Picture 5" descr=""/>
          <p:cNvPicPr/>
          <p:nvPr/>
        </p:nvPicPr>
        <p:blipFill>
          <a:blip r:embed="rId2"/>
          <a:stretch/>
        </p:blipFill>
        <p:spPr>
          <a:xfrm>
            <a:off x="4583880" y="5301360"/>
            <a:ext cx="4209480" cy="1437480"/>
          </a:xfrm>
          <a:prstGeom prst="rect">
            <a:avLst/>
          </a:prstGeom>
          <a:ln>
            <a:noFill/>
          </a:ln>
        </p:spPr>
      </p:pic>
      <p:pic>
        <p:nvPicPr>
          <p:cNvPr id="255" name="Picture 6" descr=""/>
          <p:cNvPicPr/>
          <p:nvPr/>
        </p:nvPicPr>
        <p:blipFill>
          <a:blip r:embed="rId3"/>
          <a:stretch/>
        </p:blipFill>
        <p:spPr>
          <a:xfrm>
            <a:off x="6128640" y="908640"/>
            <a:ext cx="5557680" cy="43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DistArray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RemoteArray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AtomicInteger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(2004)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programming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&amp; Java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10" descr=""/>
          <p:cNvPicPr/>
          <p:nvPr/>
        </p:nvPicPr>
        <p:blipFill>
          <a:blip r:embed="rId1"/>
          <a:stretch/>
        </p:blipFill>
        <p:spPr>
          <a:xfrm>
            <a:off x="7104240" y="1600200"/>
            <a:ext cx="4088520" cy="387108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class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Driver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firstCounter.count();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secondCounter.count();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firstValue = firstCounter.getCount();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secondCounter.getCount();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"First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+firstValue);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8" descr=""/>
          <p:cNvPicPr/>
          <p:nvPr/>
        </p:nvPicPr>
        <p:blipFill>
          <a:blip r:embed="rId1"/>
          <a:stretch/>
        </p:blipFill>
        <p:spPr>
          <a:xfrm>
            <a:off x="7536240" y="1675440"/>
            <a:ext cx="3494880" cy="437436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>
              <a:lnSpc>
                <a:spcPct val="100000"/>
              </a:lnSpc>
            </a:pP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secondCtr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(Place.places(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 GlobalRef[Counter](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home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secondCtr().count();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(secondCtr.home) secondCtr().getCount());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Picture 8" descr=""/>
          <p:cNvPicPr/>
          <p:nvPr/>
        </p:nvPicPr>
        <p:blipFill>
          <a:blip r:embed="rId1"/>
          <a:stretch/>
        </p:blipFill>
        <p:spPr>
          <a:xfrm>
            <a:off x="7248240" y="2781000"/>
            <a:ext cx="3029040" cy="2163240"/>
          </a:xfrm>
          <a:prstGeom prst="rect">
            <a:avLst/>
          </a:prstGeom>
          <a:ln>
            <a:noFill/>
          </a:ln>
        </p:spPr>
      </p:pic>
      <p:pic>
        <p:nvPicPr>
          <p:cNvPr id="267" name="Picture 6" descr=""/>
          <p:cNvPicPr/>
          <p:nvPr/>
        </p:nvPicPr>
        <p:blipFill>
          <a:blip r:embed="rId2"/>
          <a:stretch/>
        </p:blipFill>
        <p:spPr>
          <a:xfrm>
            <a:off x="983520" y="2239200"/>
            <a:ext cx="4009320" cy="32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3535200" y="1984680"/>
            <a:ext cx="5121360" cy="37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Picture 4" descr=""/>
          <p:cNvPicPr/>
          <p:nvPr/>
        </p:nvPicPr>
        <p:blipFill>
          <a:blip r:embed="rId1"/>
          <a:stretch/>
        </p:blipFill>
        <p:spPr>
          <a:xfrm>
            <a:off x="2144520" y="1628640"/>
            <a:ext cx="8415000" cy="449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Dificuldade de encontrar exemplos atualizados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Thomas Hörmann. Parallel Algorithms for Sparse Grids in X10. Bachelor Thesis in Informatics. June 2013.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://www5.in.tum.de/pub/hoermann_thomas_2013.pdf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Josh Milthorpe. X10 for High-Performance Scientific Computing. Doctor Thesis at The Australian National University. June 2015.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openresearch-repository.anu.edu.au/bitstream/1885/14334/1/Milthorpe%20Thesis%202015.pdf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Language Specification. Version 2.6 . June 2016.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x10.sourceforge.net/documentation/languagespec/x10-latest.pdf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www.cs.colostate.edu/wiki/mediawiki/images/5/5d/X10programmingguide.pdf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citeseerx.ist.psu.edu/viewdoc/download?doi=10.1.1.642.6839&amp;rep=rep1&amp;type=pdf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2"/>
              </a:rPr>
              <a:t>arxiv.org/pdf/1110.4165.pdf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PGAS Background: Global and Local Views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Um programa em paralelo tem possui n threads e pelo menos um espaço de endereçamento.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O programa é dito que possui uma “visão global” quando todas as threads compartilham o espaço de endereçamento (OpenMP), compartilham o mesmo dado, mal modelo para compartilhar dados causa condições de corrida.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O programa é dito que possui uma visão local quando as threads tem espaço de endereçamento distinto e  se comunicam por passagem de mensagens, threads precisam de cópias dos dados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z="3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PGAS Overview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80880" y="1371600"/>
            <a:ext cx="415260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pt-BR" sz="28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Partitioned Global View” (or PGAS)</a:t>
            </a:r>
            <a:endParaRPr/>
          </a:p>
          <a:p>
            <a:pPr lvl="1" marL="742680" indent="-28512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Address Space</a:t>
            </a:r>
            <a:r>
              <a:rPr lang="pt-BR" sz="24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cada thread acessa todo o dado sem a necessidade de replicar</a:t>
            </a:r>
            <a:endParaRPr/>
          </a:p>
          <a:p>
            <a:pPr lvl="1" marL="742680" indent="-28512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-Partitioned</a:t>
            </a:r>
            <a:r>
              <a:rPr lang="pt-BR" sz="24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Divide o espaço de endereçamento global para que o programador esteja ciente do compartilhamento de dados entre as threads</a:t>
            </a:r>
            <a:endParaRPr/>
          </a:p>
        </p:txBody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4680000" y="3384000"/>
            <a:ext cx="7288200" cy="29394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155560" y="1080000"/>
            <a:ext cx="593208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+ blocos distintos de memória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x10: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Memória: places</a:t>
            </a:r>
            <a:endParaRPr/>
          </a:p>
          <a:p>
            <a:pPr lvl="1" marL="743040" indent="-28512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Threads: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26400" y="237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Memoria e Distribuição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7240" y="1371240"/>
            <a:ext cx="795852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Software Memory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Heap, stack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Em um programa em paralelo usamos múltiplas memórias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No X10, a memória é chamada de place</a:t>
            </a:r>
            <a:r>
              <a:rPr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conjunto de dados criados pela execução do programa (arrays, trees, graphs, etc.)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Divisiãos das structures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Direcionar partes de cada structure aos places</a:t>
            </a:r>
            <a:endParaRPr/>
          </a:p>
        </p:txBody>
      </p:sp>
      <p:pic>
        <p:nvPicPr>
          <p:cNvPr id="164" name="Picture 9" descr=""/>
          <p:cNvPicPr/>
          <p:nvPr/>
        </p:nvPicPr>
        <p:blipFill>
          <a:blip r:embed="rId1"/>
          <a:stretch/>
        </p:blipFill>
        <p:spPr>
          <a:xfrm>
            <a:off x="9738360" y="0"/>
            <a:ext cx="1998000" cy="1498320"/>
          </a:xfrm>
          <a:prstGeom prst="rect">
            <a:avLst/>
          </a:prstGeom>
          <a:ln>
            <a:noFill/>
          </a:ln>
        </p:spPr>
      </p:pic>
      <p:pic>
        <p:nvPicPr>
          <p:cNvPr id="165" name="Picture 10" descr=""/>
          <p:cNvPicPr/>
          <p:nvPr/>
        </p:nvPicPr>
        <p:blipFill>
          <a:blip r:embed="rId2"/>
          <a:stretch/>
        </p:blipFill>
        <p:spPr>
          <a:xfrm>
            <a:off x="9738360" y="1486080"/>
            <a:ext cx="1998000" cy="1497960"/>
          </a:xfrm>
          <a:prstGeom prst="rect">
            <a:avLst/>
          </a:prstGeom>
          <a:ln>
            <a:noFill/>
          </a:ln>
        </p:spPr>
      </p:pic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9799920" y="2878200"/>
            <a:ext cx="1862640" cy="1244160"/>
          </a:xfrm>
          <a:prstGeom prst="rect">
            <a:avLst/>
          </a:prstGeom>
          <a:ln>
            <a:noFill/>
          </a:ln>
        </p:spPr>
      </p:pic>
      <p:pic>
        <p:nvPicPr>
          <p:cNvPr id="167" name="Picture 12" descr=""/>
          <p:cNvPicPr/>
          <p:nvPr/>
        </p:nvPicPr>
        <p:blipFill>
          <a:blip r:embed="rId4"/>
          <a:stretch/>
        </p:blipFill>
        <p:spPr>
          <a:xfrm>
            <a:off x="9364320" y="4035600"/>
            <a:ext cx="2827440" cy="201888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5253480" y="6554880"/>
            <a:ext cx="2133000" cy="2473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26C87E81-5857-4CC8-BCC8-30E87B47F8EF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Place:</a:t>
            </a:r>
            <a:endParaRPr/>
          </a:p>
          <a:p>
            <a:pPr lvl="1" marL="743040" indent="-28512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Controla uma quantidade de objetos e atividades.</a:t>
            </a:r>
            <a:endParaRPr/>
          </a:p>
          <a:p>
            <a:pPr lvl="1" marL="743040" indent="-285120">
              <a:lnSpc>
                <a:spcPct val="80000"/>
              </a:lnSpc>
              <a:buFont typeface="Arial"/>
              <a:buChar char="–"/>
            </a:pPr>
            <a:r>
              <a:rPr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Places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são definidas antes de executar o programa.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Aplicação</a:t>
            </a:r>
            <a:endParaRPr/>
          </a:p>
          <a:p>
            <a:pPr lvl="1" marL="743040" indent="-28512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 invocando método “main”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Activities:</a:t>
            </a:r>
            <a:endParaRPr/>
          </a:p>
          <a:p>
            <a:pPr lvl="1" marL="743040" indent="-28512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 sequencial de comandos em um espaço de memória (“place”)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7122600" y="253260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7663320" y="2281320"/>
            <a:ext cx="360" cy="89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8283240" y="253260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7132320" y="363384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8283240" y="363384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7132320" y="3189960"/>
            <a:ext cx="1089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/>
          </a:p>
        </p:txBody>
      </p:sp>
      <p:sp>
        <p:nvSpPr>
          <p:cNvPr id="177" name="CustomShape 9"/>
          <p:cNvSpPr/>
          <p:nvPr/>
        </p:nvSpPr>
        <p:spPr>
          <a:xfrm>
            <a:off x="7122600" y="4269960"/>
            <a:ext cx="10908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/>
          </a:p>
        </p:txBody>
      </p:sp>
      <p:sp>
        <p:nvSpPr>
          <p:cNvPr id="178" name="CustomShape 10"/>
          <p:cNvSpPr/>
          <p:nvPr/>
        </p:nvSpPr>
        <p:spPr>
          <a:xfrm>
            <a:off x="8259120" y="4281840"/>
            <a:ext cx="110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/>
          </a:p>
        </p:txBody>
      </p:sp>
      <p:sp>
        <p:nvSpPr>
          <p:cNvPr id="179" name="CustomShape 11"/>
          <p:cNvSpPr/>
          <p:nvPr/>
        </p:nvSpPr>
        <p:spPr>
          <a:xfrm>
            <a:off x="8259120" y="3180600"/>
            <a:ext cx="110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/>
          </a:p>
        </p:txBody>
      </p:sp>
      <p:sp>
        <p:nvSpPr>
          <p:cNvPr id="180" name="CustomShape 12"/>
          <p:cNvSpPr/>
          <p:nvPr/>
        </p:nvSpPr>
        <p:spPr>
          <a:xfrm>
            <a:off x="7204320" y="2604600"/>
            <a:ext cx="927000" cy="287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Threads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09480" y="1600200"/>
            <a:ext cx="39261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Threads em X10 são criadas através do comando “async” e também “at”</a:t>
            </a:r>
            <a:endParaRPr/>
          </a:p>
        </p:txBody>
      </p:sp>
      <p:pic>
        <p:nvPicPr>
          <p:cNvPr id="183" name="Content Placeholder 8" descr=""/>
          <p:cNvPicPr/>
          <p:nvPr/>
        </p:nvPicPr>
        <p:blipFill>
          <a:blip r:embed="rId1"/>
          <a:srcRect l="-5826" t="0" r="-5826" b="0"/>
          <a:stretch/>
        </p:blipFill>
        <p:spPr>
          <a:xfrm>
            <a:off x="6336000" y="1224000"/>
            <a:ext cx="415224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Affinity e Nonlocal Access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7600" y="1371240"/>
            <a:ext cx="553680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Afinidade é a associação de uma thread a um place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é chamado de local memory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 access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0 quer acesssar B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está em Memory 1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0 não tem afinidade com a memória 1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lvl="1" marL="742680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Comunicação entre processo é cara!</a:t>
            </a:r>
            <a:endParaRPr/>
          </a:p>
        </p:txBody>
      </p:sp>
      <p:pic>
        <p:nvPicPr>
          <p:cNvPr id="186" name="Picture 7" descr=""/>
          <p:cNvPicPr/>
          <p:nvPr/>
        </p:nvPicPr>
        <p:blipFill>
          <a:blip r:embed="rId1"/>
          <a:stretch/>
        </p:blipFill>
        <p:spPr>
          <a:xfrm>
            <a:off x="7852680" y="528480"/>
            <a:ext cx="3623760" cy="2336760"/>
          </a:xfrm>
          <a:prstGeom prst="rect">
            <a:avLst/>
          </a:prstGeom>
          <a:ln>
            <a:noFill/>
          </a:ln>
        </p:spPr>
      </p:pic>
      <p:pic>
        <p:nvPicPr>
          <p:cNvPr id="187" name="Picture 8" descr=""/>
          <p:cNvPicPr/>
          <p:nvPr/>
        </p:nvPicPr>
        <p:blipFill>
          <a:blip r:embed="rId2"/>
          <a:stretch/>
        </p:blipFill>
        <p:spPr>
          <a:xfrm>
            <a:off x="7852680" y="3166920"/>
            <a:ext cx="3623760" cy="23367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C889AC52-2C7F-4005-AEBD-86AC108CA407}" type="slidenum">
              <a:rPr lang="pt-BR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Application>LibreOffice/5.0.3.2$Windows_x86 LibreOffice_project/e5f16313668ac592c1bfb310f4390624e3dbfb75</Application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language>pt-BR</dc:language>
  <dcterms:modified xsi:type="dcterms:W3CDTF">2016-12-12T03:23:09Z</dcterms:modified>
  <cp:revision>68</cp:revision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