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9" r:id="rId4"/>
    <p:sldId id="258" r:id="rId5"/>
    <p:sldId id="260" r:id="rId6"/>
    <p:sldId id="262" r:id="rId7"/>
    <p:sldId id="259" r:id="rId8"/>
    <p:sldId id="293" r:id="rId9"/>
    <p:sldId id="279" r:id="rId10"/>
    <p:sldId id="283" r:id="rId11"/>
    <p:sldId id="264" r:id="rId12"/>
    <p:sldId id="287" r:id="rId13"/>
    <p:sldId id="265" r:id="rId14"/>
    <p:sldId id="288" r:id="rId15"/>
    <p:sldId id="266" r:id="rId16"/>
    <p:sldId id="292" r:id="rId17"/>
    <p:sldId id="298" r:id="rId18"/>
    <p:sldId id="299" r:id="rId19"/>
    <p:sldId id="295" r:id="rId20"/>
    <p:sldId id="296" r:id="rId21"/>
    <p:sldId id="297" r:id="rId22"/>
    <p:sldId id="284" r:id="rId23"/>
    <p:sldId id="267" r:id="rId24"/>
    <p:sldId id="285" r:id="rId25"/>
    <p:sldId id="281" r:id="rId26"/>
    <p:sldId id="280" r:id="rId27"/>
    <p:sldId id="294" r:id="rId28"/>
    <p:sldId id="290" r:id="rId29"/>
    <p:sldId id="286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56" d="100"/>
          <a:sy n="56" d="100"/>
        </p:scale>
        <p:origin x="-90" y="-1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1BD6-0921-4385-836B-BED76F1F0A66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588E-FF8D-4B7F-949A-E4520B6F11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2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7588E-FF8D-4B7F-949A-E4520B6F11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86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2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3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8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2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2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5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54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7" Type="http://schemas.openxmlformats.org/officeDocument/2006/relationships/hyperlink" Target="https://arxiv.org/pdf/1110.416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642.6839&amp;rep=rep1&amp;type=pdf" TargetMode="External"/><Relationship Id="rId5" Type="http://schemas.openxmlformats.org/officeDocument/2006/relationships/hyperlink" Target="https://www.cs.colostate.edu/wiki/mediawiki/images/5/5d/X10programmingguide.pdf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x</a:t>
            </a:r>
            <a:r>
              <a:rPr lang="pt-BR" sz="2800" dirty="0" smtClean="0"/>
              <a:t>10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Busca em árvore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Luiz Schirmer da Silva</a:t>
            </a:r>
          </a:p>
          <a:p>
            <a:r>
              <a:rPr lang="pt-BR" sz="1800" dirty="0"/>
              <a:t>Leonardo Quatrin Campagnolo</a:t>
            </a:r>
          </a:p>
        </p:txBody>
      </p:sp>
    </p:spTree>
    <p:extLst>
      <p:ext uri="{BB962C8B-B14F-4D97-AF65-F5344CB8AC3E}">
        <p14:creationId xmlns:p14="http://schemas.microsoft.com/office/powerpoint/2010/main" val="25819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b="1" i="1" dirty="0" smtClean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r>
              <a:rPr lang="pt-BR" sz="1800" b="1" dirty="0" smtClean="0"/>
              <a:t>clocked</a:t>
            </a:r>
            <a:r>
              <a:rPr lang="pt-BR" sz="1800" b="1" dirty="0"/>
              <a:t>, next</a:t>
            </a:r>
          </a:p>
          <a:p>
            <a:endParaRPr lang="pt-BR" sz="1800" b="1" dirty="0"/>
          </a:p>
          <a:p>
            <a:r>
              <a:rPr lang="pt-BR" sz="1800" b="1" dirty="0"/>
              <a:t>points, regions, distributions, arrays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7448" y="1635365"/>
            <a:ext cx="2160240" cy="648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Concorrência: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async S</a:t>
            </a:r>
            <a:endParaRPr lang="pt-BR" sz="1600" dirty="0"/>
          </a:p>
        </p:txBody>
      </p:sp>
      <p:sp>
        <p:nvSpPr>
          <p:cNvPr id="5" name="Rectangle 4"/>
          <p:cNvSpPr/>
          <p:nvPr/>
        </p:nvSpPr>
        <p:spPr>
          <a:xfrm>
            <a:off x="3275029" y="3105199"/>
            <a:ext cx="3520008" cy="932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Atomicidade e sincronização: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atomic 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w</a:t>
            </a:r>
            <a:r>
              <a:rPr lang="pt-BR" sz="1600" dirty="0" smtClean="0"/>
              <a:t>hen (c) S</a:t>
            </a:r>
            <a:endParaRPr lang="pt-BR" sz="1600" dirty="0"/>
          </a:p>
        </p:txBody>
      </p:sp>
      <p:sp>
        <p:nvSpPr>
          <p:cNvPr id="6" name="Rectangle 5"/>
          <p:cNvSpPr/>
          <p:nvPr/>
        </p:nvSpPr>
        <p:spPr>
          <a:xfrm>
            <a:off x="2203128" y="2380912"/>
            <a:ext cx="2160240" cy="616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Ordenação: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finish S</a:t>
            </a:r>
            <a:endParaRPr lang="pt-BR" sz="1600" dirty="0"/>
          </a:p>
        </p:txBody>
      </p:sp>
      <p:sp>
        <p:nvSpPr>
          <p:cNvPr id="7" name="Rectangle 6"/>
          <p:cNvSpPr/>
          <p:nvPr/>
        </p:nvSpPr>
        <p:spPr>
          <a:xfrm>
            <a:off x="5735960" y="4149080"/>
            <a:ext cx="216024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Distribuição: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at (p) </a:t>
            </a:r>
            <a:r>
              <a:rPr lang="pt-BR" sz="1600" dirty="0" smtClean="0"/>
              <a:t>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GlobalRef[T]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371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async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1800" b="1" dirty="0" err="1">
                <a:cs typeface="Arial" pitchFamily="34" charset="0"/>
              </a:rPr>
              <a:t>Stmt</a:t>
            </a:r>
            <a:r>
              <a:rPr lang="en-US" altLang="pt-BR" sz="1800" b="1" dirty="0">
                <a:cs typeface="Arial" pitchFamily="34" charset="0"/>
              </a:rPr>
              <a:t> ::=  </a:t>
            </a:r>
            <a:r>
              <a:rPr lang="en-US" altLang="pt-BR" sz="1800" b="1" dirty="0" err="1">
                <a:solidFill>
                  <a:srgbClr val="C00000"/>
                </a:solidFill>
                <a:cs typeface="Arial" pitchFamily="34" charset="0"/>
              </a:rPr>
              <a:t>async</a:t>
            </a:r>
            <a:r>
              <a:rPr lang="en-US" altLang="pt-BR" sz="1800" b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1800" b="1" dirty="0">
                <a:cs typeface="Arial" pitchFamily="34" charset="0"/>
              </a:rPr>
              <a:t>(</a:t>
            </a:r>
            <a:r>
              <a:rPr lang="en-US" altLang="pt-BR" sz="1800" b="1" dirty="0" err="1">
                <a:cs typeface="Arial" pitchFamily="34" charset="0"/>
              </a:rPr>
              <a:t>p,l</a:t>
            </a:r>
            <a:r>
              <a:rPr lang="en-US" altLang="pt-BR" sz="1800" b="1" dirty="0">
                <a:cs typeface="Arial" pitchFamily="34" charset="0"/>
              </a:rPr>
              <a:t>)  </a:t>
            </a:r>
            <a:r>
              <a:rPr lang="en-US" altLang="pt-BR" sz="1800" b="1" dirty="0" err="1">
                <a:cs typeface="Arial" pitchFamily="34" charset="0"/>
              </a:rPr>
              <a:t>Stmt</a:t>
            </a:r>
            <a:endParaRPr lang="en-US" altLang="pt-BR" sz="1800" b="1" dirty="0">
              <a:cs typeface="Arial" pitchFamily="34" charset="0"/>
            </a:endParaRPr>
          </a:p>
          <a:p>
            <a:endParaRPr lang="en-US" altLang="pt-BR" sz="1800" dirty="0">
              <a:cs typeface="Arial" pitchFamily="34" charset="0"/>
            </a:endParaRPr>
          </a:p>
          <a:p>
            <a:r>
              <a:rPr lang="en-US" altLang="pt-BR" sz="1800" dirty="0" err="1">
                <a:cs typeface="Arial" pitchFamily="34" charset="0"/>
              </a:rPr>
              <a:t>async</a:t>
            </a:r>
            <a:r>
              <a:rPr lang="en-US" altLang="pt-BR" sz="1800" dirty="0">
                <a:cs typeface="Arial" pitchFamily="34" charset="0"/>
              </a:rPr>
              <a:t> { … }</a:t>
            </a:r>
          </a:p>
          <a:p>
            <a:endParaRPr lang="en-US" altLang="pt-BR" sz="1800" dirty="0">
              <a:cs typeface="Arial" pitchFamily="34" charset="0"/>
            </a:endParaRPr>
          </a:p>
          <a:p>
            <a:r>
              <a:rPr lang="en-US" altLang="pt-BR" sz="1800" dirty="0" err="1">
                <a:cs typeface="Arial" pitchFamily="34" charset="0"/>
              </a:rPr>
              <a:t>Cria</a:t>
            </a:r>
            <a:r>
              <a:rPr lang="en-US" altLang="pt-BR" sz="1800" dirty="0">
                <a:cs typeface="Arial" pitchFamily="34" charset="0"/>
              </a:rPr>
              <a:t> </a:t>
            </a:r>
            <a:r>
              <a:rPr lang="en-US" altLang="pt-BR" sz="1800" dirty="0" err="1">
                <a:cs typeface="Arial" pitchFamily="34" charset="0"/>
              </a:rPr>
              <a:t>uma</a:t>
            </a:r>
            <a:r>
              <a:rPr lang="en-US" altLang="pt-BR" sz="1800" dirty="0">
                <a:cs typeface="Arial" pitchFamily="34" charset="0"/>
              </a:rPr>
              <a:t> nova </a:t>
            </a:r>
            <a:r>
              <a:rPr lang="en-US" altLang="pt-BR" sz="1800" dirty="0" err="1">
                <a:cs typeface="Arial" pitchFamily="34" charset="0"/>
              </a:rPr>
              <a:t>atividade</a:t>
            </a:r>
            <a:r>
              <a:rPr lang="en-US" altLang="pt-BR" sz="1800" dirty="0">
                <a:cs typeface="Arial" pitchFamily="34" charset="0"/>
              </a:rPr>
              <a:t> para </a:t>
            </a:r>
            <a:r>
              <a:rPr lang="en-US" altLang="pt-BR" sz="1800" dirty="0" err="1">
                <a:cs typeface="Arial" pitchFamily="34" charset="0"/>
              </a:rPr>
              <a:t>avaliar</a:t>
            </a:r>
            <a:r>
              <a:rPr lang="en-US" altLang="pt-BR" sz="1800" dirty="0">
                <a:cs typeface="Arial" pitchFamily="34" charset="0"/>
              </a:rPr>
              <a:t> </a:t>
            </a:r>
            <a:r>
              <a:rPr lang="en-US" altLang="pt-BR" sz="1800" dirty="0" err="1">
                <a:cs typeface="Arial" pitchFamily="34" charset="0"/>
              </a:rPr>
              <a:t>comandos</a:t>
            </a:r>
            <a:r>
              <a:rPr lang="en-US" altLang="pt-BR" sz="1800" dirty="0">
                <a:cs typeface="Arial" pitchFamily="34" charset="0"/>
              </a:rPr>
              <a:t> de </a:t>
            </a:r>
            <a:r>
              <a:rPr lang="en-US" altLang="pt-BR" sz="1800" dirty="0" err="1">
                <a:cs typeface="Arial" pitchFamily="34" charset="0"/>
              </a:rPr>
              <a:t>maneira</a:t>
            </a:r>
            <a:r>
              <a:rPr lang="en-US" altLang="pt-BR" sz="1800" dirty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assíncrona</a:t>
            </a:r>
            <a:endParaRPr lang="en-US" altLang="pt-BR" sz="1800" dirty="0" smtClean="0">
              <a:cs typeface="Arial" pitchFamily="34" charset="0"/>
            </a:endParaRPr>
          </a:p>
          <a:p>
            <a:endParaRPr lang="en-US" altLang="pt-BR" sz="1800" dirty="0">
              <a:cs typeface="Arial" pitchFamily="34" charset="0"/>
            </a:endParaRPr>
          </a:p>
          <a:p>
            <a:r>
              <a:rPr lang="en-US" altLang="pt-BR" sz="1800" dirty="0" err="1" smtClean="0">
                <a:cs typeface="Arial" pitchFamily="34" charset="0"/>
              </a:rPr>
              <a:t>Variáveis</a:t>
            </a:r>
            <a:r>
              <a:rPr lang="en-US" altLang="pt-BR" sz="1800" dirty="0" smtClean="0">
                <a:cs typeface="Arial" pitchFamily="34" charset="0"/>
              </a:rPr>
              <a:t> fora do </a:t>
            </a:r>
            <a:r>
              <a:rPr lang="en-US" altLang="pt-BR" sz="1800" dirty="0" err="1" smtClean="0">
                <a:cs typeface="Arial" pitchFamily="34" charset="0"/>
              </a:rPr>
              <a:t>bloco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async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podem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ser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referenciadas</a:t>
            </a:r>
            <a:endParaRPr lang="en-US" altLang="pt-BR" sz="1800" dirty="0"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1916832"/>
            <a:ext cx="2971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linguagem</a:t>
            </a:r>
            <a:r>
              <a:rPr lang="pt-BR" sz="2400" i="1" dirty="0" smtClean="0"/>
              <a:t/>
            </a:r>
            <a:br>
              <a:rPr lang="pt-BR" sz="2400" i="1" dirty="0" smtClean="0"/>
            </a:br>
            <a:r>
              <a:rPr lang="pt-BR" sz="1800" i="1" dirty="0" smtClean="0"/>
              <a:t>async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3392"/>
            <a:ext cx="3562350" cy="421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10" y="2385370"/>
            <a:ext cx="5404990" cy="29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finish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2000" b="1" i="1" dirty="0" err="1">
                <a:cs typeface="Arial" pitchFamily="34" charset="0"/>
              </a:rPr>
              <a:t>Stmt</a:t>
            </a:r>
            <a:r>
              <a:rPr lang="en-US" altLang="pt-BR" sz="2000" b="1" i="1" dirty="0">
                <a:cs typeface="Arial" pitchFamily="34" charset="0"/>
              </a:rPr>
              <a:t> ::=  </a:t>
            </a:r>
            <a:r>
              <a:rPr lang="en-US" altLang="pt-BR" sz="2000" b="1" dirty="0">
                <a:solidFill>
                  <a:srgbClr val="C00000"/>
                </a:solidFill>
                <a:cs typeface="Arial" pitchFamily="34" charset="0"/>
              </a:rPr>
              <a:t>finish</a:t>
            </a:r>
            <a:r>
              <a:rPr lang="en-US" altLang="pt-BR" sz="2000" b="1" dirty="0">
                <a:cs typeface="Arial" pitchFamily="34" charset="0"/>
              </a:rPr>
              <a:t> </a:t>
            </a:r>
            <a:r>
              <a:rPr lang="en-US" altLang="pt-BR" sz="2000" b="1" i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2000" b="1" i="1" dirty="0" err="1">
                <a:cs typeface="Arial" pitchFamily="34" charset="0"/>
              </a:rPr>
              <a:t>Stmt</a:t>
            </a:r>
            <a:endParaRPr lang="en-US" altLang="pt-BR" sz="2000" b="1" i="1" dirty="0">
              <a:cs typeface="Arial" pitchFamily="34" charset="0"/>
            </a:endParaRPr>
          </a:p>
          <a:p>
            <a:endParaRPr lang="en-US" altLang="pt-BR" sz="18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finish { … }</a:t>
            </a:r>
          </a:p>
          <a:p>
            <a:endParaRPr lang="en-US" altLang="pt-BR" sz="18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Avalia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uma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expressão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esperando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todas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as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atividades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criadas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por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chamadas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async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terminarem</a:t>
            </a:r>
            <a:endParaRPr lang="en-US" altLang="pt-BR" sz="1800" dirty="0">
              <a:solidFill>
                <a:srgbClr val="000000"/>
              </a:solidFill>
              <a:cs typeface="Arial" pitchFamily="34" charset="0"/>
            </a:endParaRPr>
          </a:p>
          <a:p>
            <a:endParaRPr lang="en-US" altLang="pt-BR" sz="18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Pode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ser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considerado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um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mecanismo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de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barreira</a:t>
            </a:r>
            <a:endParaRPr lang="en-US" altLang="pt-BR" sz="1800" dirty="0">
              <a:solidFill>
                <a:srgbClr val="000000"/>
              </a:solidFill>
              <a:cs typeface="Arial" pitchFamily="34" charset="0"/>
            </a:endParaRPr>
          </a:p>
          <a:p>
            <a:endParaRPr lang="pt-BR" sz="1800" dirty="0"/>
          </a:p>
          <a:p>
            <a:r>
              <a:rPr lang="pt-BR" sz="1800" dirty="0"/>
              <a:t>Útil para expressar operações “síncronas</a:t>
            </a:r>
            <a:r>
              <a:rPr lang="pt-BR" sz="1800" dirty="0" smtClean="0"/>
              <a:t>”</a:t>
            </a:r>
            <a:endParaRPr lang="pt-BR" sz="1800" dirty="0"/>
          </a:p>
          <a:p>
            <a:endParaRPr lang="pt-BR" sz="18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944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finish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86707"/>
            <a:ext cx="4229100" cy="455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389" y="2359217"/>
            <a:ext cx="5493728" cy="3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pt-BR" sz="1800" b="1" i="1" dirty="0" err="1">
                <a:cs typeface="Arial" pitchFamily="34" charset="0"/>
              </a:rPr>
              <a:t>Stmt</a:t>
            </a:r>
            <a:r>
              <a:rPr lang="en-US" altLang="pt-BR" sz="1800" b="1" i="1" dirty="0">
                <a:cs typeface="Arial" pitchFamily="34" charset="0"/>
              </a:rPr>
              <a:t> ::=  </a:t>
            </a:r>
            <a:r>
              <a:rPr lang="en-US" altLang="pt-BR" sz="1800" b="1" dirty="0">
                <a:solidFill>
                  <a:srgbClr val="C00000"/>
                </a:solidFill>
                <a:cs typeface="Arial" pitchFamily="34" charset="0"/>
              </a:rPr>
              <a:t>atomic</a:t>
            </a:r>
            <a:r>
              <a:rPr lang="en-US" altLang="pt-BR" sz="1800" b="1" dirty="0">
                <a:cs typeface="Arial" pitchFamily="34" charset="0"/>
              </a:rPr>
              <a:t>  </a:t>
            </a:r>
            <a:r>
              <a:rPr lang="en-US" altLang="pt-BR" sz="1800" b="1" i="1" dirty="0">
                <a:cs typeface="Arial" pitchFamily="34" charset="0"/>
              </a:rPr>
              <a:t>Statement</a:t>
            </a:r>
          </a:p>
          <a:p>
            <a:r>
              <a:rPr lang="en-US" altLang="pt-BR" sz="1800" b="1" i="1" dirty="0" err="1">
                <a:cs typeface="Arial" pitchFamily="34" charset="0"/>
              </a:rPr>
              <a:t>MethodModifier</a:t>
            </a:r>
            <a:r>
              <a:rPr lang="en-US" altLang="pt-BR" sz="1800" b="1" i="1" dirty="0">
                <a:cs typeface="Arial" pitchFamily="34" charset="0"/>
              </a:rPr>
              <a:t> ::=  </a:t>
            </a:r>
            <a:r>
              <a:rPr lang="en-US" altLang="pt-BR" sz="1800" b="1" dirty="0">
                <a:solidFill>
                  <a:srgbClr val="C00000"/>
                </a:solidFill>
                <a:cs typeface="Arial" pitchFamily="34" charset="0"/>
              </a:rPr>
              <a:t>atomic</a:t>
            </a:r>
          </a:p>
          <a:p>
            <a:endParaRPr lang="pt-BR" sz="1800" dirty="0"/>
          </a:p>
          <a:p>
            <a:r>
              <a:rPr lang="pt-BR" sz="1800" dirty="0"/>
              <a:t>atomic { ... }</a:t>
            </a:r>
          </a:p>
          <a:p>
            <a:endParaRPr lang="pt-BR" sz="1800" dirty="0"/>
          </a:p>
          <a:p>
            <a:r>
              <a:rPr lang="pt-BR" sz="1800" dirty="0"/>
              <a:t>Executa um bloco de código de forma </a:t>
            </a:r>
            <a:r>
              <a:rPr lang="pt-BR" sz="1800" dirty="0" smtClean="0"/>
              <a:t>atômica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Pode ser utilizado em métodos ou em trechos de </a:t>
            </a:r>
            <a:r>
              <a:rPr lang="pt-BR" sz="1800" dirty="0" smtClean="0"/>
              <a:t>código</a:t>
            </a:r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Blocos atômicos são executados enquanto outras atividades são </a:t>
            </a:r>
            <a:r>
              <a:rPr lang="pt-BR" sz="1800" dirty="0" smtClean="0"/>
              <a:t>suspensas</a:t>
            </a:r>
            <a:endParaRPr lang="pt-BR" sz="1800" dirty="0"/>
          </a:p>
          <a:p>
            <a:endParaRPr lang="pt-BR" sz="1800" dirty="0"/>
          </a:p>
          <a:p>
            <a:r>
              <a:rPr lang="pt-BR" altLang="pt-BR" sz="1800" dirty="0"/>
              <a:t>Não deve criar atividades </a:t>
            </a:r>
            <a:r>
              <a:rPr lang="pt-BR" altLang="pt-BR" sz="1800" dirty="0" smtClean="0"/>
              <a:t>concorrentes</a:t>
            </a:r>
            <a:endParaRPr lang="pt-BR" altLang="pt-BR" sz="1800" dirty="0"/>
          </a:p>
          <a:p>
            <a:endParaRPr lang="pt-BR" altLang="pt-BR" sz="1800" dirty="0"/>
          </a:p>
          <a:p>
            <a:r>
              <a:rPr lang="pt-BR" altLang="pt-BR" sz="1800" dirty="0"/>
              <a:t>Deve manipular dados </a:t>
            </a:r>
            <a:r>
              <a:rPr lang="pt-BR" altLang="pt-BR" sz="1800" dirty="0" smtClean="0"/>
              <a:t>locais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110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916832"/>
            <a:ext cx="35814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92" y="2359453"/>
            <a:ext cx="5486816" cy="299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8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/>
              <a:t>when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b="1" dirty="0"/>
              <a:t>Stmt ::= WhenStmt</a:t>
            </a:r>
          </a:p>
          <a:p>
            <a:r>
              <a:rPr lang="pt-BR" sz="1800" b="1" dirty="0"/>
              <a:t>WhenStmt ::= </a:t>
            </a:r>
            <a:r>
              <a:rPr lang="pt-BR" sz="1800" b="1" dirty="0">
                <a:solidFill>
                  <a:srgbClr val="FF0000"/>
                </a:solidFill>
              </a:rPr>
              <a:t>when</a:t>
            </a:r>
            <a:r>
              <a:rPr lang="pt-BR" sz="1800" b="1" dirty="0"/>
              <a:t> ( Expr ) </a:t>
            </a:r>
            <a:r>
              <a:rPr lang="pt-BR" sz="1800" b="1" dirty="0" smtClean="0"/>
              <a:t>Stmt</a:t>
            </a:r>
          </a:p>
          <a:p>
            <a:pPr marL="0" indent="0">
              <a:buNone/>
            </a:pPr>
            <a:r>
              <a:rPr lang="pt-BR" sz="1800" b="1" dirty="0" smtClean="0"/>
              <a:t>	            | </a:t>
            </a:r>
            <a:r>
              <a:rPr lang="pt-BR" sz="1800" b="1" dirty="0"/>
              <a:t>WhenStmt </a:t>
            </a:r>
            <a:r>
              <a:rPr lang="pt-BR" sz="1800" b="1" dirty="0">
                <a:solidFill>
                  <a:srgbClr val="FF0000"/>
                </a:solidFill>
              </a:rPr>
              <a:t>or</a:t>
            </a:r>
            <a:r>
              <a:rPr lang="pt-BR" sz="1800" b="1" dirty="0"/>
              <a:t> (Expr) </a:t>
            </a:r>
            <a:r>
              <a:rPr lang="pt-BR" sz="1800" b="1" dirty="0" smtClean="0"/>
              <a:t>Stmt</a:t>
            </a:r>
          </a:p>
          <a:p>
            <a:endParaRPr lang="pt-BR" sz="1800" dirty="0" smtClean="0"/>
          </a:p>
          <a:p>
            <a:r>
              <a:rPr lang="pt-BR" sz="1800" dirty="0" smtClean="0"/>
              <a:t>when (E) { ... }</a:t>
            </a:r>
            <a:endParaRPr lang="pt-BR" sz="1800" dirty="0"/>
          </a:p>
          <a:p>
            <a:pPr marL="0" indent="0">
              <a:buNone/>
            </a:pPr>
            <a:endParaRPr lang="pt-BR" sz="1800" b="1" dirty="0" smtClean="0"/>
          </a:p>
          <a:p>
            <a:r>
              <a:rPr lang="en-US" sz="1800" dirty="0"/>
              <a:t>Activity suspends until a state in</a:t>
            </a:r>
          </a:p>
          <a:p>
            <a:r>
              <a:rPr lang="en-US" sz="1800" dirty="0"/>
              <a:t>which the guard E is true.</a:t>
            </a:r>
          </a:p>
          <a:p>
            <a:r>
              <a:rPr lang="en-US" sz="1800" dirty="0"/>
              <a:t> In that state, S is executed atomically</a:t>
            </a:r>
          </a:p>
          <a:p>
            <a:r>
              <a:rPr lang="pt-BR" sz="1800" dirty="0"/>
              <a:t>and in isolation.</a:t>
            </a:r>
          </a:p>
          <a:p>
            <a:r>
              <a:rPr lang="en-US" sz="1800" dirty="0"/>
              <a:t> Guard E is a </a:t>
            </a:r>
            <a:r>
              <a:rPr lang="en-US" sz="1800" dirty="0" err="1"/>
              <a:t>boolean</a:t>
            </a:r>
            <a:r>
              <a:rPr lang="en-US" sz="1800" dirty="0"/>
              <a:t> expression</a:t>
            </a:r>
          </a:p>
          <a:p>
            <a:r>
              <a:rPr lang="pt-BR" sz="1800" dirty="0"/>
              <a:t>0 must be nonblocking</a:t>
            </a:r>
          </a:p>
          <a:p>
            <a:r>
              <a:rPr lang="en-US" sz="1800" dirty="0"/>
              <a:t>0 must not create concurrent</a:t>
            </a:r>
          </a:p>
          <a:p>
            <a:r>
              <a:rPr lang="pt-BR" sz="1800" dirty="0"/>
              <a:t>activities (sequential)</a:t>
            </a:r>
          </a:p>
          <a:p>
            <a:r>
              <a:rPr lang="en-US" sz="1800" dirty="0"/>
              <a:t>0 must not access remote data</a:t>
            </a:r>
          </a:p>
          <a:p>
            <a:r>
              <a:rPr lang="pt-BR" sz="1800" dirty="0"/>
              <a:t>(local)</a:t>
            </a:r>
          </a:p>
          <a:p>
            <a:r>
              <a:rPr lang="en-US" sz="1800" dirty="0"/>
              <a:t>0 must not have side-effects (</a:t>
            </a:r>
            <a:r>
              <a:rPr lang="en-US" sz="1800" dirty="0" err="1"/>
              <a:t>const</a:t>
            </a:r>
            <a:r>
              <a:rPr lang="en-US" sz="1800" dirty="0"/>
              <a:t>)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871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when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713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7" y="2132856"/>
            <a:ext cx="36099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2341116"/>
            <a:ext cx="5538003" cy="303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9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Sumário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x10</a:t>
            </a:r>
          </a:p>
          <a:p>
            <a:pPr lvl="1"/>
            <a:r>
              <a:rPr lang="pt-BR" sz="1600" dirty="0" smtClean="0"/>
              <a:t>Visão geral</a:t>
            </a:r>
          </a:p>
          <a:p>
            <a:pPr lvl="1"/>
            <a:r>
              <a:rPr lang="pt-BR" sz="1600" dirty="0" smtClean="0"/>
              <a:t>Características principais da linguagem</a:t>
            </a:r>
          </a:p>
          <a:p>
            <a:pPr lvl="1"/>
            <a:r>
              <a:rPr lang="pt-BR" sz="1600" dirty="0" smtClean="0"/>
              <a:t>Classes</a:t>
            </a:r>
          </a:p>
          <a:p>
            <a:pPr lvl="1"/>
            <a:r>
              <a:rPr lang="pt-BR" sz="1600" dirty="0" smtClean="0"/>
              <a:t>Exemplos</a:t>
            </a:r>
            <a:endParaRPr lang="pt-BR" sz="1600" dirty="0"/>
          </a:p>
          <a:p>
            <a:pPr lvl="1"/>
            <a:endParaRPr lang="pt-BR" sz="1000" dirty="0" smtClean="0"/>
          </a:p>
          <a:p>
            <a:r>
              <a:rPr lang="pt-BR" sz="1600" dirty="0" smtClean="0"/>
              <a:t>Busca em árvore com x10</a:t>
            </a:r>
          </a:p>
          <a:p>
            <a:pPr lvl="1"/>
            <a:r>
              <a:rPr lang="pt-BR" sz="1600" dirty="0" smtClean="0"/>
              <a:t>1</a:t>
            </a:r>
            <a:endParaRPr lang="pt-BR" sz="1600" dirty="0" smtClean="0"/>
          </a:p>
          <a:p>
            <a:endParaRPr lang="pt-BR" sz="1000" dirty="0" smtClean="0"/>
          </a:p>
          <a:p>
            <a:r>
              <a:rPr lang="pt-BR" sz="1600" dirty="0" smtClean="0"/>
              <a:t>Conclusão</a:t>
            </a:r>
          </a:p>
          <a:p>
            <a:endParaRPr lang="pt-BR" sz="1000" dirty="0"/>
          </a:p>
          <a:p>
            <a:r>
              <a:rPr lang="pt-BR" sz="1600" dirty="0" smtClean="0"/>
              <a:t>Referências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67417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/>
              <a:t>Stmt ::= </a:t>
            </a:r>
            <a:r>
              <a:rPr lang="pt-BR" sz="1800" b="1" dirty="0">
                <a:solidFill>
                  <a:srgbClr val="C00000"/>
                </a:solidFill>
              </a:rPr>
              <a:t>at</a:t>
            </a:r>
            <a:r>
              <a:rPr lang="pt-BR" sz="1800" b="1" dirty="0"/>
              <a:t> (p) Stmt</a:t>
            </a:r>
          </a:p>
          <a:p>
            <a:endParaRPr lang="pt-BR" sz="1800" dirty="0"/>
          </a:p>
          <a:p>
            <a:r>
              <a:rPr lang="pt-BR" sz="1800" dirty="0"/>
              <a:t>at (p) { ... }</a:t>
            </a:r>
          </a:p>
          <a:p>
            <a:endParaRPr lang="pt-BR" sz="1800" dirty="0"/>
          </a:p>
          <a:p>
            <a:r>
              <a:rPr lang="pt-BR" sz="1800" dirty="0"/>
              <a:t>Sendo ‘p’ é relacionado ao </a:t>
            </a:r>
            <a:r>
              <a:rPr lang="pt-BR" sz="1800" i="1" dirty="0"/>
              <a:t>place </a:t>
            </a:r>
            <a:r>
              <a:rPr lang="pt-BR" sz="1800" dirty="0"/>
              <a:t>em que o bloco de código será executado.</a:t>
            </a:r>
          </a:p>
          <a:p>
            <a:endParaRPr lang="pt-BR" sz="1800" dirty="0"/>
          </a:p>
          <a:p>
            <a:r>
              <a:rPr lang="pt-BR" sz="1800" dirty="0"/>
              <a:t>Atividade do processo “pai” é bloqueado até que o trecho em { ... } seja completado.</a:t>
            </a:r>
          </a:p>
        </p:txBody>
      </p:sp>
    </p:spTree>
    <p:extLst>
      <p:ext uri="{BB962C8B-B14F-4D97-AF65-F5344CB8AC3E}">
        <p14:creationId xmlns:p14="http://schemas.microsoft.com/office/powerpoint/2010/main" val="26287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33661"/>
            <a:ext cx="4210050" cy="501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5301208"/>
            <a:ext cx="4210050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06" y="908720"/>
            <a:ext cx="5558408" cy="43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t-BR" sz="2400" dirty="0" smtClean="0"/>
              <a:t>Classes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dirty="0" smtClean="0"/>
              <a:t>DistArray</a:t>
            </a:r>
          </a:p>
          <a:p>
            <a:r>
              <a:rPr lang="pt-BR" sz="1800" dirty="0" smtClean="0"/>
              <a:t>GlobalRef</a:t>
            </a:r>
          </a:p>
          <a:p>
            <a:r>
              <a:rPr lang="pt-BR" sz="1800" dirty="0" smtClean="0"/>
              <a:t>RemoteArray</a:t>
            </a:r>
          </a:p>
          <a:p>
            <a:r>
              <a:rPr lang="pt-BR" sz="1800" dirty="0" smtClean="0"/>
              <a:t>AtomicInteger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364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objec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38" y="404664"/>
            <a:ext cx="4089400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/>
              <a:t>Classes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i="1" dirty="0" smtClean="0"/>
              <a:t>GlobalRef</a:t>
            </a:r>
            <a:endParaRPr lang="pt-B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Driver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"First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altLang="pt-BR" sz="14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65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objects-in-plac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6" y="2482850"/>
            <a:ext cx="3495675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/>
              <a:t>Classes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i="1" dirty="0" smtClean="0"/>
              <a:t>GlobalRef</a:t>
            </a:r>
            <a:endParaRPr lang="pt-B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GlobalRef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[Counter](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    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</a:t>
            </a:r>
            <a:r>
              <a:rPr lang="en-US" altLang="pt-BR" sz="1400" b="1" dirty="0" err="1">
                <a:solidFill>
                  <a:srgbClr val="000000"/>
                </a:solidFill>
                <a:latin typeface="Monaco" charset="0"/>
              </a:rPr>
              <a:t>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().count();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0B0493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 marL="0" indent="0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7488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552" y="4365105"/>
            <a:ext cx="4608512" cy="21602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pt-BR" sz="1400" dirty="0">
                <a:solidFill>
                  <a:srgbClr val="910F93"/>
                </a:solidFill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HelloWholeWorld</a:t>
            </a:r>
            <a:r>
              <a:rPr lang="en-US" altLang="pt-BR" sz="1400" dirty="0">
                <a:solidFill>
                  <a:srgbClr val="000000"/>
                </a:solidFill>
              </a:rPr>
              <a:t> {  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</a:rPr>
              <a:t>[String](1)):void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</a:rPr>
              <a:t>0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&lt;</a:t>
            </a:r>
            <a:r>
              <a:rPr lang="en-US" altLang="pt-BR" sz="1400" dirty="0" err="1">
                <a:solidFill>
                  <a:srgbClr val="000000"/>
                </a:solidFill>
              </a:rPr>
              <a:t>Place.MAX_PLACES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++)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async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))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>
                <a:solidFill>
                  <a:srgbClr val="190492"/>
                </a:solidFill>
              </a:rPr>
              <a:t>"Hello World from place "</a:t>
            </a:r>
            <a:r>
              <a:rPr lang="en-US" altLang="pt-BR" sz="1400" dirty="0">
                <a:solidFill>
                  <a:srgbClr val="000000"/>
                </a:solidFill>
              </a:rPr>
              <a:t>+</a:t>
            </a:r>
            <a:r>
              <a:rPr lang="en-US" altLang="pt-BR" sz="1400" dirty="0">
                <a:solidFill>
                  <a:srgbClr val="910F93"/>
                </a:solidFill>
              </a:rPr>
              <a:t>here</a:t>
            </a:r>
            <a:r>
              <a:rPr lang="en-US" altLang="pt-BR" sz="1400" dirty="0">
                <a:solidFill>
                  <a:srgbClr val="000000"/>
                </a:solidFill>
              </a:rPr>
              <a:t>.id);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}</a:t>
            </a:r>
            <a:endParaRPr lang="en-US" altLang="pt-BR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Exemplos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pt-BR" sz="1800" i="1" dirty="0"/>
              <a:t>at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/>
              <a:t>Define </a:t>
            </a:r>
            <a:r>
              <a:rPr lang="en-US" altLang="pt-BR" sz="1600" dirty="0" err="1"/>
              <a:t>que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certa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atividade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será</a:t>
            </a:r>
            <a:r>
              <a:rPr lang="en-US" altLang="pt-BR" sz="1600" dirty="0"/>
              <a:t> </a:t>
            </a:r>
            <a:r>
              <a:rPr lang="en-US" altLang="pt-BR" sz="1600" dirty="0" err="1"/>
              <a:t>feita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em</a:t>
            </a:r>
            <a:r>
              <a:rPr lang="en-US" altLang="pt-BR" sz="1600" dirty="0"/>
              <a:t> um </a:t>
            </a:r>
            <a:r>
              <a:rPr lang="en-US" altLang="pt-BR" sz="1600" i="1" dirty="0"/>
              <a:t>place</a:t>
            </a:r>
            <a:endParaRPr lang="en-US" altLang="pt-BR" sz="1600" dirty="0"/>
          </a:p>
          <a:p>
            <a:pPr>
              <a:lnSpc>
                <a:spcPct val="70000"/>
              </a:lnSpc>
            </a:pPr>
            <a:r>
              <a:rPr lang="en-US" altLang="pt-BR" sz="1800" i="1" dirty="0" err="1"/>
              <a:t>async</a:t>
            </a:r>
            <a:endParaRPr lang="en-US" altLang="pt-BR" sz="1800" i="1" dirty="0"/>
          </a:p>
          <a:p>
            <a:pPr lvl="1">
              <a:lnSpc>
                <a:spcPct val="70000"/>
              </a:lnSpc>
            </a:pPr>
            <a:r>
              <a:rPr lang="en-US" altLang="pt-BR" sz="1600" dirty="0" err="1"/>
              <a:t>Inicia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nova </a:t>
            </a:r>
            <a:r>
              <a:rPr lang="en-US" altLang="pt-BR" sz="1600" dirty="0" err="1"/>
              <a:t>atividade</a:t>
            </a:r>
            <a:r>
              <a:rPr lang="en-US" altLang="pt-BR" sz="1600" dirty="0"/>
              <a:t>, </a:t>
            </a:r>
            <a:r>
              <a:rPr lang="en-US" altLang="pt-BR" sz="1600" dirty="0" err="1"/>
              <a:t>sem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esperar</a:t>
            </a:r>
            <a:r>
              <a:rPr lang="en-US" altLang="pt-BR" sz="1600" dirty="0"/>
              <a:t> </a:t>
            </a:r>
            <a:r>
              <a:rPr lang="en-US" altLang="pt-BR" sz="1600" dirty="0" err="1"/>
              <a:t>que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ela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termine</a:t>
            </a:r>
            <a:endParaRPr lang="en-US" altLang="pt-BR" sz="1600" dirty="0"/>
          </a:p>
          <a:p>
            <a:pPr>
              <a:lnSpc>
                <a:spcPct val="70000"/>
              </a:lnSpc>
            </a:pPr>
            <a:endParaRPr lang="en-US" altLang="pt-BR" sz="1800" dirty="0">
              <a:latin typeface="Monaco" charset="0"/>
            </a:endParaRPr>
          </a:p>
          <a:p>
            <a:pPr>
              <a:lnSpc>
                <a:spcPct val="70000"/>
              </a:lnSpc>
            </a:pPr>
            <a:r>
              <a:rPr lang="en-US" altLang="pt-BR" sz="1800" dirty="0"/>
              <a:t>as </a:t>
            </a:r>
            <a:r>
              <a:rPr lang="en-US" altLang="pt-BR" sz="1800" dirty="0" err="1"/>
              <a:t>async</a:t>
            </a:r>
            <a:r>
              <a:rPr lang="en-US" altLang="pt-BR" sz="1800" dirty="0"/>
              <a:t> </a:t>
            </a:r>
            <a:r>
              <a:rPr lang="en-US" altLang="pt-BR" sz="1800" dirty="0">
                <a:ea typeface="Cambria Math"/>
              </a:rPr>
              <a:t>≠ </a:t>
            </a:r>
            <a:r>
              <a:rPr lang="en-US" altLang="pt-BR" sz="1800" dirty="0" err="1">
                <a:ea typeface="Cambria Math"/>
              </a:rPr>
              <a:t>async</a:t>
            </a:r>
            <a:r>
              <a:rPr lang="en-US" altLang="pt-BR" sz="1800" dirty="0">
                <a:ea typeface="Cambria Math"/>
              </a:rPr>
              <a:t> as</a:t>
            </a:r>
            <a:endParaRPr lang="en-US" altLang="pt-BR" sz="1800" dirty="0"/>
          </a:p>
          <a:p>
            <a:pPr>
              <a:lnSpc>
                <a:spcPct val="70000"/>
              </a:lnSpc>
            </a:pPr>
            <a:endParaRPr lang="en-US" altLang="pt-BR" sz="1800" dirty="0">
              <a:latin typeface="Monaco" charset="0"/>
            </a:endParaRPr>
          </a:p>
          <a:p>
            <a:pPr>
              <a:lnSpc>
                <a:spcPct val="70000"/>
              </a:lnSpc>
            </a:pPr>
            <a:r>
              <a:rPr lang="en-US" altLang="pt-BR" sz="1800" dirty="0" err="1"/>
              <a:t>Apenas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variáveis</a:t>
            </a:r>
            <a:r>
              <a:rPr lang="en-US" altLang="pt-BR" sz="1800" dirty="0"/>
              <a:t> “</a:t>
            </a:r>
            <a:r>
              <a:rPr lang="en-US" altLang="pt-BR" sz="1800" dirty="0" err="1"/>
              <a:t>val</a:t>
            </a:r>
            <a:r>
              <a:rPr lang="en-US" altLang="pt-BR" sz="1800" dirty="0"/>
              <a:t>” </a:t>
            </a:r>
            <a:r>
              <a:rPr lang="en-US" altLang="pt-BR" sz="1800" dirty="0" err="1"/>
              <a:t>podem</a:t>
            </a:r>
            <a:r>
              <a:rPr lang="en-US" altLang="pt-BR" sz="1800" dirty="0"/>
              <a:t> </a:t>
            </a:r>
            <a:r>
              <a:rPr lang="en-US" altLang="pt-BR" sz="1800" dirty="0" err="1"/>
              <a:t>ser</a:t>
            </a:r>
            <a:r>
              <a:rPr lang="en-US" altLang="pt-BR" sz="1800" dirty="0"/>
              <a:t> </a:t>
            </a:r>
            <a:r>
              <a:rPr lang="en-US" altLang="pt-BR" sz="1800" dirty="0" err="1"/>
              <a:t>acessadas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por</a:t>
            </a:r>
            <a:r>
              <a:rPr lang="en-US" altLang="pt-BR" sz="1800" dirty="0"/>
              <a:t> </a:t>
            </a:r>
            <a:r>
              <a:rPr lang="en-US" altLang="pt-BR" sz="1800" dirty="0" err="1"/>
              <a:t>blocos</a:t>
            </a:r>
            <a:r>
              <a:rPr lang="en-US" altLang="pt-BR" sz="1800" dirty="0"/>
              <a:t> </a:t>
            </a:r>
            <a:r>
              <a:rPr lang="en-US" altLang="pt-BR" sz="1800" i="1" dirty="0" err="1"/>
              <a:t>async</a:t>
            </a:r>
            <a:r>
              <a:rPr lang="en-US" altLang="pt-BR" sz="1800" dirty="0"/>
              <a:t> </a:t>
            </a:r>
            <a:r>
              <a:rPr lang="en-US" altLang="pt-BR" sz="1800" dirty="0" err="1"/>
              <a:t>ou</a:t>
            </a:r>
            <a:r>
              <a:rPr lang="en-US" altLang="pt-BR" sz="1800" dirty="0"/>
              <a:t> </a:t>
            </a:r>
            <a:r>
              <a:rPr lang="en-US" altLang="pt-BR" sz="1800" i="1" dirty="0"/>
              <a:t>at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 err="1"/>
              <a:t>iVal</a:t>
            </a:r>
            <a:r>
              <a:rPr lang="en-US" altLang="pt-BR" sz="1600" dirty="0"/>
              <a:t> é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cópia</a:t>
            </a:r>
            <a:r>
              <a:rPr lang="en-US" altLang="pt-BR" sz="1600" dirty="0"/>
              <a:t> de ‘</a:t>
            </a:r>
            <a:r>
              <a:rPr lang="en-US" altLang="pt-BR" sz="1600" dirty="0" err="1"/>
              <a:t>i</a:t>
            </a:r>
            <a:r>
              <a:rPr lang="en-US" altLang="pt-BR" sz="1600" dirty="0"/>
              <a:t>’ para </a:t>
            </a:r>
            <a:r>
              <a:rPr lang="en-US" altLang="pt-BR" sz="1600" dirty="0" err="1"/>
              <a:t>que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seja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utilizada</a:t>
            </a:r>
            <a:r>
              <a:rPr lang="en-US" altLang="pt-BR" sz="1600" dirty="0"/>
              <a:t> no </a:t>
            </a:r>
            <a:r>
              <a:rPr lang="en-US" altLang="pt-BR" sz="1600" dirty="0" err="1"/>
              <a:t>bloco</a:t>
            </a:r>
            <a:r>
              <a:rPr lang="en-US" altLang="pt-BR" sz="1600" dirty="0"/>
              <a:t> </a:t>
            </a:r>
            <a:r>
              <a:rPr lang="en-US" altLang="pt-BR" sz="1600" i="1" dirty="0"/>
              <a:t>at</a:t>
            </a:r>
            <a:r>
              <a:rPr lang="en-US" altLang="pt-BR" sz="1600" dirty="0"/>
              <a:t>.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/>
              <a:t>‘</a:t>
            </a:r>
            <a:r>
              <a:rPr lang="en-US" altLang="pt-BR" sz="1600" dirty="0" err="1"/>
              <a:t>i</a:t>
            </a:r>
            <a:r>
              <a:rPr lang="en-US" altLang="pt-BR" sz="1600" dirty="0"/>
              <a:t>’ é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variável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var</a:t>
            </a:r>
            <a:r>
              <a:rPr lang="en-US" altLang="pt-BR" sz="1600" dirty="0"/>
              <a:t>, e </a:t>
            </a:r>
            <a:r>
              <a:rPr lang="en-US" altLang="pt-BR" sz="1600" dirty="0" err="1"/>
              <a:t>será</a:t>
            </a:r>
            <a:r>
              <a:rPr lang="en-US" altLang="pt-BR" sz="1600" dirty="0"/>
              <a:t> </a:t>
            </a:r>
            <a:r>
              <a:rPr lang="en-US" altLang="pt-BR" sz="1600" dirty="0" err="1"/>
              <a:t>gerado</a:t>
            </a:r>
            <a:r>
              <a:rPr lang="en-US" altLang="pt-BR" sz="1600" dirty="0"/>
              <a:t> um </a:t>
            </a:r>
            <a:r>
              <a:rPr lang="en-US" altLang="pt-BR" sz="1600" dirty="0" err="1"/>
              <a:t>erro</a:t>
            </a:r>
            <a:r>
              <a:rPr lang="en-US" altLang="pt-BR" sz="1600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464152" y="4725145"/>
            <a:ext cx="2016224" cy="95410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0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2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3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1</a:t>
            </a:r>
            <a:endParaRPr lang="en-US" altLang="pt-B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00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552" y="4365105"/>
            <a:ext cx="4572508" cy="21602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pt-BR" sz="1400" dirty="0">
                <a:solidFill>
                  <a:srgbClr val="910F93"/>
                </a:solidFill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HelloWholeWorld</a:t>
            </a:r>
            <a:r>
              <a:rPr lang="en-US" altLang="pt-BR" sz="1400" dirty="0">
                <a:solidFill>
                  <a:srgbClr val="000000"/>
                </a:solidFill>
              </a:rPr>
              <a:t> {  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</a:rPr>
              <a:t>[String](1)):void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</a:rPr>
              <a:t>0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&lt;</a:t>
            </a:r>
            <a:r>
              <a:rPr lang="en-US" altLang="pt-BR" sz="1400" dirty="0" err="1">
                <a:solidFill>
                  <a:srgbClr val="000000"/>
                </a:solidFill>
              </a:rPr>
              <a:t>Place.MAX_PLACES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++)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async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))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>
                <a:solidFill>
                  <a:srgbClr val="190492"/>
                </a:solidFill>
              </a:rPr>
              <a:t>"Hello World from place "</a:t>
            </a:r>
            <a:r>
              <a:rPr lang="en-US" altLang="pt-BR" sz="1400" dirty="0">
                <a:solidFill>
                  <a:srgbClr val="000000"/>
                </a:solidFill>
              </a:rPr>
              <a:t>+</a:t>
            </a:r>
            <a:r>
              <a:rPr lang="en-US" altLang="pt-BR" sz="1400" dirty="0">
                <a:solidFill>
                  <a:srgbClr val="910F93"/>
                </a:solidFill>
              </a:rPr>
              <a:t>here</a:t>
            </a:r>
            <a:r>
              <a:rPr lang="en-US" altLang="pt-BR" sz="1400" dirty="0">
                <a:solidFill>
                  <a:srgbClr val="000000"/>
                </a:solidFill>
              </a:rPr>
              <a:t>.id);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}</a:t>
            </a:r>
            <a:endParaRPr lang="en-US" altLang="pt-BR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Exemplos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pt-BR" sz="1800" dirty="0"/>
              <a:t>id</a:t>
            </a:r>
          </a:p>
          <a:p>
            <a:pPr lvl="1"/>
            <a:r>
              <a:rPr lang="en-US" altLang="pt-BR" sz="1600" dirty="0" err="1"/>
              <a:t>Contém</a:t>
            </a:r>
            <a:r>
              <a:rPr lang="en-US" altLang="pt-BR" sz="1600" dirty="0"/>
              <a:t> o </a:t>
            </a:r>
            <a:r>
              <a:rPr lang="en-US" altLang="pt-BR" sz="1600" dirty="0" err="1"/>
              <a:t>identificador</a:t>
            </a:r>
            <a:r>
              <a:rPr lang="en-US" altLang="pt-BR" sz="1600" dirty="0"/>
              <a:t> do </a:t>
            </a:r>
            <a:r>
              <a:rPr lang="en-US" altLang="pt-BR" sz="1600" dirty="0" err="1"/>
              <a:t>objeto</a:t>
            </a:r>
            <a:r>
              <a:rPr lang="en-US" altLang="pt-BR" sz="1600" dirty="0"/>
              <a:t> “</a:t>
            </a:r>
            <a:r>
              <a:rPr lang="en-US" altLang="pt-BR" sz="1600" i="1" dirty="0"/>
              <a:t>place”</a:t>
            </a:r>
            <a:endParaRPr lang="en-US" altLang="pt-BR" sz="1200" dirty="0"/>
          </a:p>
          <a:p>
            <a:r>
              <a:rPr lang="en-US" altLang="pt-BR" sz="1800" dirty="0"/>
              <a:t>here</a:t>
            </a:r>
          </a:p>
          <a:p>
            <a:pPr lvl="1"/>
            <a:r>
              <a:rPr lang="en-US" altLang="pt-BR" sz="1600" dirty="0" err="1"/>
              <a:t>Objeto</a:t>
            </a:r>
            <a:r>
              <a:rPr lang="en-US" altLang="pt-BR" sz="1600" dirty="0"/>
              <a:t> “Place” </a:t>
            </a:r>
            <a:r>
              <a:rPr lang="en-US" altLang="pt-BR" sz="1600" dirty="0" err="1"/>
              <a:t>corrente</a:t>
            </a:r>
            <a:endParaRPr lang="en-US" altLang="pt-BR" sz="16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464152" y="4725145"/>
            <a:ext cx="2088232" cy="9540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0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2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3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1</a:t>
            </a:r>
            <a:endParaRPr lang="en-US" altLang="pt-BR" sz="1400" dirty="0">
              <a:latin typeface="+mn-lt"/>
            </a:endParaRPr>
          </a:p>
        </p:txBody>
      </p:sp>
      <p:pic>
        <p:nvPicPr>
          <p:cNvPr id="6" name="Picture 8" descr="her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419" y="1700809"/>
            <a:ext cx="3029699" cy="216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Busca em árvore com </a:t>
            </a:r>
            <a:r>
              <a:rPr lang="pt-BR" sz="2400" dirty="0" smtClean="0"/>
              <a:t>x10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8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Conclusão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Dificuldade de encontrar documentação de qualidade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3830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Referências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Thomas Hörmann. </a:t>
            </a:r>
            <a:r>
              <a:rPr lang="en-US" sz="1600" dirty="0"/>
              <a:t>Parallel Algorithms for Sparse Grids in X10. Bachelor Thesis in </a:t>
            </a:r>
            <a:r>
              <a:rPr lang="en-US" sz="1600" dirty="0" smtClean="0"/>
              <a:t>Informatics. </a:t>
            </a:r>
            <a:r>
              <a:rPr lang="en-US" sz="1600" dirty="0"/>
              <a:t>June 2013</a:t>
            </a:r>
            <a:r>
              <a:rPr lang="en-US" sz="1600" dirty="0" smtClean="0"/>
              <a:t>. URL: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://www5.in.tum.de/pub/hoermann_thomas_2013.pdf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Josh </a:t>
            </a:r>
            <a:r>
              <a:rPr lang="en-US" sz="1600" dirty="0" err="1" smtClean="0"/>
              <a:t>Milthorpe</a:t>
            </a:r>
            <a:r>
              <a:rPr lang="en-US" sz="1600" dirty="0" smtClean="0"/>
              <a:t>. X10 </a:t>
            </a:r>
            <a:r>
              <a:rPr lang="en-US" sz="1600" dirty="0"/>
              <a:t>for High-Performance Scientific Computing. Doctor </a:t>
            </a:r>
            <a:r>
              <a:rPr lang="en-US" sz="1600" dirty="0" smtClean="0"/>
              <a:t>Thesis at </a:t>
            </a:r>
            <a:r>
              <a:rPr lang="en-US" sz="1600" dirty="0"/>
              <a:t>The Australian National </a:t>
            </a:r>
            <a:r>
              <a:rPr lang="en-US" sz="1600" dirty="0" smtClean="0"/>
              <a:t>University</a:t>
            </a:r>
            <a:r>
              <a:rPr lang="en-US" sz="1600" dirty="0" smtClean="0"/>
              <a:t>. June </a:t>
            </a:r>
            <a:r>
              <a:rPr lang="en-US" sz="1600" dirty="0" smtClean="0"/>
              <a:t>2015</a:t>
            </a:r>
            <a:r>
              <a:rPr lang="en-US" sz="1600" dirty="0" smtClean="0"/>
              <a:t>. </a:t>
            </a:r>
            <a:r>
              <a:rPr lang="en-US" sz="1600" dirty="0"/>
              <a:t>URL: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openresearch-repository.anu.edu.au/bitstream/1885/14334/1/Milthorpe%20Thesis%202015.pdf</a:t>
            </a:r>
            <a:endParaRPr lang="en-US" sz="1600" dirty="0" smtClean="0"/>
          </a:p>
          <a:p>
            <a:endParaRPr lang="pt-BR" sz="1600" dirty="0" smtClean="0"/>
          </a:p>
          <a:p>
            <a:r>
              <a:rPr lang="pt-BR" sz="1600" dirty="0"/>
              <a:t>X10 Language Specification</a:t>
            </a:r>
            <a:r>
              <a:rPr lang="pt-BR" sz="1600" dirty="0" smtClean="0"/>
              <a:t>. Version </a:t>
            </a:r>
            <a:r>
              <a:rPr lang="pt-BR" sz="1600" dirty="0"/>
              <a:t>2.6 </a:t>
            </a:r>
            <a:r>
              <a:rPr lang="pt-BR" sz="1600" dirty="0" smtClean="0"/>
              <a:t>. June 2016. </a:t>
            </a:r>
            <a:r>
              <a:rPr lang="pt-BR" sz="1600" dirty="0"/>
              <a:t>URL: </a:t>
            </a:r>
            <a:r>
              <a:rPr lang="pt-BR" sz="1600" dirty="0">
                <a:hlinkClick r:id="rId4"/>
              </a:rPr>
              <a:t>http://</a:t>
            </a:r>
            <a:r>
              <a:rPr lang="pt-BR" sz="1600" dirty="0" smtClean="0">
                <a:hlinkClick r:id="rId4"/>
              </a:rPr>
              <a:t>x10.sourceforge.net/documentation/languagespec/x10-latest.pdf</a:t>
            </a:r>
            <a:endParaRPr lang="pt-BR" sz="1600" dirty="0"/>
          </a:p>
          <a:p>
            <a:endParaRPr lang="pt-BR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www.cs.colostate.edu/wiki/mediawiki/images/5/5d/X10programmingguide.pdf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citeseerx.ist.psu.edu/viewdoc/download?doi=10.1.1.642.6839&amp;rep=rep1&amp;type=pdf</a:t>
            </a:r>
            <a:endParaRPr lang="en-US" sz="1600" dirty="0" smtClean="0"/>
          </a:p>
          <a:p>
            <a:endParaRPr lang="pt-BR" sz="1600" dirty="0"/>
          </a:p>
          <a:p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arxiv.org/pdf/1110.4165.pdf</a:t>
            </a:r>
            <a:endParaRPr lang="en-US" sz="1600" dirty="0" smtClean="0"/>
          </a:p>
          <a:p>
            <a:endParaRPr lang="pt-BR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885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Visão geral</a:t>
            </a:r>
            <a:br>
              <a:rPr lang="pt-BR" sz="2400" dirty="0" smtClean="0"/>
            </a:br>
            <a:r>
              <a:rPr lang="pt-BR" sz="1800" dirty="0" smtClean="0"/>
              <a:t>x10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IBM (2004)</a:t>
            </a:r>
          </a:p>
          <a:p>
            <a:endParaRPr lang="en-US" sz="2400" dirty="0" smtClean="0"/>
          </a:p>
          <a:p>
            <a:r>
              <a:rPr lang="en-US" sz="2400" dirty="0" smtClean="0"/>
              <a:t>high </a:t>
            </a:r>
            <a:r>
              <a:rPr lang="en-US" sz="2400" dirty="0"/>
              <a:t>level programming language</a:t>
            </a:r>
          </a:p>
          <a:p>
            <a:endParaRPr lang="en-US" sz="2400" dirty="0" smtClean="0"/>
          </a:p>
          <a:p>
            <a:r>
              <a:rPr lang="en-US" sz="2400" dirty="0" smtClean="0"/>
              <a:t>C++ &amp; Java</a:t>
            </a:r>
            <a:endParaRPr lang="pt-BR" altLang="pt-BR" sz="2200" dirty="0" smtClean="0"/>
          </a:p>
          <a:p>
            <a:endParaRPr lang="en-US" altLang="pt-BR" sz="2200" dirty="0"/>
          </a:p>
        </p:txBody>
      </p:sp>
    </p:spTree>
    <p:extLst>
      <p:ext uri="{BB962C8B-B14F-4D97-AF65-F5344CB8AC3E}">
        <p14:creationId xmlns:p14="http://schemas.microsoft.com/office/powerpoint/2010/main" val="37863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Modelo PGAS</a:t>
            </a:r>
          </a:p>
          <a:p>
            <a:pPr lvl="1"/>
            <a:r>
              <a:rPr lang="en-US" altLang="pt-BR" sz="1400" dirty="0" smtClean="0"/>
              <a:t>Partitioned Global </a:t>
            </a:r>
            <a:r>
              <a:rPr lang="en-US" altLang="pt-BR" sz="1400" dirty="0"/>
              <a:t>Address </a:t>
            </a:r>
            <a:r>
              <a:rPr lang="en-US" altLang="pt-BR" sz="1400" dirty="0" smtClean="0"/>
              <a:t>View</a:t>
            </a:r>
          </a:p>
          <a:p>
            <a:endParaRPr lang="en-US" altLang="pt-BR" sz="1200" dirty="0"/>
          </a:p>
          <a:p>
            <a:r>
              <a:rPr lang="en-US" sz="1600" dirty="0" err="1" smtClean="0"/>
              <a:t>Múltiplos</a:t>
            </a:r>
            <a:r>
              <a:rPr lang="en-US" sz="1600" dirty="0" smtClean="0"/>
              <a:t> </a:t>
            </a:r>
            <a:r>
              <a:rPr lang="en-US" sz="1600" dirty="0" err="1" smtClean="0"/>
              <a:t>espaços</a:t>
            </a:r>
            <a:r>
              <a:rPr lang="en-US" sz="1600" dirty="0" smtClean="0"/>
              <a:t> de </a:t>
            </a:r>
            <a:r>
              <a:rPr lang="en-US" sz="1600" dirty="0" err="1" smtClean="0"/>
              <a:t>memória</a:t>
            </a:r>
            <a:endParaRPr lang="en-US" sz="1600" dirty="0" smtClean="0"/>
          </a:p>
          <a:p>
            <a:pPr lvl="1"/>
            <a:r>
              <a:rPr lang="en-US" sz="1400" dirty="0" smtClean="0"/>
              <a:t>Dados</a:t>
            </a:r>
          </a:p>
          <a:p>
            <a:pPr lvl="1"/>
            <a:r>
              <a:rPr lang="en-US" sz="1400" dirty="0" smtClean="0"/>
              <a:t>Um dado de um </a:t>
            </a:r>
            <a:r>
              <a:rPr lang="en-US" sz="1400" dirty="0" err="1" smtClean="0"/>
              <a:t>bloco</a:t>
            </a:r>
            <a:r>
              <a:rPr lang="en-US" sz="1400" dirty="0" smtClean="0"/>
              <a:t> </a:t>
            </a:r>
            <a:r>
              <a:rPr lang="en-US" sz="1400" dirty="0" err="1" smtClean="0"/>
              <a:t>pode</a:t>
            </a:r>
            <a:r>
              <a:rPr lang="en-US" sz="1400" dirty="0" smtClean="0"/>
              <a:t> </a:t>
            </a:r>
            <a:r>
              <a:rPr lang="en-US" sz="1400" dirty="0" err="1" smtClean="0"/>
              <a:t>referenciar</a:t>
            </a:r>
            <a:r>
              <a:rPr lang="en-US" sz="1400" dirty="0" smtClean="0"/>
              <a:t> um dado </a:t>
            </a:r>
            <a:r>
              <a:rPr lang="en-US" sz="1400" dirty="0" err="1" smtClean="0"/>
              <a:t>em</a:t>
            </a:r>
            <a:r>
              <a:rPr lang="en-US" sz="1400" dirty="0" smtClean="0"/>
              <a:t> outro </a:t>
            </a:r>
            <a:r>
              <a:rPr lang="en-US" sz="1400" dirty="0" err="1" smtClean="0"/>
              <a:t>bloco</a:t>
            </a:r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031411" y="3068960"/>
            <a:ext cx="244475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260010" y="3068961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dirty="0">
                <a:latin typeface="Times New Roman" pitchFamily="18" charset="0"/>
                <a:cs typeface="Times New Roman" pitchFamily="18" charset="0"/>
              </a:rPr>
              <a:t>Address Space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7092578" y="4209330"/>
            <a:ext cx="2819400" cy="2308226"/>
            <a:chOff x="1925" y="1152"/>
            <a:chExt cx="1776" cy="1454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302" y="1152"/>
              <a:ext cx="961" cy="913"/>
              <a:chOff x="2400" y="1823"/>
              <a:chExt cx="1202" cy="1057"/>
            </a:xfrm>
          </p:grpSpPr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1152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78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297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266" y="1823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925" y="2112"/>
              <a:ext cx="177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Shared Memory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 </a:t>
              </a:r>
              <a:r>
                <a:rPr lang="en-US" altLang="pt-BR" dirty="0" err="1">
                  <a:solidFill>
                    <a:srgbClr val="009900"/>
                  </a:solidFill>
                </a:rPr>
                <a:t>OpenMP</a:t>
              </a:r>
              <a:endParaRPr lang="en-US" altLang="pt-BR" dirty="0">
                <a:solidFill>
                  <a:srgbClr val="009900"/>
                </a:solidFill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9120186" y="4227750"/>
            <a:ext cx="3048000" cy="2308226"/>
            <a:chOff x="3678" y="1104"/>
            <a:chExt cx="1920" cy="1454"/>
          </a:xfrm>
        </p:grpSpPr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3984" y="1104"/>
              <a:ext cx="1152" cy="912"/>
              <a:chOff x="3840" y="1824"/>
              <a:chExt cx="1296" cy="1056"/>
            </a:xfrm>
          </p:grpSpPr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936" y="2304"/>
                <a:ext cx="1200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4752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4944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3678" y="2064"/>
              <a:ext cx="1920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PGAS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UPC, CAF, X10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4224" y="1680"/>
              <a:ext cx="5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4704" y="177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4464" y="182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4944445" y="3633266"/>
            <a:ext cx="2819400" cy="2841626"/>
            <a:chOff x="243" y="864"/>
            <a:chExt cx="1776" cy="1790"/>
          </a:xfrm>
        </p:grpSpPr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480" y="864"/>
              <a:ext cx="1200" cy="1248"/>
              <a:chOff x="576" y="1440"/>
              <a:chExt cx="1488" cy="1440"/>
            </a:xfrm>
          </p:grpSpPr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" name="Oval 40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768" y="1440"/>
                <a:ext cx="1056" cy="384"/>
              </a:xfrm>
              <a:custGeom>
                <a:avLst/>
                <a:gdLst>
                  <a:gd name="T0" fmla="*/ 0 w 1056"/>
                  <a:gd name="T1" fmla="*/ 384 h 384"/>
                  <a:gd name="T2" fmla="*/ 480 w 1056"/>
                  <a:gd name="T3" fmla="*/ 0 h 384"/>
                  <a:gd name="T4" fmla="*/ 1056 w 1056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384">
                    <a:moveTo>
                      <a:pt x="0" y="384"/>
                    </a:moveTo>
                    <a:cubicBezTo>
                      <a:pt x="152" y="192"/>
                      <a:pt x="304" y="0"/>
                      <a:pt x="480" y="0"/>
                    </a:cubicBezTo>
                    <a:cubicBezTo>
                      <a:pt x="656" y="0"/>
                      <a:pt x="856" y="192"/>
                      <a:pt x="1056" y="3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243" y="2160"/>
              <a:ext cx="177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Message passing 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MPI</a:t>
              </a:r>
            </a:p>
          </p:txBody>
        </p:sp>
      </p:grp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7516811" y="3068961"/>
            <a:ext cx="320675" cy="33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7897810" y="3068961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>
                <a:latin typeface="Times New Roman" pitchFamily="18" charset="0"/>
                <a:cs typeface="Times New Roman" pitchFamily="18" charset="0"/>
              </a:rPr>
              <a:t>Process/Thread</a:t>
            </a:r>
          </a:p>
        </p:txBody>
      </p:sp>
    </p:spTree>
    <p:extLst>
      <p:ext uri="{BB962C8B-B14F-4D97-AF65-F5344CB8AC3E}">
        <p14:creationId xmlns:p14="http://schemas.microsoft.com/office/powerpoint/2010/main" val="42620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r>
              <a:rPr lang="pt-BR" dirty="0"/>
              <a:t/>
            </a:r>
            <a:br>
              <a:rPr lang="pt-BR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pt-BR" sz="1600" dirty="0" smtClean="0"/>
              <a:t>Threads + </a:t>
            </a:r>
            <a:r>
              <a:rPr lang="en-US" altLang="pt-BR" sz="1600" dirty="0" err="1" smtClean="0"/>
              <a:t>blocos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distintos</a:t>
            </a:r>
            <a:r>
              <a:rPr lang="en-US" altLang="pt-BR" sz="1600" dirty="0" smtClean="0"/>
              <a:t> de </a:t>
            </a:r>
            <a:r>
              <a:rPr lang="en-US" altLang="pt-BR" sz="1600" dirty="0" err="1" smtClean="0"/>
              <a:t>memória</a:t>
            </a:r>
            <a:endParaRPr lang="en-US" altLang="pt-BR" sz="1600" dirty="0" smtClean="0"/>
          </a:p>
          <a:p>
            <a:r>
              <a:rPr lang="en-US" altLang="pt-BR" sz="1600" dirty="0" smtClean="0"/>
              <a:t>x10:</a:t>
            </a:r>
          </a:p>
          <a:p>
            <a:pPr lvl="1"/>
            <a:r>
              <a:rPr lang="en-US" altLang="pt-BR" sz="1400" dirty="0" err="1" smtClean="0"/>
              <a:t>Memória</a:t>
            </a:r>
            <a:r>
              <a:rPr lang="en-US" altLang="pt-BR" sz="1400" dirty="0"/>
              <a:t>:</a:t>
            </a:r>
            <a:r>
              <a:rPr lang="en-US" altLang="pt-BR" sz="1400" dirty="0" smtClean="0"/>
              <a:t> places</a:t>
            </a:r>
          </a:p>
          <a:p>
            <a:pPr lvl="1"/>
            <a:r>
              <a:rPr lang="en-US" altLang="pt-BR" sz="1400" dirty="0" smtClean="0"/>
              <a:t>Threads: activities</a:t>
            </a:r>
            <a:endParaRPr lang="en-US" altLang="pt-BR" sz="1400" dirty="0" smtClean="0"/>
          </a:p>
          <a:p>
            <a:endParaRPr lang="pt-BR" dirty="0"/>
          </a:p>
        </p:txBody>
      </p:sp>
      <p:pic>
        <p:nvPicPr>
          <p:cNvPr id="4" name="Picture 5" descr="X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560" y="3284984"/>
            <a:ext cx="7288753" cy="29401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pt-BR" sz="1600" dirty="0" smtClean="0"/>
              <a:t>Place:</a:t>
            </a:r>
          </a:p>
          <a:p>
            <a:pPr lvl="1">
              <a:lnSpc>
                <a:spcPct val="80000"/>
              </a:lnSpc>
            </a:pPr>
            <a:r>
              <a:rPr lang="en-US" altLang="pt-BR" sz="1400" dirty="0" err="1" smtClean="0"/>
              <a:t>Controla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uma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quantidade</a:t>
            </a:r>
            <a:r>
              <a:rPr lang="en-US" altLang="pt-BR" sz="1400" dirty="0" smtClean="0"/>
              <a:t> de </a:t>
            </a:r>
            <a:r>
              <a:rPr lang="en-US" altLang="pt-BR" sz="1400" dirty="0" err="1" smtClean="0"/>
              <a:t>objetos</a:t>
            </a:r>
            <a:r>
              <a:rPr lang="en-US" altLang="pt-BR" sz="1400" dirty="0" smtClean="0"/>
              <a:t> e </a:t>
            </a:r>
            <a:r>
              <a:rPr lang="en-US" altLang="pt-BR" sz="1400" dirty="0" err="1" smtClean="0"/>
              <a:t>atividades</a:t>
            </a:r>
            <a:r>
              <a:rPr lang="en-US" altLang="pt-BR" sz="14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pt-BR" sz="1400" i="1" dirty="0" smtClean="0"/>
              <a:t>Places </a:t>
            </a:r>
            <a:r>
              <a:rPr lang="en-US" altLang="pt-BR" sz="1400" dirty="0" err="1" smtClean="0"/>
              <a:t>são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definidas</a:t>
            </a:r>
            <a:r>
              <a:rPr lang="en-US" altLang="pt-BR" sz="1400" dirty="0" smtClean="0"/>
              <a:t> antes de </a:t>
            </a:r>
            <a:r>
              <a:rPr lang="en-US" altLang="pt-BR" sz="1400" dirty="0" err="1" smtClean="0"/>
              <a:t>executar</a:t>
            </a:r>
            <a:r>
              <a:rPr lang="en-US" altLang="pt-BR" sz="1400" dirty="0" smtClean="0"/>
              <a:t> o </a:t>
            </a:r>
            <a:r>
              <a:rPr lang="en-US" altLang="pt-BR" sz="1400" dirty="0" err="1" smtClean="0"/>
              <a:t>programa</a:t>
            </a:r>
            <a:r>
              <a:rPr lang="en-US" altLang="pt-BR" sz="1400" dirty="0" smtClean="0"/>
              <a:t>.</a:t>
            </a:r>
          </a:p>
          <a:p>
            <a:pPr lvl="1">
              <a:lnSpc>
                <a:spcPct val="80000"/>
              </a:lnSpc>
            </a:pPr>
            <a:endParaRPr lang="pt-BR" altLang="pt-BR" sz="1400" dirty="0" smtClean="0"/>
          </a:p>
          <a:p>
            <a:pPr>
              <a:lnSpc>
                <a:spcPct val="80000"/>
              </a:lnSpc>
            </a:pPr>
            <a:r>
              <a:rPr lang="pt-BR" altLang="pt-BR" sz="1600" dirty="0" smtClean="0"/>
              <a:t>Aplicação</a:t>
            </a:r>
            <a:endParaRPr lang="pt-BR" altLang="pt-BR" sz="1600" dirty="0"/>
          </a:p>
          <a:p>
            <a:pPr lvl="1">
              <a:lnSpc>
                <a:spcPct val="80000"/>
              </a:lnSpc>
            </a:pPr>
            <a:r>
              <a:rPr lang="pt-BR" altLang="pt-BR" sz="1400" dirty="0"/>
              <a:t>Place 0 invocando método “main</a:t>
            </a:r>
            <a:r>
              <a:rPr lang="pt-BR" altLang="pt-BR" sz="1400" dirty="0" smtClean="0"/>
              <a:t>”</a:t>
            </a:r>
          </a:p>
          <a:p>
            <a:pPr lvl="1">
              <a:lnSpc>
                <a:spcPct val="80000"/>
              </a:lnSpc>
            </a:pPr>
            <a:endParaRPr lang="pt-BR" altLang="pt-BR" sz="1400" dirty="0"/>
          </a:p>
          <a:p>
            <a:pPr>
              <a:lnSpc>
                <a:spcPct val="80000"/>
              </a:lnSpc>
            </a:pPr>
            <a:r>
              <a:rPr lang="en-US" altLang="pt-BR" sz="1600" dirty="0"/>
              <a:t>Activities:</a:t>
            </a:r>
          </a:p>
          <a:p>
            <a:pPr lvl="1">
              <a:lnSpc>
                <a:spcPct val="80000"/>
              </a:lnSpc>
            </a:pPr>
            <a:r>
              <a:rPr lang="en-US" altLang="pt-BR" sz="1400" dirty="0" err="1"/>
              <a:t>Bloco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sequencial</a:t>
            </a:r>
            <a:r>
              <a:rPr lang="en-US" altLang="pt-BR" sz="1400" dirty="0"/>
              <a:t> </a:t>
            </a:r>
            <a:r>
              <a:rPr lang="en-US" altLang="pt-BR" sz="1400" dirty="0" smtClean="0"/>
              <a:t>de </a:t>
            </a:r>
            <a:r>
              <a:rPr lang="en-US" altLang="pt-BR" sz="1400" dirty="0" err="1" smtClean="0"/>
              <a:t>comandos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em</a:t>
            </a:r>
            <a:r>
              <a:rPr lang="en-US" altLang="pt-BR" sz="1400" dirty="0" smtClean="0"/>
              <a:t> </a:t>
            </a:r>
            <a:r>
              <a:rPr lang="en-US" altLang="pt-BR" sz="1400" dirty="0"/>
              <a:t>um </a:t>
            </a:r>
            <a:r>
              <a:rPr lang="en-US" altLang="pt-BR" sz="1400" dirty="0" err="1"/>
              <a:t>espaço</a:t>
            </a:r>
            <a:r>
              <a:rPr lang="en-US" altLang="pt-BR" sz="1400" dirty="0"/>
              <a:t> de </a:t>
            </a:r>
            <a:r>
              <a:rPr lang="en-US" altLang="pt-BR" sz="1400" dirty="0" err="1"/>
              <a:t>memória</a:t>
            </a:r>
            <a:r>
              <a:rPr lang="en-US" altLang="pt-BR" sz="1400" dirty="0"/>
              <a:t> (“place”)</a:t>
            </a:r>
          </a:p>
          <a:p>
            <a:pPr lvl="1">
              <a:lnSpc>
                <a:spcPct val="80000"/>
              </a:lnSpc>
            </a:pPr>
            <a:endParaRPr lang="en-US" altLang="pt-BR" sz="1400" dirty="0"/>
          </a:p>
        </p:txBody>
      </p:sp>
      <p:sp>
        <p:nvSpPr>
          <p:cNvPr id="6" name="Rectangle 5"/>
          <p:cNvSpPr/>
          <p:nvPr/>
        </p:nvSpPr>
        <p:spPr>
          <a:xfrm>
            <a:off x="7122604" y="2532541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663408" y="2281369"/>
            <a:ext cx="0" cy="8992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8283116" y="2532541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132476" y="3633876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8283116" y="3633876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132476" y="3189905"/>
            <a:ext cx="1089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2604" y="4269868"/>
            <a:ext cx="109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59126" y="4281948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59126" y="3180613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04484" y="2604549"/>
            <a:ext cx="92772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Activities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742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Download:</a:t>
            </a:r>
            <a:endParaRPr lang="pt-BR" sz="1800" dirty="0" smtClean="0"/>
          </a:p>
          <a:p>
            <a:pPr lvl="1"/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://www.x10-lang.org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r>
              <a:rPr lang="pt-BR" sz="1800" dirty="0" smtClean="0"/>
              <a:t>IDE:</a:t>
            </a:r>
          </a:p>
          <a:p>
            <a:pPr lvl="1"/>
            <a:r>
              <a:rPr lang="pt-BR" sz="1600" dirty="0" smtClean="0"/>
              <a:t>X10DT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844824"/>
            <a:ext cx="7306474" cy="424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Documentação:</a:t>
            </a:r>
          </a:p>
          <a:p>
            <a:pPr lvl="1"/>
            <a:r>
              <a:rPr lang="pt-BR" sz="1600" dirty="0">
                <a:hlinkClick r:id="rId2"/>
              </a:rPr>
              <a:t>http://x10.sourceforge.net/x10doc/2.6.0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pPr lvl="1"/>
            <a:endParaRPr lang="pt-BR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348880"/>
            <a:ext cx="7905700" cy="39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4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 smtClean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cs typeface="Calibri" panose="020F0502020204030204" pitchFamily="34" charset="0"/>
              </a:rPr>
              <a:t>Declaração de variáveis:</a:t>
            </a:r>
          </a:p>
          <a:p>
            <a:pPr lvl="1"/>
            <a:r>
              <a:rPr lang="en-US" altLang="pt-BR" sz="1800" dirty="0" err="1">
                <a:cs typeface="Calibri" panose="020F0502020204030204" pitchFamily="34" charset="0"/>
              </a:rPr>
              <a:t>var</a:t>
            </a:r>
            <a:r>
              <a:rPr lang="en-US" altLang="pt-BR" sz="1800" dirty="0">
                <a:cs typeface="Calibri" panose="020F0502020204030204" pitchFamily="34" charset="0"/>
              </a:rPr>
              <a:t> &lt;name&gt; : &lt;type&gt;</a:t>
            </a:r>
          </a:p>
          <a:p>
            <a:pPr lvl="1"/>
            <a:r>
              <a:rPr lang="en-US" altLang="pt-BR" sz="1800" dirty="0" err="1">
                <a:cs typeface="Calibri" panose="020F0502020204030204" pitchFamily="34" charset="0"/>
              </a:rPr>
              <a:t>val</a:t>
            </a:r>
            <a:r>
              <a:rPr lang="en-US" altLang="pt-BR" sz="1800" dirty="0">
                <a:cs typeface="Calibri" panose="020F0502020204030204" pitchFamily="34" charset="0"/>
              </a:rPr>
              <a:t> &lt;name&gt; : &lt;type&gt; (</a:t>
            </a:r>
            <a:r>
              <a:rPr lang="en-US" altLang="pt-BR" sz="1800" dirty="0" err="1">
                <a:cs typeface="Calibri" panose="020F0502020204030204" pitchFamily="34" charset="0"/>
              </a:rPr>
              <a:t>sistema</a:t>
            </a:r>
            <a:r>
              <a:rPr lang="en-US" altLang="pt-BR" sz="1800" dirty="0">
                <a:cs typeface="Calibri" panose="020F0502020204030204" pitchFamily="34" charset="0"/>
              </a:rPr>
              <a:t> </a:t>
            </a:r>
            <a:r>
              <a:rPr lang="en-US" altLang="pt-BR" sz="1800" dirty="0" err="1">
                <a:cs typeface="Calibri" panose="020F0502020204030204" pitchFamily="34" charset="0"/>
              </a:rPr>
              <a:t>deduz</a:t>
            </a:r>
            <a:r>
              <a:rPr lang="en-US" altLang="pt-BR" sz="1800" dirty="0">
                <a:cs typeface="Calibri" panose="020F0502020204030204" pitchFamily="34" charset="0"/>
              </a:rPr>
              <a:t> o “type”)</a:t>
            </a:r>
            <a:endParaRPr lang="en-US" altLang="pt-BR" sz="1800" i="1" dirty="0">
              <a:cs typeface="Calibri" panose="020F0502020204030204" pitchFamily="34" charset="0"/>
            </a:endParaRPr>
          </a:p>
          <a:p>
            <a:pPr lvl="1"/>
            <a:endParaRPr lang="en-US" altLang="pt-BR" sz="1400" dirty="0">
              <a:cs typeface="Calibri" panose="020F0502020204030204" pitchFamily="34" charset="0"/>
            </a:endParaRPr>
          </a:p>
          <a:p>
            <a:r>
              <a:rPr lang="en-US" altLang="pt-BR" sz="2000" dirty="0" err="1">
                <a:cs typeface="Calibri" panose="020F0502020204030204" pitchFamily="34" charset="0"/>
              </a:rPr>
              <a:t>Tipos</a:t>
            </a:r>
            <a:r>
              <a:rPr lang="en-US" altLang="pt-BR" sz="2000" dirty="0">
                <a:cs typeface="Calibri" panose="020F0502020204030204" pitchFamily="34" charset="0"/>
              </a:rPr>
              <a:t> </a:t>
            </a:r>
            <a:r>
              <a:rPr lang="en-US" altLang="pt-BR" sz="2000" dirty="0" err="1">
                <a:cs typeface="Calibri" panose="020F0502020204030204" pitchFamily="34" charset="0"/>
              </a:rPr>
              <a:t>genéricos</a:t>
            </a:r>
            <a:r>
              <a:rPr lang="en-US" altLang="pt-BR" sz="2000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altLang="pt-BR" sz="1800" dirty="0">
                <a:cs typeface="Calibri" panose="020F0502020204030204" pitchFamily="34" charset="0"/>
              </a:rPr>
              <a:t>Array[Type](Dim)</a:t>
            </a:r>
            <a:endParaRPr lang="pt-BR" sz="1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943</Words>
  <Application>Microsoft Office PowerPoint</Application>
  <PresentationFormat>Custom</PresentationFormat>
  <Paragraphs>255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x10 Busca em árvore</vt:lpstr>
      <vt:lpstr>Sumário</vt:lpstr>
      <vt:lpstr>Visão geral x10</vt:lpstr>
      <vt:lpstr>Visão geral x10</vt:lpstr>
      <vt:lpstr>Visão geral x10</vt:lpstr>
      <vt:lpstr>Visão geral x10</vt:lpstr>
      <vt:lpstr>Visão geral x10</vt:lpstr>
      <vt:lpstr>Visão geral x10</vt:lpstr>
      <vt:lpstr>Características principais da linguagem</vt:lpstr>
      <vt:lpstr>Características principais da linguagem</vt:lpstr>
      <vt:lpstr>Características principais da linguagem async</vt:lpstr>
      <vt:lpstr>Características principais da linguagem async</vt:lpstr>
      <vt:lpstr>Características principais da linguagem finish</vt:lpstr>
      <vt:lpstr>Características principais da linguagem finish</vt:lpstr>
      <vt:lpstr>Características principais da linguagem atomic</vt:lpstr>
      <vt:lpstr>Características principais da linguagem atomic</vt:lpstr>
      <vt:lpstr>Características principais da linguagem when</vt:lpstr>
      <vt:lpstr>Características principais da linguagem when</vt:lpstr>
      <vt:lpstr>Características principais da linguagem atomic</vt:lpstr>
      <vt:lpstr>Características principais da linguagem at</vt:lpstr>
      <vt:lpstr>Características principais da linguagem at</vt:lpstr>
      <vt:lpstr>Classes</vt:lpstr>
      <vt:lpstr>Classes GlobalRef</vt:lpstr>
      <vt:lpstr>Classes GlobalRef</vt:lpstr>
      <vt:lpstr>Exemplos</vt:lpstr>
      <vt:lpstr>Exemplos</vt:lpstr>
      <vt:lpstr>Busca em árvore com x10</vt:lpstr>
      <vt:lpstr>Conclusão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X10 Busca em árvore</dc:title>
  <dc:creator>Leonardo</dc:creator>
  <cp:lastModifiedBy>Leonardo</cp:lastModifiedBy>
  <cp:revision>50</cp:revision>
  <dcterms:created xsi:type="dcterms:W3CDTF">2016-12-04T21:11:16Z</dcterms:created>
  <dcterms:modified xsi:type="dcterms:W3CDTF">2016-12-09T03:49:46Z</dcterms:modified>
</cp:coreProperties>
</file>