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89" r:id="rId4"/>
    <p:sldId id="258" r:id="rId5"/>
    <p:sldId id="260" r:id="rId6"/>
    <p:sldId id="262" r:id="rId7"/>
    <p:sldId id="259" r:id="rId8"/>
    <p:sldId id="293" r:id="rId9"/>
    <p:sldId id="279" r:id="rId10"/>
    <p:sldId id="300" r:id="rId11"/>
    <p:sldId id="301" r:id="rId12"/>
    <p:sldId id="283" r:id="rId13"/>
    <p:sldId id="264" r:id="rId14"/>
    <p:sldId id="287" r:id="rId15"/>
    <p:sldId id="265" r:id="rId16"/>
    <p:sldId id="288" r:id="rId17"/>
    <p:sldId id="266" r:id="rId18"/>
    <p:sldId id="292" r:id="rId19"/>
    <p:sldId id="295" r:id="rId20"/>
    <p:sldId id="298" r:id="rId21"/>
    <p:sldId id="296" r:id="rId22"/>
    <p:sldId id="297" r:id="rId23"/>
    <p:sldId id="284" r:id="rId24"/>
    <p:sldId id="308" r:id="rId25"/>
    <p:sldId id="309" r:id="rId26"/>
    <p:sldId id="305" r:id="rId27"/>
    <p:sldId id="306" r:id="rId28"/>
    <p:sldId id="307" r:id="rId29"/>
    <p:sldId id="294" r:id="rId30"/>
    <p:sldId id="302" r:id="rId31"/>
    <p:sldId id="311" r:id="rId32"/>
    <p:sldId id="290" r:id="rId33"/>
    <p:sldId id="286" r:id="rId3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94660"/>
  </p:normalViewPr>
  <p:slideViewPr>
    <p:cSldViewPr>
      <p:cViewPr varScale="1">
        <p:scale>
          <a:sx n="56" d="100"/>
          <a:sy n="56" d="100"/>
        </p:scale>
        <p:origin x="-90" y="-13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21BD6-0921-4385-836B-BED76F1F0A66}" type="datetimeFigureOut">
              <a:rPr lang="pt-BR" smtClean="0"/>
              <a:t>11/12/2016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7588E-FF8D-4B7F-949A-E4520B6F11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202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7588E-FF8D-4B7F-949A-E4520B6F113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860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11/12/2016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6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11/12/2016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96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11/12/2016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1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11/12/2016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02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11/12/2016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35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11/12/2016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82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11/12/2016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92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11/12/2016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42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11/12/2016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95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11/12/2016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7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11/12/2016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84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C8B54-FFB1-44A6-80FE-9FB775708678}" type="datetimeFigureOut">
              <a:rPr lang="pt-BR" smtClean="0"/>
              <a:t>11/12/2016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54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search-repository.anu.edu.au/bitstream/1885/14334/1/Milthorpe%20Thesis%202015.pdf" TargetMode="External"/><Relationship Id="rId7" Type="http://schemas.openxmlformats.org/officeDocument/2006/relationships/hyperlink" Target="https://arxiv.org/pdf/1110.4165.pdf" TargetMode="External"/><Relationship Id="rId2" Type="http://schemas.openxmlformats.org/officeDocument/2006/relationships/hyperlink" Target="http://www5.in.tum.de/pub/hoermann_thomas_2013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iteseerx.ist.psu.edu/viewdoc/download?doi=10.1.1.642.6839&amp;rep=rep1&amp;type=pdf" TargetMode="External"/><Relationship Id="rId5" Type="http://schemas.openxmlformats.org/officeDocument/2006/relationships/hyperlink" Target="https://www.cs.colostate.edu/wiki/mediawiki/images/5/5d/X10programmingguide.pdf" TargetMode="External"/><Relationship Id="rId4" Type="http://schemas.openxmlformats.org/officeDocument/2006/relationships/hyperlink" Target="http://x10.sourceforge.net/documentation/languagespec/x10-latest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x10-lang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x10.sourceforge.net/x10doc/2.6.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x</a:t>
            </a:r>
            <a:r>
              <a:rPr lang="pt-BR" sz="2800" dirty="0" smtClean="0"/>
              <a:t>10</a:t>
            </a: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/>
              <a:t>Busca em árvore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Luiz Schirmer da Silva</a:t>
            </a:r>
          </a:p>
          <a:p>
            <a:r>
              <a:rPr lang="pt-BR" sz="1800" dirty="0"/>
              <a:t>Leonardo Quatrin Campagnolo</a:t>
            </a:r>
          </a:p>
        </p:txBody>
      </p:sp>
    </p:spTree>
    <p:extLst>
      <p:ext uri="{BB962C8B-B14F-4D97-AF65-F5344CB8AC3E}">
        <p14:creationId xmlns:p14="http://schemas.microsoft.com/office/powerpoint/2010/main" val="25819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 smtClean="0"/>
              <a:t>Características principais da linguagem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pt-BR" sz="1600" dirty="0">
                <a:cs typeface="Calibri" panose="020F0502020204030204" pitchFamily="34" charset="0"/>
              </a:rPr>
              <a:t>Declaração de variáveis:</a:t>
            </a:r>
          </a:p>
          <a:p>
            <a:endParaRPr lang="pt-BR" altLang="pt-BR" sz="1400" dirty="0" smtClean="0">
              <a:cs typeface="Calibri" panose="020F0502020204030204" pitchFamily="34" charset="0"/>
            </a:endParaRPr>
          </a:p>
          <a:p>
            <a:endParaRPr lang="pt-BR" altLang="pt-BR" sz="1400" dirty="0">
              <a:cs typeface="Calibri" panose="020F0502020204030204" pitchFamily="34" charset="0"/>
            </a:endParaRPr>
          </a:p>
          <a:p>
            <a:endParaRPr lang="pt-BR" altLang="pt-BR" sz="1400" dirty="0" smtClean="0"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altLang="pt-BR" sz="1400" dirty="0" smtClean="0"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sz="1400" dirty="0">
              <a:cs typeface="Calibri" panose="020F0502020204030204" pitchFamily="34" charset="0"/>
            </a:endParaRPr>
          </a:p>
          <a:p>
            <a:r>
              <a:rPr lang="pt-BR" sz="1600" dirty="0" smtClean="0">
                <a:cs typeface="Calibri" panose="020F0502020204030204" pitchFamily="34" charset="0"/>
              </a:rPr>
              <a:t>Declaração de funções:</a:t>
            </a: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>
              <a:cs typeface="Calibri" panose="020F0502020204030204" pitchFamily="34" charset="0"/>
            </a:endParaRP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>
              <a:cs typeface="Calibri" panose="020F0502020204030204" pitchFamily="34" charset="0"/>
            </a:endParaRP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>
              <a:cs typeface="Calibri" panose="020F0502020204030204" pitchFamily="34" charset="0"/>
            </a:endParaRP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916832"/>
            <a:ext cx="4076700" cy="1228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3462188"/>
            <a:ext cx="4543425" cy="733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4250779"/>
            <a:ext cx="35718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 smtClean="0"/>
              <a:t>Características principais da linguagem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pt-BR" sz="1600" dirty="0" smtClean="0">
                <a:cs typeface="Calibri" panose="020F0502020204030204" pitchFamily="34" charset="0"/>
              </a:rPr>
              <a:t>Métodos em Java e C</a:t>
            </a:r>
          </a:p>
          <a:p>
            <a:endParaRPr lang="pt-BR" sz="1200" dirty="0" smtClean="0">
              <a:cs typeface="Calibri" panose="020F0502020204030204" pitchFamily="34" charset="0"/>
            </a:endParaRPr>
          </a:p>
          <a:p>
            <a:endParaRPr lang="pt-BR" sz="1200" dirty="0">
              <a:cs typeface="Calibri" panose="020F0502020204030204" pitchFamily="34" charset="0"/>
            </a:endParaRPr>
          </a:p>
          <a:p>
            <a:endParaRPr lang="pt-BR" sz="1200" dirty="0" smtClean="0">
              <a:cs typeface="Calibri" panose="020F0502020204030204" pitchFamily="34" charset="0"/>
            </a:endParaRPr>
          </a:p>
          <a:p>
            <a:endParaRPr lang="pt-BR" sz="1200" dirty="0">
              <a:cs typeface="Calibri" panose="020F0502020204030204" pitchFamily="34" charset="0"/>
            </a:endParaRPr>
          </a:p>
          <a:p>
            <a:endParaRPr lang="pt-BR" sz="1200" dirty="0" smtClean="0">
              <a:cs typeface="Calibri" panose="020F0502020204030204" pitchFamily="34" charset="0"/>
            </a:endParaRPr>
          </a:p>
          <a:p>
            <a:endParaRPr lang="pt-BR" sz="1200" dirty="0">
              <a:cs typeface="Calibri" panose="020F0502020204030204" pitchFamily="34" charset="0"/>
            </a:endParaRPr>
          </a:p>
          <a:p>
            <a:endParaRPr lang="pt-BR" sz="1200" dirty="0" smtClean="0">
              <a:cs typeface="Calibri" panose="020F0502020204030204" pitchFamily="34" charset="0"/>
            </a:endParaRPr>
          </a:p>
          <a:p>
            <a:endParaRPr lang="pt-BR" sz="1200" dirty="0" smtClean="0">
              <a:cs typeface="Calibri" panose="020F0502020204030204" pitchFamily="34" charset="0"/>
            </a:endParaRP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>
              <a:cs typeface="Calibri" panose="020F0502020204030204" pitchFamily="34" charset="0"/>
            </a:endParaRP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>
              <a:cs typeface="Calibri" panose="020F0502020204030204" pitchFamily="34" charset="0"/>
            </a:endParaRP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>
              <a:cs typeface="Calibri" panose="020F0502020204030204" pitchFamily="34" charset="0"/>
            </a:endParaRP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916832"/>
            <a:ext cx="56673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0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Características principais da linguagem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pt-BR" sz="1800" b="1" i="1" dirty="0" smtClean="0"/>
          </a:p>
          <a:p>
            <a:endParaRPr lang="pt-BR" sz="1800" b="1" dirty="0" smtClean="0"/>
          </a:p>
          <a:p>
            <a:endParaRPr lang="pt-BR" sz="1800" b="1" dirty="0"/>
          </a:p>
          <a:p>
            <a:endParaRPr lang="pt-BR" sz="1800" b="1" dirty="0" smtClean="0"/>
          </a:p>
          <a:p>
            <a:endParaRPr lang="pt-BR" sz="1800" b="1" dirty="0"/>
          </a:p>
          <a:p>
            <a:endParaRPr lang="pt-BR" sz="1800" b="1" dirty="0" smtClean="0"/>
          </a:p>
          <a:p>
            <a:endParaRPr lang="pt-BR" sz="1800" b="1" dirty="0"/>
          </a:p>
          <a:p>
            <a:endParaRPr lang="pt-BR" sz="1800" b="1" dirty="0" smtClean="0"/>
          </a:p>
          <a:p>
            <a:endParaRPr lang="pt-BR" sz="1800" b="1" dirty="0" smtClean="0"/>
          </a:p>
          <a:p>
            <a:endParaRPr lang="pt-BR" sz="1800" b="1" dirty="0"/>
          </a:p>
          <a:p>
            <a:endParaRPr lang="pt-BR" sz="1600" b="1" dirty="0" smtClean="0"/>
          </a:p>
          <a:p>
            <a:r>
              <a:rPr lang="pt-BR" sz="1600" b="1" dirty="0" smtClean="0"/>
              <a:t>clocked</a:t>
            </a:r>
            <a:r>
              <a:rPr lang="pt-BR" sz="1600" b="1" dirty="0"/>
              <a:t>, next</a:t>
            </a:r>
          </a:p>
          <a:p>
            <a:endParaRPr lang="pt-BR" sz="1600" b="1" dirty="0"/>
          </a:p>
          <a:p>
            <a:r>
              <a:rPr lang="pt-BR" sz="1600" b="1" dirty="0"/>
              <a:t>points, regions, distributions, arrays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7448" y="1635365"/>
            <a:ext cx="2160240" cy="648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Concorrência: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async S</a:t>
            </a:r>
            <a:endParaRPr lang="pt-BR" sz="1600" dirty="0"/>
          </a:p>
        </p:txBody>
      </p:sp>
      <p:sp>
        <p:nvSpPr>
          <p:cNvPr id="5" name="Rectangle 4"/>
          <p:cNvSpPr/>
          <p:nvPr/>
        </p:nvSpPr>
        <p:spPr>
          <a:xfrm>
            <a:off x="3275029" y="3105199"/>
            <a:ext cx="3520008" cy="932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Atomicidade e sincronização: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atomic 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w</a:t>
            </a:r>
            <a:r>
              <a:rPr lang="pt-BR" sz="1600" dirty="0" smtClean="0"/>
              <a:t>hen (c) S</a:t>
            </a:r>
            <a:endParaRPr lang="pt-BR" sz="1600" dirty="0"/>
          </a:p>
        </p:txBody>
      </p:sp>
      <p:sp>
        <p:nvSpPr>
          <p:cNvPr id="6" name="Rectangle 5"/>
          <p:cNvSpPr/>
          <p:nvPr/>
        </p:nvSpPr>
        <p:spPr>
          <a:xfrm>
            <a:off x="2203128" y="2380912"/>
            <a:ext cx="2160240" cy="616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Ordenação: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finish S</a:t>
            </a:r>
            <a:endParaRPr lang="pt-BR" sz="1600" dirty="0"/>
          </a:p>
        </p:txBody>
      </p:sp>
      <p:sp>
        <p:nvSpPr>
          <p:cNvPr id="7" name="Rectangle 6"/>
          <p:cNvSpPr/>
          <p:nvPr/>
        </p:nvSpPr>
        <p:spPr>
          <a:xfrm>
            <a:off x="5735960" y="4149080"/>
            <a:ext cx="2160240" cy="86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Distribuição: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at (p) </a:t>
            </a:r>
            <a:r>
              <a:rPr lang="pt-BR" sz="1600" dirty="0" smtClean="0"/>
              <a:t>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GlobalRef[T]</a:t>
            </a:r>
          </a:p>
        </p:txBody>
      </p:sp>
    </p:spTree>
    <p:extLst>
      <p:ext uri="{BB962C8B-B14F-4D97-AF65-F5344CB8AC3E}">
        <p14:creationId xmlns:p14="http://schemas.microsoft.com/office/powerpoint/2010/main" val="233711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async</a:t>
            </a:r>
            <a:endParaRPr lang="pt-BR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 sz="1600" b="1" dirty="0" err="1">
                <a:cs typeface="Arial" pitchFamily="34" charset="0"/>
              </a:rPr>
              <a:t>Stmt</a:t>
            </a:r>
            <a:r>
              <a:rPr lang="en-US" altLang="pt-BR" sz="1600" b="1" dirty="0">
                <a:cs typeface="Arial" pitchFamily="34" charset="0"/>
              </a:rPr>
              <a:t> ::=  </a:t>
            </a:r>
            <a:r>
              <a:rPr lang="en-US" altLang="pt-BR" sz="1600" b="1" dirty="0" err="1">
                <a:solidFill>
                  <a:srgbClr val="C00000"/>
                </a:solidFill>
                <a:cs typeface="Arial" pitchFamily="34" charset="0"/>
              </a:rPr>
              <a:t>async</a:t>
            </a:r>
            <a:r>
              <a:rPr lang="en-US" altLang="pt-BR" sz="1600" b="1" dirty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altLang="pt-BR" sz="1600" b="1" dirty="0">
                <a:cs typeface="Arial" pitchFamily="34" charset="0"/>
              </a:rPr>
              <a:t>(</a:t>
            </a:r>
            <a:r>
              <a:rPr lang="en-US" altLang="pt-BR" sz="1600" b="1" dirty="0" err="1">
                <a:cs typeface="Arial" pitchFamily="34" charset="0"/>
              </a:rPr>
              <a:t>p,l</a:t>
            </a:r>
            <a:r>
              <a:rPr lang="en-US" altLang="pt-BR" sz="1600" b="1" dirty="0">
                <a:cs typeface="Arial" pitchFamily="34" charset="0"/>
              </a:rPr>
              <a:t>)  </a:t>
            </a:r>
            <a:r>
              <a:rPr lang="en-US" altLang="pt-BR" sz="1600" b="1" dirty="0" err="1">
                <a:cs typeface="Arial" pitchFamily="34" charset="0"/>
              </a:rPr>
              <a:t>Stmt</a:t>
            </a:r>
            <a:endParaRPr lang="en-US" altLang="pt-BR" sz="1600" b="1" dirty="0">
              <a:cs typeface="Arial" pitchFamily="34" charset="0"/>
            </a:endParaRPr>
          </a:p>
          <a:p>
            <a:endParaRPr lang="en-US" altLang="pt-BR" sz="1600" dirty="0">
              <a:cs typeface="Arial" pitchFamily="34" charset="0"/>
            </a:endParaRPr>
          </a:p>
          <a:p>
            <a:r>
              <a:rPr lang="en-US" altLang="pt-BR" sz="1600" dirty="0" err="1">
                <a:cs typeface="Arial" pitchFamily="34" charset="0"/>
              </a:rPr>
              <a:t>async</a:t>
            </a:r>
            <a:r>
              <a:rPr lang="en-US" altLang="pt-BR" sz="1600" dirty="0">
                <a:cs typeface="Arial" pitchFamily="34" charset="0"/>
              </a:rPr>
              <a:t> { … }</a:t>
            </a:r>
          </a:p>
          <a:p>
            <a:endParaRPr lang="en-US" altLang="pt-BR" sz="1600" dirty="0">
              <a:cs typeface="Arial" pitchFamily="34" charset="0"/>
            </a:endParaRPr>
          </a:p>
          <a:p>
            <a:r>
              <a:rPr lang="en-US" altLang="pt-BR" sz="1600" dirty="0" err="1">
                <a:cs typeface="Arial" pitchFamily="34" charset="0"/>
              </a:rPr>
              <a:t>Cria</a:t>
            </a:r>
            <a:r>
              <a:rPr lang="en-US" altLang="pt-BR" sz="1600" dirty="0">
                <a:cs typeface="Arial" pitchFamily="34" charset="0"/>
              </a:rPr>
              <a:t> </a:t>
            </a:r>
            <a:r>
              <a:rPr lang="en-US" altLang="pt-BR" sz="1600" dirty="0" err="1">
                <a:cs typeface="Arial" pitchFamily="34" charset="0"/>
              </a:rPr>
              <a:t>uma</a:t>
            </a:r>
            <a:r>
              <a:rPr lang="en-US" altLang="pt-BR" sz="1600" dirty="0">
                <a:cs typeface="Arial" pitchFamily="34" charset="0"/>
              </a:rPr>
              <a:t> nova </a:t>
            </a:r>
            <a:r>
              <a:rPr lang="en-US" altLang="pt-BR" sz="1600" dirty="0" err="1">
                <a:cs typeface="Arial" pitchFamily="34" charset="0"/>
              </a:rPr>
              <a:t>atividade</a:t>
            </a:r>
            <a:r>
              <a:rPr lang="en-US" altLang="pt-BR" sz="1600" dirty="0">
                <a:cs typeface="Arial" pitchFamily="34" charset="0"/>
              </a:rPr>
              <a:t> para </a:t>
            </a:r>
            <a:r>
              <a:rPr lang="en-US" altLang="pt-BR" sz="1600" dirty="0" err="1">
                <a:cs typeface="Arial" pitchFamily="34" charset="0"/>
              </a:rPr>
              <a:t>avaliar</a:t>
            </a:r>
            <a:r>
              <a:rPr lang="en-US" altLang="pt-BR" sz="1600" dirty="0">
                <a:cs typeface="Arial" pitchFamily="34" charset="0"/>
              </a:rPr>
              <a:t> </a:t>
            </a:r>
            <a:r>
              <a:rPr lang="en-US" altLang="pt-BR" sz="1600" dirty="0" err="1">
                <a:cs typeface="Arial" pitchFamily="34" charset="0"/>
              </a:rPr>
              <a:t>comandos</a:t>
            </a:r>
            <a:r>
              <a:rPr lang="en-US" altLang="pt-BR" sz="1600" dirty="0">
                <a:cs typeface="Arial" pitchFamily="34" charset="0"/>
              </a:rPr>
              <a:t> de </a:t>
            </a:r>
            <a:r>
              <a:rPr lang="en-US" altLang="pt-BR" sz="1600" dirty="0" err="1">
                <a:cs typeface="Arial" pitchFamily="34" charset="0"/>
              </a:rPr>
              <a:t>maneira</a:t>
            </a:r>
            <a:r>
              <a:rPr lang="en-US" altLang="pt-BR" sz="1600" dirty="0">
                <a:cs typeface="Arial" pitchFamily="34" charset="0"/>
              </a:rPr>
              <a:t> </a:t>
            </a:r>
            <a:r>
              <a:rPr lang="en-US" altLang="pt-BR" sz="1600" dirty="0" err="1" smtClean="0">
                <a:cs typeface="Arial" pitchFamily="34" charset="0"/>
              </a:rPr>
              <a:t>assíncrona</a:t>
            </a:r>
            <a:endParaRPr lang="en-US" altLang="pt-BR" sz="1600" dirty="0" smtClean="0">
              <a:cs typeface="Arial" pitchFamily="34" charset="0"/>
            </a:endParaRPr>
          </a:p>
          <a:p>
            <a:endParaRPr lang="en-US" altLang="pt-BR" sz="1600" dirty="0">
              <a:cs typeface="Arial" pitchFamily="34" charset="0"/>
            </a:endParaRPr>
          </a:p>
          <a:p>
            <a:r>
              <a:rPr lang="en-US" altLang="pt-BR" sz="1600" dirty="0" err="1" smtClean="0">
                <a:cs typeface="Arial" pitchFamily="34" charset="0"/>
              </a:rPr>
              <a:t>Variáveis</a:t>
            </a:r>
            <a:r>
              <a:rPr lang="en-US" altLang="pt-BR" sz="1600" dirty="0" smtClean="0">
                <a:cs typeface="Arial" pitchFamily="34" charset="0"/>
              </a:rPr>
              <a:t> fora do </a:t>
            </a:r>
            <a:r>
              <a:rPr lang="en-US" altLang="pt-BR" sz="1600" dirty="0" err="1" smtClean="0">
                <a:cs typeface="Arial" pitchFamily="34" charset="0"/>
              </a:rPr>
              <a:t>bloco</a:t>
            </a:r>
            <a:r>
              <a:rPr lang="en-US" altLang="pt-BR" sz="1600" dirty="0" smtClean="0">
                <a:cs typeface="Arial" pitchFamily="34" charset="0"/>
              </a:rPr>
              <a:t> </a:t>
            </a:r>
            <a:r>
              <a:rPr lang="en-US" altLang="pt-BR" sz="1600" dirty="0" err="1" smtClean="0">
                <a:cs typeface="Arial" pitchFamily="34" charset="0"/>
              </a:rPr>
              <a:t>async</a:t>
            </a:r>
            <a:r>
              <a:rPr lang="en-US" altLang="pt-BR" sz="1600" dirty="0" smtClean="0">
                <a:cs typeface="Arial" pitchFamily="34" charset="0"/>
              </a:rPr>
              <a:t> </a:t>
            </a:r>
            <a:r>
              <a:rPr lang="en-US" altLang="pt-BR" sz="1600" dirty="0" err="1" smtClean="0">
                <a:cs typeface="Arial" pitchFamily="34" charset="0"/>
              </a:rPr>
              <a:t>podem</a:t>
            </a:r>
            <a:r>
              <a:rPr lang="en-US" altLang="pt-BR" sz="1600" dirty="0" smtClean="0">
                <a:cs typeface="Arial" pitchFamily="34" charset="0"/>
              </a:rPr>
              <a:t> </a:t>
            </a:r>
            <a:r>
              <a:rPr lang="en-US" altLang="pt-BR" sz="1600" dirty="0" err="1" smtClean="0">
                <a:cs typeface="Arial" pitchFamily="34" charset="0"/>
              </a:rPr>
              <a:t>ser</a:t>
            </a:r>
            <a:r>
              <a:rPr lang="en-US" altLang="pt-BR" sz="1600" dirty="0" smtClean="0">
                <a:cs typeface="Arial" pitchFamily="34" charset="0"/>
              </a:rPr>
              <a:t> </a:t>
            </a:r>
            <a:r>
              <a:rPr lang="en-US" altLang="pt-BR" sz="1600" dirty="0" err="1" smtClean="0">
                <a:cs typeface="Arial" pitchFamily="34" charset="0"/>
              </a:rPr>
              <a:t>referenciadas</a:t>
            </a:r>
            <a:endParaRPr lang="en-US" altLang="pt-BR" sz="1600" dirty="0">
              <a:cs typeface="Arial" pitchFamily="34" charset="0"/>
            </a:endParaRPr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248" y="1916832"/>
            <a:ext cx="29718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linguagem</a:t>
            </a:r>
            <a:r>
              <a:rPr lang="pt-BR" sz="2400" i="1" dirty="0" smtClean="0"/>
              <a:t/>
            </a:r>
            <a:br>
              <a:rPr lang="pt-BR" sz="2400" i="1" dirty="0" smtClean="0"/>
            </a:br>
            <a:r>
              <a:rPr lang="pt-BR" sz="1800" i="1" dirty="0" smtClean="0"/>
              <a:t>async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3392"/>
            <a:ext cx="3562350" cy="421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610" y="2385370"/>
            <a:ext cx="5404990" cy="295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8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finish</a:t>
            </a:r>
            <a:endParaRPr lang="pt-BR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 sz="1800" b="1" i="1" dirty="0" err="1">
                <a:cs typeface="Arial" pitchFamily="34" charset="0"/>
              </a:rPr>
              <a:t>Stmt</a:t>
            </a:r>
            <a:r>
              <a:rPr lang="en-US" altLang="pt-BR" sz="1800" b="1" i="1" dirty="0">
                <a:cs typeface="Arial" pitchFamily="34" charset="0"/>
              </a:rPr>
              <a:t> ::=  </a:t>
            </a:r>
            <a:r>
              <a:rPr lang="en-US" altLang="pt-BR" sz="1800" b="1" dirty="0">
                <a:solidFill>
                  <a:srgbClr val="C00000"/>
                </a:solidFill>
                <a:cs typeface="Arial" pitchFamily="34" charset="0"/>
              </a:rPr>
              <a:t>finish</a:t>
            </a:r>
            <a:r>
              <a:rPr lang="en-US" altLang="pt-BR" sz="1800" b="1" dirty="0">
                <a:cs typeface="Arial" pitchFamily="34" charset="0"/>
              </a:rPr>
              <a:t> </a:t>
            </a:r>
            <a:r>
              <a:rPr lang="en-US" altLang="pt-BR" sz="1800" b="1" i="1" dirty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altLang="pt-BR" sz="1800" b="1" i="1" dirty="0" err="1">
                <a:cs typeface="Arial" pitchFamily="34" charset="0"/>
              </a:rPr>
              <a:t>Stmt</a:t>
            </a:r>
            <a:endParaRPr lang="en-US" altLang="pt-BR" sz="1800" b="1" i="1" dirty="0">
              <a:cs typeface="Arial" pitchFamily="34" charset="0"/>
            </a:endParaRPr>
          </a:p>
          <a:p>
            <a:endParaRPr lang="en-US" altLang="pt-BR" sz="1600" dirty="0">
              <a:solidFill>
                <a:srgbClr val="000000"/>
              </a:solidFill>
              <a:cs typeface="Arial" pitchFamily="34" charset="0"/>
            </a:endParaRPr>
          </a:p>
          <a:p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finish { … }</a:t>
            </a:r>
          </a:p>
          <a:p>
            <a:endParaRPr lang="en-US" altLang="pt-BR" sz="1600" dirty="0">
              <a:solidFill>
                <a:srgbClr val="000000"/>
              </a:solidFill>
              <a:cs typeface="Arial" pitchFamily="34" charset="0"/>
            </a:endParaRPr>
          </a:p>
          <a:p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Avalia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uma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expressão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esperando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todas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as </a:t>
            </a:r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atividades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criadas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por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chamadas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async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600" dirty="0" err="1" smtClean="0">
                <a:solidFill>
                  <a:srgbClr val="000000"/>
                </a:solidFill>
                <a:cs typeface="Arial" pitchFamily="34" charset="0"/>
              </a:rPr>
              <a:t>terminarem</a:t>
            </a:r>
            <a:endParaRPr lang="en-US" altLang="pt-BR" sz="1600" dirty="0">
              <a:solidFill>
                <a:srgbClr val="000000"/>
              </a:solidFill>
              <a:cs typeface="Arial" pitchFamily="34" charset="0"/>
            </a:endParaRPr>
          </a:p>
          <a:p>
            <a:endParaRPr lang="en-US" altLang="pt-BR" sz="1600" dirty="0">
              <a:solidFill>
                <a:srgbClr val="000000"/>
              </a:solidFill>
              <a:cs typeface="Arial" pitchFamily="34" charset="0"/>
            </a:endParaRPr>
          </a:p>
          <a:p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Pode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ser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considerado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um </a:t>
            </a:r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mecanismo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de </a:t>
            </a:r>
            <a:r>
              <a:rPr lang="en-US" altLang="pt-BR" sz="1600" dirty="0" err="1" smtClean="0">
                <a:solidFill>
                  <a:srgbClr val="000000"/>
                </a:solidFill>
                <a:cs typeface="Arial" pitchFamily="34" charset="0"/>
              </a:rPr>
              <a:t>barreira</a:t>
            </a:r>
            <a:endParaRPr lang="en-US" altLang="pt-BR" sz="1600" dirty="0">
              <a:solidFill>
                <a:srgbClr val="000000"/>
              </a:solidFill>
              <a:cs typeface="Arial" pitchFamily="34" charset="0"/>
            </a:endParaRPr>
          </a:p>
          <a:p>
            <a:endParaRPr lang="pt-BR" sz="1600" dirty="0"/>
          </a:p>
          <a:p>
            <a:r>
              <a:rPr lang="pt-BR" sz="1600" dirty="0"/>
              <a:t>Útil para expressar operações “síncronas</a:t>
            </a:r>
            <a:r>
              <a:rPr lang="pt-BR" sz="1600" dirty="0" smtClean="0"/>
              <a:t>”</a:t>
            </a:r>
            <a:endParaRPr lang="pt-BR" sz="1600" dirty="0"/>
          </a:p>
          <a:p>
            <a:endParaRPr lang="pt-BR" sz="18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9444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finish</a:t>
            </a:r>
            <a:endParaRPr lang="pt-BR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86707"/>
            <a:ext cx="4229100" cy="455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389" y="2359217"/>
            <a:ext cx="5493728" cy="3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atomic</a:t>
            </a:r>
            <a:endParaRPr lang="pt-BR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pt-BR" sz="1600" b="1" i="1" dirty="0" err="1">
                <a:cs typeface="Arial" pitchFamily="34" charset="0"/>
              </a:rPr>
              <a:t>Stmt</a:t>
            </a:r>
            <a:r>
              <a:rPr lang="en-US" altLang="pt-BR" sz="1600" b="1" i="1" dirty="0">
                <a:cs typeface="Arial" pitchFamily="34" charset="0"/>
              </a:rPr>
              <a:t> ::=  </a:t>
            </a:r>
            <a:r>
              <a:rPr lang="en-US" altLang="pt-BR" sz="1600" b="1" dirty="0">
                <a:solidFill>
                  <a:srgbClr val="C00000"/>
                </a:solidFill>
                <a:cs typeface="Arial" pitchFamily="34" charset="0"/>
              </a:rPr>
              <a:t>atomic</a:t>
            </a:r>
            <a:r>
              <a:rPr lang="en-US" altLang="pt-BR" sz="1600" b="1" dirty="0">
                <a:cs typeface="Arial" pitchFamily="34" charset="0"/>
              </a:rPr>
              <a:t>  </a:t>
            </a:r>
            <a:r>
              <a:rPr lang="en-US" altLang="pt-BR" sz="1600" b="1" i="1" dirty="0">
                <a:cs typeface="Arial" pitchFamily="34" charset="0"/>
              </a:rPr>
              <a:t>Statement</a:t>
            </a:r>
          </a:p>
          <a:p>
            <a:r>
              <a:rPr lang="en-US" altLang="pt-BR" sz="1600" b="1" i="1" dirty="0" err="1">
                <a:cs typeface="Arial" pitchFamily="34" charset="0"/>
              </a:rPr>
              <a:t>MethodModifier</a:t>
            </a:r>
            <a:r>
              <a:rPr lang="en-US" altLang="pt-BR" sz="1600" b="1" i="1" dirty="0">
                <a:cs typeface="Arial" pitchFamily="34" charset="0"/>
              </a:rPr>
              <a:t> ::=  </a:t>
            </a:r>
            <a:r>
              <a:rPr lang="en-US" altLang="pt-BR" sz="1600" b="1" dirty="0">
                <a:solidFill>
                  <a:srgbClr val="C00000"/>
                </a:solidFill>
                <a:cs typeface="Arial" pitchFamily="34" charset="0"/>
              </a:rPr>
              <a:t>atomic</a:t>
            </a:r>
          </a:p>
          <a:p>
            <a:endParaRPr lang="pt-BR" sz="1600" dirty="0"/>
          </a:p>
          <a:p>
            <a:r>
              <a:rPr lang="pt-BR" sz="1600" dirty="0"/>
              <a:t>atomic { ... }</a:t>
            </a:r>
          </a:p>
          <a:p>
            <a:endParaRPr lang="pt-BR" sz="1600" dirty="0"/>
          </a:p>
          <a:p>
            <a:r>
              <a:rPr lang="pt-BR" sz="1600" dirty="0"/>
              <a:t>Executa um bloco de código de forma </a:t>
            </a:r>
            <a:r>
              <a:rPr lang="pt-BR" sz="1600" dirty="0" smtClean="0"/>
              <a:t>atômica</a:t>
            </a: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r>
              <a:rPr lang="pt-BR" sz="1600" dirty="0"/>
              <a:t>Pode ser utilizado em métodos ou em trechos de </a:t>
            </a:r>
            <a:r>
              <a:rPr lang="pt-BR" sz="1600" dirty="0" smtClean="0"/>
              <a:t>código</a:t>
            </a:r>
            <a:endParaRPr lang="pt-BR" sz="1600" dirty="0"/>
          </a:p>
          <a:p>
            <a:endParaRPr lang="pt-BR" sz="1600" dirty="0"/>
          </a:p>
          <a:p>
            <a:r>
              <a:rPr lang="pt-BR" sz="1600" dirty="0"/>
              <a:t>Blocos atômicos são executados enquanto outras atividades são </a:t>
            </a:r>
            <a:r>
              <a:rPr lang="pt-BR" sz="1600" dirty="0" smtClean="0"/>
              <a:t>suspensas</a:t>
            </a:r>
            <a:endParaRPr lang="pt-BR" sz="1600" dirty="0"/>
          </a:p>
          <a:p>
            <a:endParaRPr lang="pt-BR" sz="1600" dirty="0"/>
          </a:p>
          <a:p>
            <a:r>
              <a:rPr lang="pt-BR" altLang="pt-BR" sz="1600" dirty="0"/>
              <a:t>Não deve criar atividades </a:t>
            </a:r>
            <a:r>
              <a:rPr lang="pt-BR" altLang="pt-BR" sz="1600" dirty="0" smtClean="0"/>
              <a:t>concorrentes</a:t>
            </a:r>
            <a:endParaRPr lang="pt-BR" altLang="pt-BR" sz="1600" dirty="0"/>
          </a:p>
          <a:p>
            <a:endParaRPr lang="pt-BR" altLang="pt-BR" sz="1600" dirty="0"/>
          </a:p>
          <a:p>
            <a:r>
              <a:rPr lang="pt-BR" altLang="pt-BR" sz="1600" dirty="0"/>
              <a:t>Deve manipular dados </a:t>
            </a:r>
            <a:r>
              <a:rPr lang="pt-BR" altLang="pt-BR" sz="1600" dirty="0" smtClean="0"/>
              <a:t>locais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11105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atomic</a:t>
            </a:r>
            <a:endParaRPr lang="pt-BR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pt-BR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916832"/>
            <a:ext cx="35814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92" y="2359453"/>
            <a:ext cx="5486816" cy="2991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786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atomic</a:t>
            </a:r>
            <a:endParaRPr lang="pt-BR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pt-BR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07" y="2132856"/>
            <a:ext cx="360997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2341116"/>
            <a:ext cx="5538003" cy="303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99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 smtClean="0"/>
              <a:t>Sumário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 smtClean="0"/>
              <a:t>x10</a:t>
            </a:r>
          </a:p>
          <a:p>
            <a:pPr lvl="1"/>
            <a:r>
              <a:rPr lang="pt-BR" sz="1600" dirty="0" smtClean="0"/>
              <a:t>Visão geral</a:t>
            </a:r>
          </a:p>
          <a:p>
            <a:pPr lvl="1"/>
            <a:r>
              <a:rPr lang="pt-BR" sz="1600" dirty="0" smtClean="0"/>
              <a:t>Características principais da linguagem</a:t>
            </a:r>
          </a:p>
          <a:p>
            <a:pPr lvl="1"/>
            <a:r>
              <a:rPr lang="pt-BR" sz="1600" dirty="0" smtClean="0"/>
              <a:t>Classes especiais</a:t>
            </a:r>
          </a:p>
          <a:p>
            <a:pPr lvl="1"/>
            <a:r>
              <a:rPr lang="pt-BR" sz="1600" dirty="0" smtClean="0"/>
              <a:t>Exemplos</a:t>
            </a:r>
            <a:endParaRPr lang="pt-BR" sz="1600" dirty="0"/>
          </a:p>
          <a:p>
            <a:pPr lvl="1"/>
            <a:endParaRPr lang="pt-BR" sz="1000" dirty="0" smtClean="0"/>
          </a:p>
          <a:p>
            <a:r>
              <a:rPr lang="pt-BR" sz="1600" dirty="0" smtClean="0"/>
              <a:t>Busca em árvore com x10</a:t>
            </a:r>
          </a:p>
          <a:p>
            <a:pPr lvl="1"/>
            <a:r>
              <a:rPr lang="pt-BR" sz="1600" dirty="0" smtClean="0"/>
              <a:t>TODO</a:t>
            </a:r>
          </a:p>
          <a:p>
            <a:endParaRPr lang="pt-BR" sz="1000" dirty="0" smtClean="0"/>
          </a:p>
          <a:p>
            <a:r>
              <a:rPr lang="pt-BR" sz="1600" dirty="0" smtClean="0"/>
              <a:t>Conclusão</a:t>
            </a:r>
          </a:p>
          <a:p>
            <a:endParaRPr lang="pt-BR" sz="1000" dirty="0"/>
          </a:p>
          <a:p>
            <a:r>
              <a:rPr lang="pt-BR" sz="1600" dirty="0" smtClean="0"/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26741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/>
              <a:t>when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1600" b="1" dirty="0"/>
              <a:t>Stmt ::= WhenStmt</a:t>
            </a:r>
          </a:p>
          <a:p>
            <a:r>
              <a:rPr lang="pt-BR" sz="1600" b="1" dirty="0"/>
              <a:t>WhenStmt ::= </a:t>
            </a:r>
            <a:r>
              <a:rPr lang="pt-BR" sz="1600" b="1" dirty="0">
                <a:solidFill>
                  <a:srgbClr val="FF0000"/>
                </a:solidFill>
              </a:rPr>
              <a:t>when</a:t>
            </a:r>
            <a:r>
              <a:rPr lang="pt-BR" sz="1600" b="1" dirty="0"/>
              <a:t> ( Expr ) </a:t>
            </a:r>
            <a:r>
              <a:rPr lang="pt-BR" sz="1600" b="1" dirty="0" smtClean="0"/>
              <a:t>Stmt</a:t>
            </a:r>
          </a:p>
          <a:p>
            <a:pPr marL="0" indent="0">
              <a:buNone/>
            </a:pPr>
            <a:r>
              <a:rPr lang="pt-BR" sz="1600" b="1" dirty="0" smtClean="0"/>
              <a:t>	            | </a:t>
            </a:r>
            <a:r>
              <a:rPr lang="pt-BR" sz="1600" b="1" dirty="0"/>
              <a:t>WhenStmt </a:t>
            </a:r>
            <a:r>
              <a:rPr lang="pt-BR" sz="1600" b="1" dirty="0">
                <a:solidFill>
                  <a:srgbClr val="FF0000"/>
                </a:solidFill>
              </a:rPr>
              <a:t>or</a:t>
            </a:r>
            <a:r>
              <a:rPr lang="pt-BR" sz="1600" b="1" dirty="0"/>
              <a:t> (Expr) </a:t>
            </a:r>
            <a:r>
              <a:rPr lang="pt-BR" sz="1600" b="1" dirty="0" smtClean="0"/>
              <a:t>Stmt</a:t>
            </a:r>
          </a:p>
          <a:p>
            <a:endParaRPr lang="pt-BR" sz="1600" dirty="0" smtClean="0"/>
          </a:p>
          <a:p>
            <a:r>
              <a:rPr lang="pt-BR" sz="1600" dirty="0" smtClean="0"/>
              <a:t>when (E) { ... }</a:t>
            </a:r>
            <a:endParaRPr lang="pt-BR" sz="1600" dirty="0"/>
          </a:p>
          <a:p>
            <a:pPr marL="0" indent="0">
              <a:buNone/>
            </a:pPr>
            <a:endParaRPr lang="pt-BR" sz="1800" b="1" dirty="0" smtClean="0"/>
          </a:p>
          <a:p>
            <a:r>
              <a:rPr lang="en-US" sz="1600" dirty="0" err="1" smtClean="0"/>
              <a:t>Suspende</a:t>
            </a:r>
            <a:r>
              <a:rPr lang="en-US" sz="1600" dirty="0" smtClean="0"/>
              <a:t> </a:t>
            </a:r>
            <a:r>
              <a:rPr lang="en-US" sz="1600" dirty="0" err="1" smtClean="0"/>
              <a:t>uma</a:t>
            </a:r>
            <a:r>
              <a:rPr lang="en-US" sz="1600" dirty="0" smtClean="0"/>
              <a:t> </a:t>
            </a:r>
            <a:r>
              <a:rPr lang="en-US" sz="1600" dirty="0" err="1" smtClean="0"/>
              <a:t>atividade</a:t>
            </a:r>
            <a:r>
              <a:rPr lang="en-US" sz="1600" dirty="0" smtClean="0"/>
              <a:t> </a:t>
            </a:r>
            <a:r>
              <a:rPr lang="en-US" sz="1600" dirty="0" err="1" smtClean="0"/>
              <a:t>até</a:t>
            </a:r>
            <a:r>
              <a:rPr lang="en-US" sz="1600" dirty="0" smtClean="0"/>
              <a:t> que o </a:t>
            </a:r>
            <a:r>
              <a:rPr lang="en-US" sz="1600" dirty="0" err="1" smtClean="0"/>
              <a:t>estado</a:t>
            </a:r>
            <a:r>
              <a:rPr lang="en-US" sz="1600" dirty="0" smtClean="0"/>
              <a:t> de </a:t>
            </a:r>
            <a:r>
              <a:rPr lang="en-US" sz="1600" dirty="0" err="1" smtClean="0"/>
              <a:t>uma</a:t>
            </a:r>
            <a:r>
              <a:rPr lang="en-US" sz="1600" dirty="0" smtClean="0"/>
              <a:t> </a:t>
            </a:r>
            <a:r>
              <a:rPr lang="en-US" sz="1600" dirty="0" err="1" smtClean="0"/>
              <a:t>expressão</a:t>
            </a:r>
            <a:r>
              <a:rPr lang="en-US" sz="1600" dirty="0" smtClean="0"/>
              <a:t> </a:t>
            </a:r>
            <a:r>
              <a:rPr lang="en-US" sz="1600" dirty="0" err="1" smtClean="0"/>
              <a:t>booleana</a:t>
            </a:r>
            <a:r>
              <a:rPr lang="en-US" sz="1600" dirty="0" smtClean="0"/>
              <a:t> E </a:t>
            </a:r>
            <a:r>
              <a:rPr lang="en-US" sz="1600" dirty="0" err="1" smtClean="0"/>
              <a:t>seja</a:t>
            </a:r>
            <a:r>
              <a:rPr lang="en-US" sz="1600" dirty="0" smtClean="0"/>
              <a:t> </a:t>
            </a:r>
            <a:r>
              <a:rPr lang="en-US" sz="1600" dirty="0" err="1" smtClean="0"/>
              <a:t>verdadeira</a:t>
            </a:r>
            <a:endParaRPr lang="en-US" sz="1600" dirty="0" smtClean="0"/>
          </a:p>
          <a:p>
            <a:pPr lvl="1"/>
            <a:r>
              <a:rPr lang="en-US" sz="1400" dirty="0" err="1" smtClean="0"/>
              <a:t>Quando</a:t>
            </a:r>
            <a:r>
              <a:rPr lang="en-US" sz="1400" dirty="0" smtClean="0"/>
              <a:t> </a:t>
            </a:r>
            <a:r>
              <a:rPr lang="en-US" sz="1400" dirty="0" err="1" smtClean="0"/>
              <a:t>isso</a:t>
            </a:r>
            <a:r>
              <a:rPr lang="en-US" sz="1400" dirty="0" smtClean="0"/>
              <a:t> </a:t>
            </a:r>
            <a:r>
              <a:rPr lang="en-US" sz="1400" dirty="0" err="1" smtClean="0"/>
              <a:t>acontece</a:t>
            </a:r>
            <a:r>
              <a:rPr lang="en-US" sz="1400" dirty="0" smtClean="0"/>
              <a:t>, </a:t>
            </a:r>
            <a:r>
              <a:rPr lang="en-US" sz="1400" dirty="0"/>
              <a:t>S </a:t>
            </a:r>
            <a:r>
              <a:rPr lang="en-US" sz="1400" dirty="0" smtClean="0"/>
              <a:t>é </a:t>
            </a:r>
            <a:r>
              <a:rPr lang="en-US" sz="1400" dirty="0" err="1" smtClean="0"/>
              <a:t>executada</a:t>
            </a:r>
            <a:r>
              <a:rPr lang="en-US" sz="1400" dirty="0" smtClean="0"/>
              <a:t> </a:t>
            </a:r>
            <a:r>
              <a:rPr lang="en-US" sz="1400" dirty="0" err="1" smtClean="0"/>
              <a:t>atomicamente</a:t>
            </a:r>
            <a:r>
              <a:rPr lang="en-US" sz="1400" dirty="0" smtClean="0"/>
              <a:t> e </a:t>
            </a:r>
            <a:r>
              <a:rPr lang="en-US" sz="1400" dirty="0" err="1" smtClean="0"/>
              <a:t>isoladamente</a:t>
            </a:r>
            <a:endParaRPr lang="en-US" sz="1400" dirty="0" smtClean="0"/>
          </a:p>
          <a:p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776" y="4365104"/>
            <a:ext cx="2495550" cy="227647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836712"/>
            <a:ext cx="3594850" cy="56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710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at</a:t>
            </a:r>
            <a:endParaRPr lang="pt-BR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b="1" dirty="0"/>
              <a:t>Stmt ::= </a:t>
            </a:r>
            <a:r>
              <a:rPr lang="pt-BR" sz="1800" b="1" dirty="0">
                <a:solidFill>
                  <a:srgbClr val="C00000"/>
                </a:solidFill>
              </a:rPr>
              <a:t>at</a:t>
            </a:r>
            <a:r>
              <a:rPr lang="pt-BR" sz="1800" b="1" dirty="0"/>
              <a:t> (p) Stmt</a:t>
            </a:r>
          </a:p>
          <a:p>
            <a:endParaRPr lang="pt-BR" sz="1800" dirty="0"/>
          </a:p>
          <a:p>
            <a:r>
              <a:rPr lang="pt-BR" sz="1800" dirty="0"/>
              <a:t>at (p) { ... }</a:t>
            </a:r>
          </a:p>
          <a:p>
            <a:endParaRPr lang="pt-BR" sz="1800" dirty="0"/>
          </a:p>
          <a:p>
            <a:r>
              <a:rPr lang="pt-BR" sz="1800" dirty="0"/>
              <a:t>Sendo ‘p’ é relacionado ao </a:t>
            </a:r>
            <a:r>
              <a:rPr lang="pt-BR" sz="1800" i="1" dirty="0"/>
              <a:t>place </a:t>
            </a:r>
            <a:r>
              <a:rPr lang="pt-BR" sz="1800" dirty="0"/>
              <a:t>em que o bloco de código será executado.</a:t>
            </a:r>
          </a:p>
          <a:p>
            <a:endParaRPr lang="pt-BR" sz="1800" dirty="0"/>
          </a:p>
          <a:p>
            <a:r>
              <a:rPr lang="pt-BR" sz="1800" dirty="0"/>
              <a:t>Atividade do processo “pai” é bloqueado até que o trecho em { ... } seja completado</a:t>
            </a:r>
            <a:r>
              <a:rPr lang="pt-BR" sz="1800" dirty="0" smtClean="0"/>
              <a:t>.</a:t>
            </a:r>
          </a:p>
          <a:p>
            <a:endParaRPr lang="en-US" altLang="pt-BR" sz="1800" dirty="0" smtClean="0"/>
          </a:p>
          <a:p>
            <a:r>
              <a:rPr lang="en-US" altLang="pt-BR" sz="1800" dirty="0" smtClean="0"/>
              <a:t>at </a:t>
            </a:r>
            <a:r>
              <a:rPr lang="en-US" altLang="pt-BR" sz="1800" dirty="0" err="1"/>
              <a:t>async</a:t>
            </a:r>
            <a:r>
              <a:rPr lang="en-US" altLang="pt-BR" sz="1800" dirty="0"/>
              <a:t> </a:t>
            </a:r>
            <a:r>
              <a:rPr lang="en-US" altLang="pt-BR" sz="1800" dirty="0">
                <a:ea typeface="Cambria Math"/>
              </a:rPr>
              <a:t>≠ </a:t>
            </a:r>
            <a:r>
              <a:rPr lang="en-US" altLang="pt-BR" sz="1800" dirty="0" err="1">
                <a:ea typeface="Cambria Math"/>
              </a:rPr>
              <a:t>async</a:t>
            </a:r>
            <a:r>
              <a:rPr lang="en-US" altLang="pt-BR" sz="1800" dirty="0">
                <a:ea typeface="Cambria Math"/>
              </a:rPr>
              <a:t> at</a:t>
            </a:r>
            <a:endParaRPr lang="en-US" altLang="pt-BR" sz="1800" dirty="0"/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62875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at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433661"/>
            <a:ext cx="4210050" cy="5019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32" y="5301208"/>
            <a:ext cx="4210050" cy="1438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606" y="908720"/>
            <a:ext cx="5558408" cy="437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1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1600" b="1" dirty="0"/>
              <a:t>Class GlobalRef&lt;T&gt;</a:t>
            </a:r>
          </a:p>
          <a:p>
            <a:endParaRPr lang="en-US" sz="1600" dirty="0"/>
          </a:p>
          <a:p>
            <a:r>
              <a:rPr lang="en-US" sz="1600" dirty="0" err="1" smtClean="0"/>
              <a:t>Cria</a:t>
            </a:r>
            <a:r>
              <a:rPr lang="en-US" sz="1600" dirty="0" smtClean="0"/>
              <a:t> </a:t>
            </a:r>
            <a:r>
              <a:rPr lang="en-US" sz="1600" dirty="0" err="1" smtClean="0"/>
              <a:t>uma</a:t>
            </a:r>
            <a:r>
              <a:rPr lang="en-US" sz="1600" dirty="0" smtClean="0"/>
              <a:t> </a:t>
            </a:r>
            <a:r>
              <a:rPr lang="en-US" sz="1600" dirty="0" err="1" smtClean="0"/>
              <a:t>referência</a:t>
            </a:r>
            <a:r>
              <a:rPr lang="en-US" sz="1600" dirty="0" smtClean="0"/>
              <a:t> global de um </a:t>
            </a:r>
            <a:r>
              <a:rPr lang="en-US" sz="1600" dirty="0" err="1" smtClean="0"/>
              <a:t>objeto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err="1" smtClean="0"/>
              <a:t>Possui</a:t>
            </a:r>
            <a:r>
              <a:rPr lang="en-US" sz="1600" dirty="0" smtClean="0"/>
              <a:t> a </a:t>
            </a:r>
            <a:r>
              <a:rPr lang="en-US" sz="1600" dirty="0" err="1" smtClean="0"/>
              <a:t>propriedade</a:t>
            </a:r>
            <a:r>
              <a:rPr lang="en-US" sz="1600" dirty="0" smtClean="0"/>
              <a:t> “home”, </a:t>
            </a:r>
            <a:r>
              <a:rPr lang="en-US" sz="1600" dirty="0" err="1" smtClean="0"/>
              <a:t>onde</a:t>
            </a:r>
            <a:r>
              <a:rPr lang="en-US" sz="1600" dirty="0" smtClean="0"/>
              <a:t> </a:t>
            </a:r>
            <a:r>
              <a:rPr lang="en-US" sz="1600" dirty="0" err="1" smtClean="0"/>
              <a:t>foi</a:t>
            </a:r>
            <a:r>
              <a:rPr lang="en-US" sz="1600" dirty="0" smtClean="0"/>
              <a:t> </a:t>
            </a:r>
            <a:r>
              <a:rPr lang="en-US" sz="1600" dirty="0" err="1" smtClean="0"/>
              <a:t>criado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err="1" smtClean="0"/>
              <a:t>Pode</a:t>
            </a:r>
            <a:r>
              <a:rPr lang="en-US" sz="1600" dirty="0" smtClean="0"/>
              <a:t> </a:t>
            </a:r>
            <a:r>
              <a:rPr lang="en-US" sz="1600" dirty="0" err="1" smtClean="0"/>
              <a:t>ser</a:t>
            </a:r>
            <a:r>
              <a:rPr lang="en-US" sz="1600" dirty="0" smtClean="0"/>
              <a:t> </a:t>
            </a:r>
            <a:r>
              <a:rPr lang="en-US" sz="1600" dirty="0" err="1" smtClean="0"/>
              <a:t>modificado</a:t>
            </a:r>
            <a:r>
              <a:rPr lang="en-US" sz="1600" dirty="0" smtClean="0"/>
              <a:t> </a:t>
            </a:r>
            <a:r>
              <a:rPr lang="en-US" sz="1600" dirty="0" err="1" smtClean="0"/>
              <a:t>apenas</a:t>
            </a:r>
            <a:r>
              <a:rPr lang="en-US" sz="1600" dirty="0" smtClean="0"/>
              <a:t> </a:t>
            </a:r>
            <a:r>
              <a:rPr lang="en-US" sz="1600" dirty="0" err="1" smtClean="0"/>
              <a:t>onde</a:t>
            </a:r>
            <a:r>
              <a:rPr lang="en-US" sz="1600" dirty="0" smtClean="0"/>
              <a:t> </a:t>
            </a:r>
            <a:r>
              <a:rPr lang="en-US" sz="1600" dirty="0" err="1" smtClean="0"/>
              <a:t>ele</a:t>
            </a:r>
            <a:r>
              <a:rPr lang="en-US" sz="1600" dirty="0" smtClean="0"/>
              <a:t> </a:t>
            </a:r>
            <a:r>
              <a:rPr lang="en-US" sz="1600" dirty="0" err="1" smtClean="0"/>
              <a:t>foi</a:t>
            </a:r>
            <a:r>
              <a:rPr lang="en-US" sz="1600" dirty="0" smtClean="0"/>
              <a:t> </a:t>
            </a:r>
            <a:r>
              <a:rPr lang="en-US" sz="1600" dirty="0" err="1" smtClean="0"/>
              <a:t>gerado</a:t>
            </a:r>
            <a:endParaRPr 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1484784"/>
            <a:ext cx="4562475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 algn="l"/>
            <a:r>
              <a:rPr lang="pt-BR" sz="2400" dirty="0"/>
              <a:t>Classes especiais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1800" i="1" dirty="0" smtClean="0"/>
              <a:t>GlobalRef</a:t>
            </a:r>
            <a:endParaRPr lang="pt-BR" sz="3600" i="1" dirty="0"/>
          </a:p>
        </p:txBody>
      </p:sp>
    </p:spTree>
    <p:extLst>
      <p:ext uri="{BB962C8B-B14F-4D97-AF65-F5344CB8AC3E}">
        <p14:creationId xmlns:p14="http://schemas.microsoft.com/office/powerpoint/2010/main" val="27364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objec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1600201"/>
            <a:ext cx="4089400" cy="387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z="2400" dirty="0"/>
              <a:t>Classes especiais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1800" i="1" dirty="0" smtClean="0"/>
              <a:t>GlobalRef</a:t>
            </a:r>
            <a:endParaRPr lang="pt-BR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altLang="pt-BR" sz="1400" dirty="0">
              <a:solidFill>
                <a:srgbClr val="910F93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class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Driver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public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static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def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main(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args:Array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[String](1)):Void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firstCounter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new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Counter();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secondCounter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new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Counter(</a:t>
            </a:r>
            <a:r>
              <a:rPr lang="en-US" altLang="pt-BR" sz="1400" dirty="0">
                <a:solidFill>
                  <a:srgbClr val="909200"/>
                </a:solidFill>
                <a:latin typeface="Monaco" charset="0"/>
              </a:rPr>
              <a:t>5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for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var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i:Int=</a:t>
            </a:r>
            <a:r>
              <a:rPr lang="en-US" altLang="pt-BR" sz="1400" dirty="0">
                <a:solidFill>
                  <a:srgbClr val="909200"/>
                </a:solidFill>
                <a:latin typeface="Monaco" charset="0"/>
              </a:rPr>
              <a:t>0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i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altLang="pt-BR" sz="1400" dirty="0">
                <a:solidFill>
                  <a:srgbClr val="909200"/>
                </a:solidFill>
                <a:latin typeface="Monaco" charset="0"/>
              </a:rPr>
              <a:t>10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i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++)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firstCounter.count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secondCounter.count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}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firstValue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firstCounter.getCount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secondCounter.getCount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Console.OUT.println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pt-BR" sz="1400" dirty="0">
                <a:solidFill>
                  <a:srgbClr val="190492"/>
                </a:solidFill>
                <a:latin typeface="Monaco" charset="0"/>
              </a:rPr>
              <a:t>"First value = "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+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firstValue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Console.OUT.println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pt-BR" sz="1400" dirty="0">
                <a:solidFill>
                  <a:srgbClr val="190492"/>
                </a:solidFill>
                <a:latin typeface="Monaco" charset="0"/>
              </a:rPr>
              <a:t>"Second value = "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+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}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altLang="pt-BR" sz="1400" dirty="0"/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3000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objects-in-place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60" y="1675607"/>
            <a:ext cx="3495675" cy="437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z="2400" dirty="0"/>
              <a:t>Classes especiais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1800" i="1" dirty="0" smtClean="0"/>
              <a:t>GlobalRef</a:t>
            </a:r>
            <a:endParaRPr lang="pt-BR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public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static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8F1493"/>
                </a:solidFill>
                <a:latin typeface="Monaco" charset="0"/>
              </a:rPr>
              <a:t>def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main(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args:Array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[String](1)):Void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  </a:t>
            </a:r>
            <a:r>
              <a:rPr lang="en-US" altLang="pt-BR" sz="1400" dirty="0" err="1">
                <a:solidFill>
                  <a:srgbClr val="8F14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secondCtr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(</a:t>
            </a: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at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Place.places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pt-BR" sz="1400" dirty="0">
                <a:solidFill>
                  <a:srgbClr val="929200"/>
                </a:solidFill>
                <a:latin typeface="Monaco" charset="0"/>
              </a:rPr>
              <a:t>1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))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GlobalRef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[Counter](</a:t>
            </a: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new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Counter(</a:t>
            </a:r>
            <a:r>
              <a:rPr lang="en-US" altLang="pt-BR" sz="1400" dirty="0">
                <a:solidFill>
                  <a:srgbClr val="929200"/>
                </a:solidFill>
                <a:latin typeface="Monaco" charset="0"/>
              </a:rPr>
              <a:t>5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)));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for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altLang="pt-BR" sz="1400" dirty="0" err="1">
                <a:solidFill>
                  <a:srgbClr val="8F1493"/>
                </a:solidFill>
                <a:latin typeface="Monaco" charset="0"/>
              </a:rPr>
              <a:t>var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i:Int=</a:t>
            </a:r>
            <a:r>
              <a:rPr lang="en-US" altLang="pt-BR" sz="1400" dirty="0">
                <a:solidFill>
                  <a:srgbClr val="929200"/>
                </a:solidFill>
                <a:latin typeface="Monaco" charset="0"/>
              </a:rPr>
              <a:t>0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i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altLang="pt-BR" sz="1400" dirty="0">
                <a:solidFill>
                  <a:srgbClr val="929200"/>
                </a:solidFill>
                <a:latin typeface="Monaco" charset="0"/>
              </a:rPr>
              <a:t>10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i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++)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      at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secondCtr.</a:t>
            </a:r>
            <a:r>
              <a:rPr lang="en-US" altLang="pt-BR" sz="1400" b="1" dirty="0" err="1">
                <a:solidFill>
                  <a:srgbClr val="000000"/>
                </a:solidFill>
                <a:latin typeface="Monaco" charset="0"/>
              </a:rPr>
              <a:t>home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secondCtr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().count();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  }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}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  </a:t>
            </a:r>
            <a:r>
              <a:rPr lang="en-US" altLang="pt-BR" sz="1400" dirty="0" err="1">
                <a:solidFill>
                  <a:srgbClr val="8F14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(</a:t>
            </a: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at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secondCtr.home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secondCtr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().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getCount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Console.OUT.println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pt-BR" sz="1400" dirty="0">
                <a:solidFill>
                  <a:srgbClr val="0B0493"/>
                </a:solidFill>
                <a:latin typeface="Monaco" charset="0"/>
              </a:rPr>
              <a:t>"Second value = "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+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}</a:t>
            </a:r>
          </a:p>
          <a:p>
            <a:pPr marL="0" indent="0">
              <a:buNone/>
            </a:pP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67673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1600" b="1" dirty="0"/>
              <a:t>Class PlaceLocalHandle&lt;T</a:t>
            </a:r>
            <a:r>
              <a:rPr lang="pt-BR" sz="1600" b="1" dirty="0" smtClean="0"/>
              <a:t>&gt;</a:t>
            </a:r>
          </a:p>
          <a:p>
            <a:endParaRPr lang="pt-BR" sz="1600" b="1" dirty="0" smtClean="0"/>
          </a:p>
          <a:p>
            <a:r>
              <a:rPr lang="pt-BR" sz="1600" dirty="0" smtClean="0"/>
              <a:t>Utilizar um objeto em um place</a:t>
            </a:r>
          </a:p>
          <a:p>
            <a:endParaRPr lang="pt-BR" sz="1600" dirty="0" smtClean="0"/>
          </a:p>
          <a:p>
            <a:r>
              <a:rPr lang="pt-BR" sz="1600" dirty="0" smtClean="0"/>
              <a:t>Handle que mapeia objetos distintos para cada place</a:t>
            </a:r>
          </a:p>
          <a:p>
            <a:pPr marL="0" indent="0">
              <a:buNone/>
            </a:pPr>
            <a:endParaRPr lang="pt-BR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92696"/>
            <a:ext cx="5905500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 algn="l"/>
            <a:r>
              <a:rPr lang="pt-BR" sz="2400" dirty="0"/>
              <a:t>Classes especiais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1800" i="1" dirty="0" smtClean="0"/>
              <a:t>PlaceLocalHandle</a:t>
            </a:r>
            <a:endParaRPr lang="pt-BR" sz="3600" i="1" dirty="0"/>
          </a:p>
        </p:txBody>
      </p:sp>
    </p:spTree>
    <p:extLst>
      <p:ext uri="{BB962C8B-B14F-4D97-AF65-F5344CB8AC3E}">
        <p14:creationId xmlns:p14="http://schemas.microsoft.com/office/powerpoint/2010/main" val="153839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/>
              <a:t>Cria</a:t>
            </a:r>
            <a:r>
              <a:rPr lang="en-US" sz="1600" dirty="0" smtClean="0"/>
              <a:t> um array de </a:t>
            </a:r>
            <a:r>
              <a:rPr lang="en-US" sz="1600" dirty="0" err="1" smtClean="0"/>
              <a:t>até</a:t>
            </a:r>
            <a:r>
              <a:rPr lang="en-US" sz="1600" dirty="0" smtClean="0"/>
              <a:t>  3 </a:t>
            </a:r>
            <a:r>
              <a:rPr lang="en-US" sz="1600" dirty="0" err="1" smtClean="0"/>
              <a:t>dimensões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err="1" smtClean="0"/>
              <a:t>Distribui</a:t>
            </a:r>
            <a:r>
              <a:rPr lang="en-US" sz="1600" dirty="0" smtClean="0"/>
              <a:t> </a:t>
            </a:r>
            <a:r>
              <a:rPr lang="en-US" sz="1600" dirty="0" err="1" smtClean="0"/>
              <a:t>os</a:t>
            </a:r>
            <a:r>
              <a:rPr lang="en-US" sz="1600" dirty="0" smtClean="0"/>
              <a:t> dados entre </a:t>
            </a:r>
            <a:r>
              <a:rPr lang="en-US" sz="1600" dirty="0" err="1" smtClean="0"/>
              <a:t>os</a:t>
            </a:r>
            <a:r>
              <a:rPr lang="en-US" sz="1600" dirty="0" smtClean="0"/>
              <a:t> places </a:t>
            </a:r>
            <a:r>
              <a:rPr lang="en-US" sz="1600" dirty="0" err="1" smtClean="0"/>
              <a:t>disponíveis</a:t>
            </a:r>
            <a:r>
              <a:rPr lang="en-US" sz="1600" dirty="0" smtClean="0"/>
              <a:t> de um </a:t>
            </a:r>
            <a:r>
              <a:rPr lang="en-US" sz="1600" dirty="0" err="1" smtClean="0"/>
              <a:t>placegroup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err="1" smtClean="0"/>
              <a:t>Métodos</a:t>
            </a:r>
            <a:r>
              <a:rPr lang="en-US" sz="1600" dirty="0" smtClean="0"/>
              <a:t> </a:t>
            </a:r>
            <a:r>
              <a:rPr lang="en-US" sz="1600" dirty="0" err="1" smtClean="0"/>
              <a:t>principais</a:t>
            </a:r>
            <a:r>
              <a:rPr lang="en-US" sz="1600" dirty="0"/>
              <a:t>:</a:t>
            </a:r>
            <a:endParaRPr lang="en-US" sz="1600" dirty="0" smtClean="0"/>
          </a:p>
          <a:p>
            <a:pPr lvl="1"/>
            <a:r>
              <a:rPr lang="pt-BR" sz="1400" dirty="0" smtClean="0"/>
              <a:t>placeGroup()</a:t>
            </a:r>
          </a:p>
          <a:p>
            <a:pPr lvl="1"/>
            <a:r>
              <a:rPr lang="pt-BR" sz="1400" dirty="0" smtClean="0"/>
              <a:t>localIndices()</a:t>
            </a:r>
          </a:p>
          <a:p>
            <a:pPr lvl="1"/>
            <a:r>
              <a:rPr lang="pt-BR" sz="1400" dirty="0" smtClean="0"/>
              <a:t>operator()</a:t>
            </a:r>
          </a:p>
          <a:p>
            <a:pPr lvl="1"/>
            <a:endParaRPr lang="en-US" sz="1600" dirty="0" smtClean="0"/>
          </a:p>
          <a:p>
            <a:endParaRPr lang="en-US" sz="1600" dirty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359" y="1340768"/>
            <a:ext cx="5497278" cy="474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 algn="l"/>
            <a:r>
              <a:rPr lang="pt-BR" sz="2400" dirty="0"/>
              <a:t>Classes especiais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1800" i="1" dirty="0" smtClean="0"/>
              <a:t>DistArray</a:t>
            </a:r>
            <a:endParaRPr lang="pt-BR" sz="3600" i="1" dirty="0"/>
          </a:p>
        </p:txBody>
      </p:sp>
    </p:spTree>
    <p:extLst>
      <p:ext uri="{BB962C8B-B14F-4D97-AF65-F5344CB8AC3E}">
        <p14:creationId xmlns:p14="http://schemas.microsoft.com/office/powerpoint/2010/main" val="21521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1600" dirty="0" smtClean="0"/>
              <a:t>Tipos:</a:t>
            </a:r>
          </a:p>
          <a:p>
            <a:pPr lvl="1"/>
            <a:r>
              <a:rPr lang="pt-BR" sz="1400" dirty="0" smtClean="0"/>
              <a:t>AndReducer</a:t>
            </a:r>
            <a:endParaRPr lang="pt-BR" sz="1400" dirty="0"/>
          </a:p>
          <a:p>
            <a:pPr lvl="1"/>
            <a:r>
              <a:rPr lang="pt-BR" sz="1400" dirty="0" smtClean="0"/>
              <a:t>MaxReducer[T]</a:t>
            </a:r>
            <a:endParaRPr lang="pt-BR" sz="1400" dirty="0"/>
          </a:p>
          <a:p>
            <a:pPr lvl="1"/>
            <a:r>
              <a:rPr lang="pt-BR" sz="1400" dirty="0"/>
              <a:t>MinReducer[T]</a:t>
            </a:r>
            <a:endParaRPr lang="pt-BR" sz="1400" dirty="0"/>
          </a:p>
          <a:p>
            <a:pPr lvl="1"/>
            <a:r>
              <a:rPr lang="pt-BR" sz="1400" dirty="0" smtClean="0"/>
              <a:t>OrReducer</a:t>
            </a:r>
            <a:endParaRPr lang="pt-BR" sz="1400" dirty="0"/>
          </a:p>
          <a:p>
            <a:pPr lvl="1"/>
            <a:r>
              <a:rPr lang="pt-BR" sz="1400" dirty="0"/>
              <a:t>SumReducer[T</a:t>
            </a:r>
            <a:r>
              <a:rPr lang="pt-BR" sz="1400" dirty="0" smtClean="0"/>
              <a:t>]</a:t>
            </a:r>
          </a:p>
          <a:p>
            <a:pPr lvl="1"/>
            <a:endParaRPr lang="pt-BR" sz="1400" dirty="0"/>
          </a:p>
          <a:p>
            <a:r>
              <a:rPr lang="pt-BR" sz="1600" i="1" dirty="0" smtClean="0"/>
              <a:t>Offer</a:t>
            </a:r>
            <a:endParaRPr lang="pt-BR" sz="1600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359" y="1340768"/>
            <a:ext cx="5497278" cy="474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 algn="l"/>
            <a:r>
              <a:rPr lang="pt-BR" sz="2400" dirty="0"/>
              <a:t>Classes especiais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1800" i="1" dirty="0" smtClean="0"/>
              <a:t>Reducible</a:t>
            </a:r>
            <a:endParaRPr lang="pt-BR" sz="3600" i="1" dirty="0"/>
          </a:p>
        </p:txBody>
      </p:sp>
    </p:spTree>
    <p:extLst>
      <p:ext uri="{BB962C8B-B14F-4D97-AF65-F5344CB8AC3E}">
        <p14:creationId xmlns:p14="http://schemas.microsoft.com/office/powerpoint/2010/main" val="351668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Busca em árvore com </a:t>
            </a:r>
            <a:r>
              <a:rPr lang="pt-BR" sz="2400" dirty="0" smtClean="0"/>
              <a:t>x10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040" y="1984538"/>
            <a:ext cx="5121920" cy="375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6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 smtClean="0"/>
              <a:t>Visão geral</a:t>
            </a:r>
            <a:br>
              <a:rPr lang="pt-BR" sz="2400" dirty="0" smtClean="0"/>
            </a:br>
            <a:r>
              <a:rPr lang="pt-BR" sz="1800" dirty="0" smtClean="0"/>
              <a:t>x10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IBM (2004)</a:t>
            </a:r>
          </a:p>
          <a:p>
            <a:endParaRPr lang="en-US" sz="2400" dirty="0" smtClean="0"/>
          </a:p>
          <a:p>
            <a:r>
              <a:rPr lang="en-US" sz="2400" dirty="0" smtClean="0"/>
              <a:t>high </a:t>
            </a:r>
            <a:r>
              <a:rPr lang="en-US" sz="2400" dirty="0"/>
              <a:t>level programming language</a:t>
            </a:r>
          </a:p>
          <a:p>
            <a:endParaRPr lang="en-US" sz="2400" dirty="0" smtClean="0"/>
          </a:p>
          <a:p>
            <a:r>
              <a:rPr lang="en-US" sz="2400" dirty="0" smtClean="0"/>
              <a:t>C++ &amp; Java</a:t>
            </a:r>
            <a:endParaRPr lang="pt-BR" altLang="pt-BR" sz="2200" dirty="0" smtClean="0"/>
          </a:p>
          <a:p>
            <a:endParaRPr lang="en-US" altLang="pt-BR" sz="2200" dirty="0"/>
          </a:p>
        </p:txBody>
      </p:sp>
    </p:spTree>
    <p:extLst>
      <p:ext uri="{BB962C8B-B14F-4D97-AF65-F5344CB8AC3E}">
        <p14:creationId xmlns:p14="http://schemas.microsoft.com/office/powerpoint/2010/main" val="378633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Busca em árvore com </a:t>
            </a:r>
            <a:r>
              <a:rPr lang="pt-BR" sz="2400" dirty="0" smtClean="0"/>
              <a:t>x10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601" y="1628800"/>
            <a:ext cx="8415895" cy="449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3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Busca em árvore com </a:t>
            </a:r>
            <a:r>
              <a:rPr lang="pt-BR" sz="2400" dirty="0" smtClean="0"/>
              <a:t>x10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Classes:</a:t>
            </a:r>
          </a:p>
          <a:p>
            <a:pPr lvl="1"/>
            <a:r>
              <a:rPr lang="en-US" sz="1400" dirty="0" smtClean="0"/>
              <a:t>Solver</a:t>
            </a:r>
          </a:p>
          <a:p>
            <a:pPr lvl="1"/>
            <a:r>
              <a:rPr lang="en-US" sz="1400" dirty="0" smtClean="0"/>
              <a:t>NRDFS (Non Recursive Depth First Search)</a:t>
            </a:r>
          </a:p>
          <a:p>
            <a:pPr lvl="1"/>
            <a:r>
              <a:rPr lang="en-US" sz="1400" dirty="0" smtClean="0"/>
              <a:t>Tour</a:t>
            </a:r>
          </a:p>
          <a:p>
            <a:pPr lvl="1"/>
            <a:endParaRPr lang="en-US" sz="1400" dirty="0"/>
          </a:p>
          <a:p>
            <a:r>
              <a:rPr lang="en-US" sz="1800" dirty="0" err="1" smtClean="0"/>
              <a:t>GlobalRef</a:t>
            </a:r>
            <a:r>
              <a:rPr lang="en-US" sz="1800" dirty="0" smtClean="0"/>
              <a:t>:</a:t>
            </a:r>
          </a:p>
          <a:p>
            <a:pPr lvl="1"/>
            <a:r>
              <a:rPr lang="en-US" sz="1400" dirty="0" err="1" smtClean="0"/>
              <a:t>Custo</a:t>
            </a:r>
            <a:r>
              <a:rPr lang="en-US" sz="1400" dirty="0" smtClean="0"/>
              <a:t> da </a:t>
            </a:r>
            <a:r>
              <a:rPr lang="en-US" sz="1400" dirty="0" err="1" smtClean="0"/>
              <a:t>melhor</a:t>
            </a:r>
            <a:r>
              <a:rPr lang="en-US" sz="1400" dirty="0" smtClean="0"/>
              <a:t> </a:t>
            </a:r>
            <a:r>
              <a:rPr lang="en-US" sz="1400" dirty="0" err="1" smtClean="0"/>
              <a:t>rota</a:t>
            </a:r>
            <a:endParaRPr lang="en-US" sz="1400" dirty="0" smtClean="0"/>
          </a:p>
          <a:p>
            <a:pPr lvl="1"/>
            <a:r>
              <a:rPr lang="en-US" sz="1400" dirty="0" err="1" smtClean="0"/>
              <a:t>Melhor</a:t>
            </a:r>
            <a:r>
              <a:rPr lang="en-US" sz="1400" dirty="0" smtClean="0"/>
              <a:t> </a:t>
            </a:r>
            <a:r>
              <a:rPr lang="en-US" sz="1400" dirty="0" err="1" smtClean="0"/>
              <a:t>rota</a:t>
            </a:r>
            <a:r>
              <a:rPr lang="en-US" sz="1400" dirty="0" smtClean="0"/>
              <a:t> com </a:t>
            </a:r>
            <a:r>
              <a:rPr lang="en-US" sz="1400" dirty="0" err="1" smtClean="0"/>
              <a:t>menor</a:t>
            </a:r>
            <a:r>
              <a:rPr lang="en-US" sz="1400" dirty="0" smtClean="0"/>
              <a:t> </a:t>
            </a:r>
            <a:r>
              <a:rPr lang="en-US" sz="1400" dirty="0" err="1" smtClean="0"/>
              <a:t>custo</a:t>
            </a:r>
            <a:endParaRPr lang="en-US" sz="1400" dirty="0" smtClean="0"/>
          </a:p>
          <a:p>
            <a:pPr lvl="1"/>
            <a:endParaRPr lang="en-US" sz="1400" dirty="0"/>
          </a:p>
          <a:p>
            <a:r>
              <a:rPr lang="en-US" sz="1600" dirty="0" err="1" smtClean="0"/>
              <a:t>PlaceLocalHandle</a:t>
            </a:r>
            <a:r>
              <a:rPr lang="en-US" sz="1600" dirty="0" smtClean="0"/>
              <a:t>:</a:t>
            </a:r>
          </a:p>
          <a:p>
            <a:pPr lvl="1"/>
            <a:r>
              <a:rPr lang="en-US" sz="1400" dirty="0" err="1" smtClean="0"/>
              <a:t>Custo</a:t>
            </a:r>
            <a:r>
              <a:rPr lang="en-US" sz="1400" dirty="0" smtClean="0"/>
              <a:t> da </a:t>
            </a:r>
            <a:r>
              <a:rPr lang="en-US" sz="1400" dirty="0" err="1" smtClean="0"/>
              <a:t>menor</a:t>
            </a:r>
            <a:r>
              <a:rPr lang="en-US" sz="1400" dirty="0" smtClean="0"/>
              <a:t> </a:t>
            </a:r>
            <a:r>
              <a:rPr lang="en-US" sz="1400" dirty="0" err="1" smtClean="0"/>
              <a:t>rota</a:t>
            </a:r>
            <a:r>
              <a:rPr lang="en-US" sz="1400" dirty="0"/>
              <a:t> </a:t>
            </a:r>
            <a:r>
              <a:rPr lang="en-US" sz="1400" dirty="0" smtClean="0"/>
              <a:t>(local)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9501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 smtClean="0"/>
              <a:t>Conclusão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/>
              <a:t>Dificuldade de encontrar exemplos atualizados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9383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Referências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/>
              <a:t>Thomas Hörmann. </a:t>
            </a:r>
            <a:r>
              <a:rPr lang="en-US" sz="1600" dirty="0"/>
              <a:t>Parallel Algorithms for Sparse Grids in X10. Bachelor Thesis in </a:t>
            </a:r>
            <a:r>
              <a:rPr lang="en-US" sz="1600" dirty="0" smtClean="0"/>
              <a:t>Informatics. </a:t>
            </a:r>
            <a:r>
              <a:rPr lang="en-US" sz="1600" dirty="0"/>
              <a:t>June 2013</a:t>
            </a:r>
            <a:r>
              <a:rPr lang="en-US" sz="1600" dirty="0" smtClean="0"/>
              <a:t>. URL: </a:t>
            </a: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://www5.in.tum.de/pub/hoermann_thomas_2013.pdf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/>
              <a:t>Josh </a:t>
            </a:r>
            <a:r>
              <a:rPr lang="en-US" sz="1600" dirty="0" err="1" smtClean="0"/>
              <a:t>Milthorpe</a:t>
            </a:r>
            <a:r>
              <a:rPr lang="en-US" sz="1600" dirty="0" smtClean="0"/>
              <a:t>. X10 </a:t>
            </a:r>
            <a:r>
              <a:rPr lang="en-US" sz="1600" dirty="0"/>
              <a:t>for High-Performance Scientific Computing. Doctor </a:t>
            </a:r>
            <a:r>
              <a:rPr lang="en-US" sz="1600" dirty="0" smtClean="0"/>
              <a:t>Thesis at </a:t>
            </a:r>
            <a:r>
              <a:rPr lang="en-US" sz="1600" dirty="0"/>
              <a:t>The Australian National </a:t>
            </a:r>
            <a:r>
              <a:rPr lang="en-US" sz="1600" dirty="0" smtClean="0"/>
              <a:t>University. June 2015. </a:t>
            </a:r>
            <a:r>
              <a:rPr lang="en-US" sz="1600" dirty="0"/>
              <a:t>URL: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openresearch-repository.anu.edu.au/bitstream/1885/14334/1/Milthorpe%20Thesis%202015.pdf</a:t>
            </a:r>
            <a:endParaRPr lang="en-US" sz="1600" dirty="0" smtClean="0"/>
          </a:p>
          <a:p>
            <a:endParaRPr lang="pt-BR" sz="1600" dirty="0" smtClean="0"/>
          </a:p>
          <a:p>
            <a:r>
              <a:rPr lang="pt-BR" sz="1600" dirty="0"/>
              <a:t>X10 Language Specification</a:t>
            </a:r>
            <a:r>
              <a:rPr lang="pt-BR" sz="1600" dirty="0" smtClean="0"/>
              <a:t>. Version </a:t>
            </a:r>
            <a:r>
              <a:rPr lang="pt-BR" sz="1600" dirty="0"/>
              <a:t>2.6 </a:t>
            </a:r>
            <a:r>
              <a:rPr lang="pt-BR" sz="1600" dirty="0" smtClean="0"/>
              <a:t>. June 2016. </a:t>
            </a:r>
            <a:r>
              <a:rPr lang="pt-BR" sz="1600" dirty="0"/>
              <a:t>URL: </a:t>
            </a:r>
            <a:r>
              <a:rPr lang="pt-BR" sz="1600" dirty="0">
                <a:hlinkClick r:id="rId4"/>
              </a:rPr>
              <a:t>http://</a:t>
            </a:r>
            <a:r>
              <a:rPr lang="pt-BR" sz="1600" dirty="0" smtClean="0">
                <a:hlinkClick r:id="rId4"/>
              </a:rPr>
              <a:t>x10.sourceforge.net/documentation/languagespec/x10-latest.pdf</a:t>
            </a:r>
            <a:endParaRPr lang="pt-BR" sz="1600" dirty="0"/>
          </a:p>
          <a:p>
            <a:endParaRPr lang="pt-BR" sz="1600" dirty="0" smtClean="0"/>
          </a:p>
          <a:p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www.cs.colostate.edu/wiki/mediawiki/images/5/5d/X10programmingguide.pdf</a:t>
            </a:r>
            <a:endParaRPr lang="en-US" sz="1600" dirty="0" smtClean="0"/>
          </a:p>
          <a:p>
            <a:r>
              <a:rPr lang="en-US" sz="1600" dirty="0">
                <a:hlinkClick r:id="rId6"/>
              </a:rPr>
              <a:t>http://</a:t>
            </a:r>
            <a:r>
              <a:rPr lang="en-US" sz="1600" dirty="0" smtClean="0">
                <a:hlinkClick r:id="rId6"/>
              </a:rPr>
              <a:t>citeseerx.ist.psu.edu/viewdoc/download?doi=10.1.1.642.6839&amp;rep=rep1&amp;type=pdf</a:t>
            </a:r>
            <a:endParaRPr lang="en-US" sz="1600" dirty="0" smtClean="0"/>
          </a:p>
          <a:p>
            <a:endParaRPr lang="pt-BR" sz="1600" dirty="0"/>
          </a:p>
          <a:p>
            <a:r>
              <a:rPr lang="en-US" sz="1600" dirty="0">
                <a:hlinkClick r:id="rId7"/>
              </a:rPr>
              <a:t>https://</a:t>
            </a:r>
            <a:r>
              <a:rPr lang="en-US" sz="1600" dirty="0" smtClean="0">
                <a:hlinkClick r:id="rId7"/>
              </a:rPr>
              <a:t>arxiv.org/pdf/1110.4165.pdf</a:t>
            </a:r>
            <a:endParaRPr lang="en-US" sz="1600" dirty="0" smtClean="0"/>
          </a:p>
          <a:p>
            <a:endParaRPr lang="pt-BR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6885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Visão geral</a:t>
            </a:r>
            <a:br>
              <a:rPr lang="pt-BR" sz="2400" dirty="0"/>
            </a:br>
            <a:r>
              <a:rPr lang="pt-BR" sz="1800" dirty="0"/>
              <a:t>x10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/>
              <a:t>Modelo PGAS</a:t>
            </a:r>
          </a:p>
          <a:p>
            <a:pPr lvl="1"/>
            <a:r>
              <a:rPr lang="en-US" altLang="pt-BR" sz="1400" dirty="0" smtClean="0"/>
              <a:t>Partitioned Global </a:t>
            </a:r>
            <a:r>
              <a:rPr lang="en-US" altLang="pt-BR" sz="1400" dirty="0"/>
              <a:t>Address </a:t>
            </a:r>
            <a:r>
              <a:rPr lang="en-US" altLang="pt-BR" sz="1400" dirty="0" smtClean="0"/>
              <a:t>View</a:t>
            </a:r>
          </a:p>
          <a:p>
            <a:endParaRPr lang="en-US" altLang="pt-BR" sz="1200" dirty="0"/>
          </a:p>
          <a:p>
            <a:r>
              <a:rPr lang="en-US" sz="1600" dirty="0" err="1" smtClean="0"/>
              <a:t>Múltiplos</a:t>
            </a:r>
            <a:r>
              <a:rPr lang="en-US" sz="1600" dirty="0" smtClean="0"/>
              <a:t> </a:t>
            </a:r>
            <a:r>
              <a:rPr lang="en-US" sz="1600" dirty="0" err="1" smtClean="0"/>
              <a:t>espaços</a:t>
            </a:r>
            <a:r>
              <a:rPr lang="en-US" sz="1600" dirty="0" smtClean="0"/>
              <a:t> de </a:t>
            </a:r>
            <a:r>
              <a:rPr lang="en-US" sz="1600" dirty="0" err="1" smtClean="0"/>
              <a:t>memória</a:t>
            </a:r>
            <a:endParaRPr lang="en-US" sz="1600" dirty="0" smtClean="0"/>
          </a:p>
          <a:p>
            <a:pPr lvl="1"/>
            <a:r>
              <a:rPr lang="en-US" sz="1400" dirty="0" smtClean="0"/>
              <a:t>Dados</a:t>
            </a:r>
          </a:p>
          <a:p>
            <a:pPr lvl="1"/>
            <a:r>
              <a:rPr lang="en-US" sz="1400" dirty="0" smtClean="0"/>
              <a:t>Um dado de um </a:t>
            </a:r>
            <a:r>
              <a:rPr lang="en-US" sz="1400" dirty="0" err="1" smtClean="0"/>
              <a:t>bloco</a:t>
            </a:r>
            <a:r>
              <a:rPr lang="en-US" sz="1400" dirty="0" smtClean="0"/>
              <a:t> </a:t>
            </a:r>
            <a:r>
              <a:rPr lang="en-US" sz="1400" dirty="0" err="1" smtClean="0"/>
              <a:t>pode</a:t>
            </a:r>
            <a:r>
              <a:rPr lang="en-US" sz="1400" dirty="0" smtClean="0"/>
              <a:t> </a:t>
            </a:r>
            <a:r>
              <a:rPr lang="en-US" sz="1400" dirty="0" err="1" smtClean="0"/>
              <a:t>referenciar</a:t>
            </a:r>
            <a:r>
              <a:rPr lang="en-US" sz="1400" dirty="0" smtClean="0"/>
              <a:t> um dado </a:t>
            </a:r>
            <a:r>
              <a:rPr lang="en-US" sz="1400" dirty="0" err="1" smtClean="0"/>
              <a:t>em</a:t>
            </a:r>
            <a:r>
              <a:rPr lang="en-US" sz="1400" dirty="0" smtClean="0"/>
              <a:t> outro </a:t>
            </a:r>
            <a:r>
              <a:rPr lang="en-US" sz="1400" dirty="0" err="1" smtClean="0"/>
              <a:t>bloco</a:t>
            </a:r>
            <a:endParaRPr lang="en-US" sz="1400" dirty="0" smtClean="0"/>
          </a:p>
          <a:p>
            <a:pPr lvl="1"/>
            <a:endParaRPr lang="en-US" sz="1400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031411" y="3068960"/>
            <a:ext cx="244475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0260010" y="3068961"/>
            <a:ext cx="1536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pt-BR" dirty="0">
                <a:latin typeface="Times New Roman" pitchFamily="18" charset="0"/>
                <a:cs typeface="Times New Roman" pitchFamily="18" charset="0"/>
              </a:rPr>
              <a:t>Address Space</a:t>
            </a: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7092578" y="4209330"/>
            <a:ext cx="2819400" cy="2308226"/>
            <a:chOff x="1925" y="1152"/>
            <a:chExt cx="1776" cy="1454"/>
          </a:xfrm>
        </p:grpSpPr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2302" y="1152"/>
              <a:ext cx="961" cy="913"/>
              <a:chOff x="2400" y="1823"/>
              <a:chExt cx="1202" cy="1057"/>
            </a:xfrm>
          </p:grpSpPr>
          <p:sp>
            <p:nvSpPr>
              <p:cNvPr id="9" name="Rectangle 10"/>
              <p:cNvSpPr>
                <a:spLocks noChangeArrowheads="1"/>
              </p:cNvSpPr>
              <p:nvPr/>
            </p:nvSpPr>
            <p:spPr bwMode="auto">
              <a:xfrm>
                <a:off x="2448" y="2304"/>
                <a:ext cx="1152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2400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" name="Line 12"/>
              <p:cNvSpPr>
                <a:spLocks noChangeShapeType="1"/>
              </p:cNvSpPr>
              <p:nvPr/>
            </p:nvSpPr>
            <p:spPr bwMode="auto">
              <a:xfrm>
                <a:off x="2592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" name="Oval 13"/>
              <p:cNvSpPr>
                <a:spLocks noChangeArrowheads="1"/>
              </p:cNvSpPr>
              <p:nvPr/>
            </p:nvSpPr>
            <p:spPr bwMode="auto">
              <a:xfrm>
                <a:off x="2784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" name="Line 14"/>
              <p:cNvSpPr>
                <a:spLocks noChangeShapeType="1"/>
              </p:cNvSpPr>
              <p:nvPr/>
            </p:nvSpPr>
            <p:spPr bwMode="auto">
              <a:xfrm>
                <a:off x="2976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" name="Oval 15"/>
              <p:cNvSpPr>
                <a:spLocks noChangeArrowheads="1"/>
              </p:cNvSpPr>
              <p:nvPr/>
            </p:nvSpPr>
            <p:spPr bwMode="auto">
              <a:xfrm>
                <a:off x="3266" y="1823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" name="Line 16"/>
              <p:cNvSpPr>
                <a:spLocks noChangeShapeType="1"/>
              </p:cNvSpPr>
              <p:nvPr/>
            </p:nvSpPr>
            <p:spPr bwMode="auto">
              <a:xfrm>
                <a:off x="3456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8" name="Text Box 17"/>
            <p:cNvSpPr txBox="1">
              <a:spLocks noChangeArrowheads="1"/>
            </p:cNvSpPr>
            <p:nvPr/>
          </p:nvSpPr>
          <p:spPr bwMode="auto">
            <a:xfrm>
              <a:off x="1925" y="2112"/>
              <a:ext cx="1776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86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pt-BR" dirty="0">
                  <a:solidFill>
                    <a:srgbClr val="009900"/>
                  </a:solidFill>
                </a:rPr>
                <a:t>Shared Memory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pt-BR" dirty="0">
                  <a:solidFill>
                    <a:srgbClr val="009900"/>
                  </a:solidFill>
                </a:rPr>
                <a:t> </a:t>
              </a:r>
              <a:r>
                <a:rPr lang="en-US" altLang="pt-BR" dirty="0" err="1">
                  <a:solidFill>
                    <a:srgbClr val="009900"/>
                  </a:solidFill>
                </a:rPr>
                <a:t>OpenMP</a:t>
              </a:r>
              <a:endParaRPr lang="en-US" altLang="pt-BR" dirty="0">
                <a:solidFill>
                  <a:srgbClr val="009900"/>
                </a:solidFill>
              </a:endParaRPr>
            </a:p>
          </p:txBody>
        </p:sp>
      </p:grpSp>
      <p:grpSp>
        <p:nvGrpSpPr>
          <p:cNvPr id="16" name="Group 18"/>
          <p:cNvGrpSpPr>
            <a:grpSpLocks/>
          </p:cNvGrpSpPr>
          <p:nvPr/>
        </p:nvGrpSpPr>
        <p:grpSpPr bwMode="auto">
          <a:xfrm>
            <a:off x="9120186" y="4227750"/>
            <a:ext cx="3048000" cy="2308226"/>
            <a:chOff x="3678" y="1104"/>
            <a:chExt cx="1920" cy="1454"/>
          </a:xfrm>
        </p:grpSpPr>
        <p:grpSp>
          <p:nvGrpSpPr>
            <p:cNvPr id="17" name="Group 19"/>
            <p:cNvGrpSpPr>
              <a:grpSpLocks/>
            </p:cNvGrpSpPr>
            <p:nvPr/>
          </p:nvGrpSpPr>
          <p:grpSpPr bwMode="auto">
            <a:xfrm>
              <a:off x="3984" y="1104"/>
              <a:ext cx="1152" cy="912"/>
              <a:chOff x="3840" y="1824"/>
              <a:chExt cx="1296" cy="1056"/>
            </a:xfrm>
          </p:grpSpPr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>
                <a:off x="3936" y="2304"/>
                <a:ext cx="1200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" name="Oval 21"/>
              <p:cNvSpPr>
                <a:spLocks noChangeArrowheads="1"/>
              </p:cNvSpPr>
              <p:nvPr/>
            </p:nvSpPr>
            <p:spPr bwMode="auto">
              <a:xfrm>
                <a:off x="3840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4" name="Line 22"/>
              <p:cNvSpPr>
                <a:spLocks noChangeShapeType="1"/>
              </p:cNvSpPr>
              <p:nvPr/>
            </p:nvSpPr>
            <p:spPr bwMode="auto">
              <a:xfrm>
                <a:off x="4032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Oval 23"/>
              <p:cNvSpPr>
                <a:spLocks noChangeArrowheads="1"/>
              </p:cNvSpPr>
              <p:nvPr/>
            </p:nvSpPr>
            <p:spPr bwMode="auto">
              <a:xfrm>
                <a:off x="4224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>
                <a:off x="4416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Oval 25"/>
              <p:cNvSpPr>
                <a:spLocks noChangeArrowheads="1"/>
              </p:cNvSpPr>
              <p:nvPr/>
            </p:nvSpPr>
            <p:spPr bwMode="auto">
              <a:xfrm>
                <a:off x="4752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4944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>
                <a:off x="4848" y="2304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>
                <a:off x="4560" y="2304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Line 29"/>
              <p:cNvSpPr>
                <a:spLocks noChangeShapeType="1"/>
              </p:cNvSpPr>
              <p:nvPr/>
            </p:nvSpPr>
            <p:spPr bwMode="auto">
              <a:xfrm>
                <a:off x="4224" y="2304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3678" y="2064"/>
              <a:ext cx="1920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86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pt-BR" dirty="0">
                  <a:solidFill>
                    <a:srgbClr val="009900"/>
                  </a:solidFill>
                </a:rPr>
                <a:t>PGAS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pt-BR" dirty="0">
                  <a:solidFill>
                    <a:srgbClr val="009900"/>
                  </a:solidFill>
                </a:rPr>
                <a:t>UPC, CAF, X10</a:t>
              </a:r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>
              <a:off x="4224" y="1680"/>
              <a:ext cx="52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Line 32"/>
            <p:cNvSpPr>
              <a:spLocks noChangeShapeType="1"/>
            </p:cNvSpPr>
            <p:nvPr/>
          </p:nvSpPr>
          <p:spPr bwMode="auto">
            <a:xfrm>
              <a:off x="4704" y="1776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>
              <a:off x="4464" y="182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2" name="Group 34"/>
          <p:cNvGrpSpPr>
            <a:grpSpLocks/>
          </p:cNvGrpSpPr>
          <p:nvPr/>
        </p:nvGrpSpPr>
        <p:grpSpPr bwMode="auto">
          <a:xfrm>
            <a:off x="4944445" y="3633266"/>
            <a:ext cx="2819400" cy="2841626"/>
            <a:chOff x="243" y="864"/>
            <a:chExt cx="1776" cy="1790"/>
          </a:xfrm>
        </p:grpSpPr>
        <p:grpSp>
          <p:nvGrpSpPr>
            <p:cNvPr id="33" name="Group 35"/>
            <p:cNvGrpSpPr>
              <a:grpSpLocks/>
            </p:cNvGrpSpPr>
            <p:nvPr/>
          </p:nvGrpSpPr>
          <p:grpSpPr bwMode="auto">
            <a:xfrm>
              <a:off x="480" y="864"/>
              <a:ext cx="1200" cy="1248"/>
              <a:chOff x="576" y="1440"/>
              <a:chExt cx="1488" cy="1440"/>
            </a:xfrm>
          </p:grpSpPr>
          <p:sp>
            <p:nvSpPr>
              <p:cNvPr id="35" name="Rectangle 36"/>
              <p:cNvSpPr>
                <a:spLocks noChangeArrowheads="1"/>
              </p:cNvSpPr>
              <p:nvPr/>
            </p:nvSpPr>
            <p:spPr bwMode="auto">
              <a:xfrm>
                <a:off x="1728" y="2304"/>
                <a:ext cx="336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6" name="Oval 37"/>
              <p:cNvSpPr>
                <a:spLocks noChangeArrowheads="1"/>
              </p:cNvSpPr>
              <p:nvPr/>
            </p:nvSpPr>
            <p:spPr bwMode="auto">
              <a:xfrm>
                <a:off x="1728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7" name="Line 38"/>
              <p:cNvSpPr>
                <a:spLocks noChangeShapeType="1"/>
              </p:cNvSpPr>
              <p:nvPr/>
            </p:nvSpPr>
            <p:spPr bwMode="auto">
              <a:xfrm>
                <a:off x="1920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Rectangle 39"/>
              <p:cNvSpPr>
                <a:spLocks noChangeArrowheads="1"/>
              </p:cNvSpPr>
              <p:nvPr/>
            </p:nvSpPr>
            <p:spPr bwMode="auto">
              <a:xfrm>
                <a:off x="1056" y="2304"/>
                <a:ext cx="336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9" name="Oval 40"/>
              <p:cNvSpPr>
                <a:spLocks noChangeArrowheads="1"/>
              </p:cNvSpPr>
              <p:nvPr/>
            </p:nvSpPr>
            <p:spPr bwMode="auto">
              <a:xfrm>
                <a:off x="1104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0" name="Line 41"/>
              <p:cNvSpPr>
                <a:spLocks noChangeShapeType="1"/>
              </p:cNvSpPr>
              <p:nvPr/>
            </p:nvSpPr>
            <p:spPr bwMode="auto">
              <a:xfrm>
                <a:off x="1248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Rectangle 42"/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336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" name="Oval 43"/>
              <p:cNvSpPr>
                <a:spLocks noChangeArrowheads="1"/>
              </p:cNvSpPr>
              <p:nvPr/>
            </p:nvSpPr>
            <p:spPr bwMode="auto">
              <a:xfrm>
                <a:off x="576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3" name="Line 44"/>
              <p:cNvSpPr>
                <a:spLocks noChangeShapeType="1"/>
              </p:cNvSpPr>
              <p:nvPr/>
            </p:nvSpPr>
            <p:spPr bwMode="auto">
              <a:xfrm>
                <a:off x="768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Freeform 45"/>
              <p:cNvSpPr>
                <a:spLocks/>
              </p:cNvSpPr>
              <p:nvPr/>
            </p:nvSpPr>
            <p:spPr bwMode="auto">
              <a:xfrm>
                <a:off x="768" y="1440"/>
                <a:ext cx="1056" cy="384"/>
              </a:xfrm>
              <a:custGeom>
                <a:avLst/>
                <a:gdLst>
                  <a:gd name="T0" fmla="*/ 0 w 1056"/>
                  <a:gd name="T1" fmla="*/ 384 h 384"/>
                  <a:gd name="T2" fmla="*/ 480 w 1056"/>
                  <a:gd name="T3" fmla="*/ 0 h 384"/>
                  <a:gd name="T4" fmla="*/ 1056 w 1056"/>
                  <a:gd name="T5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56" h="384">
                    <a:moveTo>
                      <a:pt x="0" y="384"/>
                    </a:moveTo>
                    <a:cubicBezTo>
                      <a:pt x="152" y="192"/>
                      <a:pt x="304" y="0"/>
                      <a:pt x="480" y="0"/>
                    </a:cubicBezTo>
                    <a:cubicBezTo>
                      <a:pt x="656" y="0"/>
                      <a:pt x="856" y="192"/>
                      <a:pt x="1056" y="384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Line 46"/>
              <p:cNvSpPr>
                <a:spLocks noChangeShapeType="1"/>
              </p:cNvSpPr>
              <p:nvPr/>
            </p:nvSpPr>
            <p:spPr bwMode="auto">
              <a:xfrm>
                <a:off x="1440" y="196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Line 47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4" name="Text Box 48"/>
            <p:cNvSpPr txBox="1">
              <a:spLocks noChangeArrowheads="1"/>
            </p:cNvSpPr>
            <p:nvPr/>
          </p:nvSpPr>
          <p:spPr bwMode="auto">
            <a:xfrm>
              <a:off x="243" y="2160"/>
              <a:ext cx="1776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86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pt-BR" dirty="0">
                  <a:solidFill>
                    <a:srgbClr val="009900"/>
                  </a:solidFill>
                </a:rPr>
                <a:t>Message passing 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pt-BR" dirty="0">
                  <a:solidFill>
                    <a:srgbClr val="009900"/>
                  </a:solidFill>
                </a:rPr>
                <a:t>MPI</a:t>
              </a:r>
            </a:p>
          </p:txBody>
        </p:sp>
      </p:grpSp>
      <p:sp>
        <p:nvSpPr>
          <p:cNvPr id="47" name="Oval 49"/>
          <p:cNvSpPr>
            <a:spLocks noChangeArrowheads="1"/>
          </p:cNvSpPr>
          <p:nvPr/>
        </p:nvSpPr>
        <p:spPr bwMode="auto">
          <a:xfrm>
            <a:off x="7516811" y="3068961"/>
            <a:ext cx="320675" cy="33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8" name="Text Box 50"/>
          <p:cNvSpPr txBox="1">
            <a:spLocks noChangeArrowheads="1"/>
          </p:cNvSpPr>
          <p:nvPr/>
        </p:nvSpPr>
        <p:spPr bwMode="auto">
          <a:xfrm>
            <a:off x="7897810" y="3068961"/>
            <a:ext cx="159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pt-BR">
                <a:latin typeface="Times New Roman" pitchFamily="18" charset="0"/>
                <a:cs typeface="Times New Roman" pitchFamily="18" charset="0"/>
              </a:rPr>
              <a:t>Process/Thread</a:t>
            </a:r>
          </a:p>
        </p:txBody>
      </p:sp>
    </p:spTree>
    <p:extLst>
      <p:ext uri="{BB962C8B-B14F-4D97-AF65-F5344CB8AC3E}">
        <p14:creationId xmlns:p14="http://schemas.microsoft.com/office/powerpoint/2010/main" val="426200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Visão geral</a:t>
            </a:r>
            <a:r>
              <a:rPr lang="pt-BR" dirty="0"/>
              <a:t/>
            </a:r>
            <a:br>
              <a:rPr lang="pt-BR" dirty="0"/>
            </a:br>
            <a:r>
              <a:rPr lang="pt-BR" sz="1800" dirty="0"/>
              <a:t>x10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pt-BR" sz="1600" dirty="0" smtClean="0"/>
              <a:t>Threads + </a:t>
            </a:r>
            <a:r>
              <a:rPr lang="en-US" altLang="pt-BR" sz="1600" dirty="0" err="1" smtClean="0"/>
              <a:t>blocos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distintos</a:t>
            </a:r>
            <a:r>
              <a:rPr lang="en-US" altLang="pt-BR" sz="1600" dirty="0" smtClean="0"/>
              <a:t> de </a:t>
            </a:r>
            <a:r>
              <a:rPr lang="en-US" altLang="pt-BR" sz="1600" dirty="0" err="1" smtClean="0"/>
              <a:t>memória</a:t>
            </a:r>
            <a:endParaRPr lang="en-US" altLang="pt-BR" sz="1600" dirty="0" smtClean="0"/>
          </a:p>
          <a:p>
            <a:r>
              <a:rPr lang="en-US" altLang="pt-BR" sz="1600" dirty="0" smtClean="0"/>
              <a:t>x10:</a:t>
            </a:r>
          </a:p>
          <a:p>
            <a:pPr lvl="1"/>
            <a:r>
              <a:rPr lang="en-US" altLang="pt-BR" sz="1400" dirty="0" err="1" smtClean="0"/>
              <a:t>Memória</a:t>
            </a:r>
            <a:r>
              <a:rPr lang="en-US" altLang="pt-BR" sz="1400" dirty="0"/>
              <a:t>:</a:t>
            </a:r>
            <a:r>
              <a:rPr lang="en-US" altLang="pt-BR" sz="1400" dirty="0" smtClean="0"/>
              <a:t> places</a:t>
            </a:r>
          </a:p>
          <a:p>
            <a:pPr lvl="1"/>
            <a:r>
              <a:rPr lang="en-US" altLang="pt-BR" sz="1400" dirty="0" smtClean="0"/>
              <a:t>Threads: activities</a:t>
            </a:r>
          </a:p>
          <a:p>
            <a:endParaRPr lang="pt-BR" dirty="0"/>
          </a:p>
        </p:txBody>
      </p:sp>
      <p:pic>
        <p:nvPicPr>
          <p:cNvPr id="4" name="Picture 5" descr="X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5560" y="3284984"/>
            <a:ext cx="7288753" cy="294017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87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pt-BR" sz="1600" dirty="0" smtClean="0"/>
              <a:t>Place:</a:t>
            </a:r>
          </a:p>
          <a:p>
            <a:pPr lvl="1">
              <a:lnSpc>
                <a:spcPct val="80000"/>
              </a:lnSpc>
            </a:pPr>
            <a:r>
              <a:rPr lang="en-US" altLang="pt-BR" sz="1400" dirty="0" err="1" smtClean="0"/>
              <a:t>Controla</a:t>
            </a:r>
            <a:r>
              <a:rPr lang="en-US" altLang="pt-BR" sz="1400" dirty="0" smtClean="0"/>
              <a:t> </a:t>
            </a:r>
            <a:r>
              <a:rPr lang="en-US" altLang="pt-BR" sz="1400" dirty="0" err="1" smtClean="0"/>
              <a:t>uma</a:t>
            </a:r>
            <a:r>
              <a:rPr lang="en-US" altLang="pt-BR" sz="1400" dirty="0" smtClean="0"/>
              <a:t> </a:t>
            </a:r>
            <a:r>
              <a:rPr lang="en-US" altLang="pt-BR" sz="1400" dirty="0" err="1" smtClean="0"/>
              <a:t>quantidade</a:t>
            </a:r>
            <a:r>
              <a:rPr lang="en-US" altLang="pt-BR" sz="1400" dirty="0" smtClean="0"/>
              <a:t> de </a:t>
            </a:r>
            <a:r>
              <a:rPr lang="en-US" altLang="pt-BR" sz="1400" dirty="0" err="1" smtClean="0"/>
              <a:t>objetos</a:t>
            </a:r>
            <a:r>
              <a:rPr lang="en-US" altLang="pt-BR" sz="1400" dirty="0" smtClean="0"/>
              <a:t> e </a:t>
            </a:r>
            <a:r>
              <a:rPr lang="en-US" altLang="pt-BR" sz="1400" dirty="0" err="1" smtClean="0"/>
              <a:t>atividades</a:t>
            </a:r>
            <a:r>
              <a:rPr lang="en-US" altLang="pt-BR" sz="1400" dirty="0" smtClean="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pt-BR" sz="1400" i="1" dirty="0" smtClean="0"/>
              <a:t>Places </a:t>
            </a:r>
            <a:r>
              <a:rPr lang="en-US" altLang="pt-BR" sz="1400" dirty="0" err="1" smtClean="0"/>
              <a:t>são</a:t>
            </a:r>
            <a:r>
              <a:rPr lang="en-US" altLang="pt-BR" sz="1400" dirty="0" smtClean="0"/>
              <a:t> </a:t>
            </a:r>
            <a:r>
              <a:rPr lang="en-US" altLang="pt-BR" sz="1400" dirty="0" err="1" smtClean="0"/>
              <a:t>definidas</a:t>
            </a:r>
            <a:r>
              <a:rPr lang="en-US" altLang="pt-BR" sz="1400" dirty="0" smtClean="0"/>
              <a:t> antes de </a:t>
            </a:r>
            <a:r>
              <a:rPr lang="en-US" altLang="pt-BR" sz="1400" dirty="0" err="1" smtClean="0"/>
              <a:t>executar</a:t>
            </a:r>
            <a:r>
              <a:rPr lang="en-US" altLang="pt-BR" sz="1400" dirty="0" smtClean="0"/>
              <a:t> o </a:t>
            </a:r>
            <a:r>
              <a:rPr lang="en-US" altLang="pt-BR" sz="1400" dirty="0" err="1" smtClean="0"/>
              <a:t>programa</a:t>
            </a:r>
            <a:r>
              <a:rPr lang="en-US" altLang="pt-BR" sz="1400" dirty="0" smtClean="0"/>
              <a:t>.</a:t>
            </a:r>
          </a:p>
          <a:p>
            <a:pPr lvl="1">
              <a:lnSpc>
                <a:spcPct val="80000"/>
              </a:lnSpc>
            </a:pPr>
            <a:endParaRPr lang="pt-BR" altLang="pt-BR" sz="1400" dirty="0" smtClean="0"/>
          </a:p>
          <a:p>
            <a:pPr>
              <a:lnSpc>
                <a:spcPct val="80000"/>
              </a:lnSpc>
            </a:pPr>
            <a:r>
              <a:rPr lang="pt-BR" altLang="pt-BR" sz="1600" dirty="0" smtClean="0"/>
              <a:t>Aplicação</a:t>
            </a:r>
            <a:endParaRPr lang="pt-BR" altLang="pt-BR" sz="1600" dirty="0"/>
          </a:p>
          <a:p>
            <a:pPr lvl="1">
              <a:lnSpc>
                <a:spcPct val="80000"/>
              </a:lnSpc>
            </a:pPr>
            <a:r>
              <a:rPr lang="pt-BR" altLang="pt-BR" sz="1400" dirty="0"/>
              <a:t>Place 0 invocando método “main</a:t>
            </a:r>
            <a:r>
              <a:rPr lang="pt-BR" altLang="pt-BR" sz="1400" dirty="0" smtClean="0"/>
              <a:t>”</a:t>
            </a:r>
          </a:p>
          <a:p>
            <a:pPr lvl="1">
              <a:lnSpc>
                <a:spcPct val="80000"/>
              </a:lnSpc>
            </a:pPr>
            <a:endParaRPr lang="pt-BR" altLang="pt-BR" sz="1400" dirty="0"/>
          </a:p>
          <a:p>
            <a:pPr>
              <a:lnSpc>
                <a:spcPct val="80000"/>
              </a:lnSpc>
            </a:pPr>
            <a:r>
              <a:rPr lang="en-US" altLang="pt-BR" sz="1600" dirty="0"/>
              <a:t>Activities:</a:t>
            </a:r>
          </a:p>
          <a:p>
            <a:pPr lvl="1">
              <a:lnSpc>
                <a:spcPct val="80000"/>
              </a:lnSpc>
            </a:pPr>
            <a:r>
              <a:rPr lang="en-US" altLang="pt-BR" sz="1400" dirty="0" err="1"/>
              <a:t>Bloco</a:t>
            </a:r>
            <a:r>
              <a:rPr lang="en-US" altLang="pt-BR" sz="1400" dirty="0"/>
              <a:t> </a:t>
            </a:r>
            <a:r>
              <a:rPr lang="en-US" altLang="pt-BR" sz="1400" dirty="0" err="1"/>
              <a:t>sequencial</a:t>
            </a:r>
            <a:r>
              <a:rPr lang="en-US" altLang="pt-BR" sz="1400" dirty="0"/>
              <a:t> </a:t>
            </a:r>
            <a:r>
              <a:rPr lang="en-US" altLang="pt-BR" sz="1400" dirty="0" smtClean="0"/>
              <a:t>de </a:t>
            </a:r>
            <a:r>
              <a:rPr lang="en-US" altLang="pt-BR" sz="1400" dirty="0" err="1" smtClean="0"/>
              <a:t>comandos</a:t>
            </a:r>
            <a:r>
              <a:rPr lang="en-US" altLang="pt-BR" sz="1400" dirty="0" smtClean="0"/>
              <a:t> </a:t>
            </a:r>
            <a:r>
              <a:rPr lang="en-US" altLang="pt-BR" sz="1400" dirty="0" err="1" smtClean="0"/>
              <a:t>em</a:t>
            </a:r>
            <a:r>
              <a:rPr lang="en-US" altLang="pt-BR" sz="1400" dirty="0" smtClean="0"/>
              <a:t> </a:t>
            </a:r>
            <a:r>
              <a:rPr lang="en-US" altLang="pt-BR" sz="1400" dirty="0"/>
              <a:t>um </a:t>
            </a:r>
            <a:r>
              <a:rPr lang="en-US" altLang="pt-BR" sz="1400" dirty="0" err="1"/>
              <a:t>espaço</a:t>
            </a:r>
            <a:r>
              <a:rPr lang="en-US" altLang="pt-BR" sz="1400" dirty="0"/>
              <a:t> de </a:t>
            </a:r>
            <a:r>
              <a:rPr lang="en-US" altLang="pt-BR" sz="1400" dirty="0" err="1"/>
              <a:t>memória</a:t>
            </a:r>
            <a:r>
              <a:rPr lang="en-US" altLang="pt-BR" sz="1400" dirty="0"/>
              <a:t> (“place”)</a:t>
            </a:r>
          </a:p>
          <a:p>
            <a:pPr lvl="1">
              <a:lnSpc>
                <a:spcPct val="80000"/>
              </a:lnSpc>
            </a:pPr>
            <a:endParaRPr lang="en-US" altLang="pt-BR" sz="1400" dirty="0"/>
          </a:p>
        </p:txBody>
      </p:sp>
      <p:sp>
        <p:nvSpPr>
          <p:cNvPr id="6" name="Rectangle 5"/>
          <p:cNvSpPr/>
          <p:nvPr/>
        </p:nvSpPr>
        <p:spPr>
          <a:xfrm>
            <a:off x="7122604" y="2532541"/>
            <a:ext cx="1081608" cy="971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663408" y="2281369"/>
            <a:ext cx="0" cy="89924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Visão geral</a:t>
            </a:r>
            <a:br>
              <a:rPr lang="pt-BR" sz="2400" dirty="0"/>
            </a:br>
            <a:r>
              <a:rPr lang="pt-BR" sz="1800" dirty="0"/>
              <a:t>x10</a:t>
            </a:r>
            <a:endParaRPr lang="pt-BR" sz="2400" dirty="0"/>
          </a:p>
        </p:txBody>
      </p:sp>
      <p:sp>
        <p:nvSpPr>
          <p:cNvPr id="7" name="Rectangle 6"/>
          <p:cNvSpPr/>
          <p:nvPr/>
        </p:nvSpPr>
        <p:spPr>
          <a:xfrm>
            <a:off x="8283116" y="2532541"/>
            <a:ext cx="1081608" cy="971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7132476" y="3633876"/>
            <a:ext cx="1081608" cy="971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8283116" y="3633876"/>
            <a:ext cx="1081608" cy="971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7132476" y="3189905"/>
            <a:ext cx="1089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Place 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22604" y="4269868"/>
            <a:ext cx="1091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Place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59126" y="4281948"/>
            <a:ext cx="110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Place 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59126" y="3180613"/>
            <a:ext cx="110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Place 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04484" y="2604549"/>
            <a:ext cx="927720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Activities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47420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Visão geral</a:t>
            </a:r>
            <a:br>
              <a:rPr lang="pt-BR" sz="2400" dirty="0"/>
            </a:br>
            <a:r>
              <a:rPr lang="pt-BR" sz="1800" dirty="0"/>
              <a:t>x10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/>
              <a:t>Download:</a:t>
            </a:r>
          </a:p>
          <a:p>
            <a:pPr lvl="1"/>
            <a:r>
              <a:rPr lang="pt-BR" sz="1600" dirty="0" smtClean="0">
                <a:hlinkClick r:id="rId2"/>
              </a:rPr>
              <a:t>http</a:t>
            </a:r>
            <a:r>
              <a:rPr lang="pt-BR" sz="1600" dirty="0">
                <a:hlinkClick r:id="rId2"/>
              </a:rPr>
              <a:t>://www.x10-lang.org</a:t>
            </a:r>
            <a:r>
              <a:rPr lang="pt-BR" sz="1600" dirty="0" smtClean="0">
                <a:hlinkClick r:id="rId2"/>
              </a:rPr>
              <a:t>/</a:t>
            </a:r>
            <a:endParaRPr lang="pt-BR" sz="1600" dirty="0" smtClean="0"/>
          </a:p>
          <a:p>
            <a:r>
              <a:rPr lang="pt-BR" sz="1800" dirty="0" smtClean="0"/>
              <a:t>IDE:</a:t>
            </a:r>
          </a:p>
          <a:p>
            <a:pPr lvl="1"/>
            <a:r>
              <a:rPr lang="pt-BR" sz="1600" dirty="0" smtClean="0"/>
              <a:t>X10DT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1844824"/>
            <a:ext cx="7306474" cy="424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00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Visão geral</a:t>
            </a:r>
            <a:br>
              <a:rPr lang="pt-BR" sz="2400" dirty="0"/>
            </a:br>
            <a:r>
              <a:rPr lang="pt-BR" sz="1800" dirty="0"/>
              <a:t>x10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/>
              <a:t>Documentação:</a:t>
            </a:r>
          </a:p>
          <a:p>
            <a:pPr lvl="1"/>
            <a:r>
              <a:rPr lang="pt-BR" sz="1600" dirty="0">
                <a:hlinkClick r:id="rId2"/>
              </a:rPr>
              <a:t>http://x10.sourceforge.net/x10doc/2.6.0</a:t>
            </a:r>
            <a:r>
              <a:rPr lang="pt-BR" sz="1600" dirty="0" smtClean="0">
                <a:hlinkClick r:id="rId2"/>
              </a:rPr>
              <a:t>/</a:t>
            </a:r>
            <a:endParaRPr lang="pt-BR" sz="1600" dirty="0" smtClean="0"/>
          </a:p>
          <a:p>
            <a:pPr lvl="1"/>
            <a:endParaRPr lang="pt-BR" sz="1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2348880"/>
            <a:ext cx="7905700" cy="397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140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 smtClean="0"/>
              <a:t>Características principais da linguagem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pt-BR" sz="1600" dirty="0" smtClean="0">
                <a:cs typeface="Calibri" panose="020F0502020204030204" pitchFamily="34" charset="0"/>
              </a:rPr>
              <a:t>Tipos </a:t>
            </a:r>
          </a:p>
          <a:p>
            <a:pPr lvl="1"/>
            <a:r>
              <a:rPr lang="pt-BR" sz="1400" dirty="0" smtClean="0">
                <a:cs typeface="Calibri" panose="020F0502020204030204" pitchFamily="34" charset="0"/>
              </a:rPr>
              <a:t>x10.lang.*</a:t>
            </a:r>
          </a:p>
          <a:p>
            <a:endParaRPr lang="pt-BR" sz="1200" dirty="0" smtClean="0">
              <a:cs typeface="Calibri" panose="020F0502020204030204" pitchFamily="34" charset="0"/>
            </a:endParaRPr>
          </a:p>
          <a:p>
            <a:endParaRPr lang="pt-BR" sz="1200" dirty="0">
              <a:cs typeface="Calibri" panose="020F0502020204030204" pitchFamily="34" charset="0"/>
            </a:endParaRPr>
          </a:p>
          <a:p>
            <a:endParaRPr lang="pt-BR" sz="1200" dirty="0" smtClean="0">
              <a:cs typeface="Calibri" panose="020F0502020204030204" pitchFamily="34" charset="0"/>
            </a:endParaRPr>
          </a:p>
          <a:p>
            <a:endParaRPr lang="pt-BR" sz="1200" dirty="0">
              <a:cs typeface="Calibri" panose="020F0502020204030204" pitchFamily="34" charset="0"/>
            </a:endParaRPr>
          </a:p>
          <a:p>
            <a:endParaRPr lang="pt-BR" sz="1200" dirty="0" smtClean="0">
              <a:cs typeface="Calibri" panose="020F0502020204030204" pitchFamily="34" charset="0"/>
            </a:endParaRPr>
          </a:p>
          <a:p>
            <a:endParaRPr lang="pt-BR" sz="1200" dirty="0">
              <a:cs typeface="Calibri" panose="020F0502020204030204" pitchFamily="34" charset="0"/>
            </a:endParaRPr>
          </a:p>
          <a:p>
            <a:endParaRPr lang="pt-BR" sz="1200" dirty="0" smtClean="0">
              <a:cs typeface="Calibri" panose="020F0502020204030204" pitchFamily="34" charset="0"/>
            </a:endParaRPr>
          </a:p>
          <a:p>
            <a:endParaRPr lang="pt-BR" sz="1200" dirty="0" smtClean="0">
              <a:cs typeface="Calibri" panose="020F0502020204030204" pitchFamily="34" charset="0"/>
            </a:endParaRP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>
              <a:cs typeface="Calibri" panose="020F0502020204030204" pitchFamily="34" charset="0"/>
            </a:endParaRP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>
              <a:cs typeface="Calibri" panose="020F0502020204030204" pitchFamily="34" charset="0"/>
            </a:endParaRPr>
          </a:p>
          <a:p>
            <a:r>
              <a:rPr lang="pt-BR" sz="1600" dirty="0" smtClean="0">
                <a:cs typeface="Calibri" panose="020F0502020204030204" pitchFamily="34" charset="0"/>
              </a:rPr>
              <a:t>Falta:</a:t>
            </a:r>
          </a:p>
          <a:p>
            <a:r>
              <a:rPr lang="pt-BR" sz="1600" dirty="0" smtClean="0">
                <a:cs typeface="Calibri" panose="020F0502020204030204" pitchFamily="34" charset="0"/>
              </a:rPr>
              <a:t>Rail, Place, DistArray, Array, Region, GlobalRef[T]</a:t>
            </a:r>
          </a:p>
          <a:p>
            <a:endParaRPr lang="pt-BR" sz="1600" dirty="0">
              <a:cs typeface="Calibri" panose="020F0502020204030204" pitchFamily="34" charset="0"/>
            </a:endParaRP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60" y="2671599"/>
            <a:ext cx="4804670" cy="23831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1875122"/>
            <a:ext cx="6371143" cy="397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9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841</Words>
  <Application>Microsoft Office PowerPoint</Application>
  <PresentationFormat>Custom</PresentationFormat>
  <Paragraphs>288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x10 Busca em árvore</vt:lpstr>
      <vt:lpstr>Sumário</vt:lpstr>
      <vt:lpstr>Visão geral x10</vt:lpstr>
      <vt:lpstr>Visão geral x10</vt:lpstr>
      <vt:lpstr>Visão geral x10</vt:lpstr>
      <vt:lpstr>Visão geral x10</vt:lpstr>
      <vt:lpstr>Visão geral x10</vt:lpstr>
      <vt:lpstr>Visão geral x10</vt:lpstr>
      <vt:lpstr>Características principais da linguagem</vt:lpstr>
      <vt:lpstr>Características principais da linguagem</vt:lpstr>
      <vt:lpstr>Características principais da linguagem</vt:lpstr>
      <vt:lpstr>Características principais da linguagem</vt:lpstr>
      <vt:lpstr>Características principais da linguagem async</vt:lpstr>
      <vt:lpstr>Características principais da linguagem async</vt:lpstr>
      <vt:lpstr>Características principais da linguagem finish</vt:lpstr>
      <vt:lpstr>Características principais da linguagem finish</vt:lpstr>
      <vt:lpstr>Características principais da linguagem atomic</vt:lpstr>
      <vt:lpstr>Características principais da linguagem atomic</vt:lpstr>
      <vt:lpstr>Características principais da linguagem atomic</vt:lpstr>
      <vt:lpstr>Características principais da linguagem when</vt:lpstr>
      <vt:lpstr>Características principais da linguagem at</vt:lpstr>
      <vt:lpstr>Características principais da linguagem at</vt:lpstr>
      <vt:lpstr>Classes especiais GlobalRef</vt:lpstr>
      <vt:lpstr>Classes especiais GlobalRef</vt:lpstr>
      <vt:lpstr>Classes especiais GlobalRef</vt:lpstr>
      <vt:lpstr>Classes especiais PlaceLocalHandle</vt:lpstr>
      <vt:lpstr>Classes especiais DistArray</vt:lpstr>
      <vt:lpstr>Classes especiais Reducible</vt:lpstr>
      <vt:lpstr>Busca em árvore com x10</vt:lpstr>
      <vt:lpstr>Busca em árvore com x10</vt:lpstr>
      <vt:lpstr>Busca em árvore com x10</vt:lpstr>
      <vt:lpstr>Conclusão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X10 Busca em árvore</dc:title>
  <dc:creator>Leonardo</dc:creator>
  <cp:lastModifiedBy>Leonardo</cp:lastModifiedBy>
  <cp:revision>72</cp:revision>
  <dcterms:created xsi:type="dcterms:W3CDTF">2016-12-04T21:11:16Z</dcterms:created>
  <dcterms:modified xsi:type="dcterms:W3CDTF">2016-12-12T02:16:51Z</dcterms:modified>
</cp:coreProperties>
</file>