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79" r:id="rId7"/>
    <p:sldId id="263" r:id="rId8"/>
    <p:sldId id="264" r:id="rId9"/>
    <p:sldId id="265" r:id="rId10"/>
    <p:sldId id="266" r:id="rId11"/>
    <p:sldId id="267" r:id="rId12"/>
    <p:sldId id="280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54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X10</a:t>
            </a:r>
            <a:br>
              <a:rPr lang="pt-BR" sz="2800" dirty="0" smtClean="0"/>
            </a:br>
            <a:r>
              <a:rPr lang="pt-BR" sz="2800" dirty="0" smtClean="0"/>
              <a:t>Busca em árvore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Luiz Schirmer da Silva</a:t>
            </a:r>
          </a:p>
          <a:p>
            <a:r>
              <a:rPr lang="pt-BR" sz="1800" dirty="0" smtClean="0"/>
              <a:t>Leonardo Quatrin Campagnolo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atomic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800" b="1" i="1" dirty="0" err="1" smtClean="0">
                <a:cs typeface="Arial" pitchFamily="34" charset="0"/>
              </a:rPr>
              <a:t>Stmt</a:t>
            </a:r>
            <a:r>
              <a:rPr lang="en-US" altLang="pt-BR" sz="1800" b="1" i="1" dirty="0" smtClean="0">
                <a:cs typeface="Arial" pitchFamily="34" charset="0"/>
              </a:rPr>
              <a:t> ::=  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800" b="1" dirty="0" smtClean="0">
                <a:cs typeface="Arial" pitchFamily="34" charset="0"/>
              </a:rPr>
              <a:t>  </a:t>
            </a:r>
            <a:r>
              <a:rPr lang="en-US" altLang="pt-BR" sz="1800" b="1" i="1" dirty="0" smtClean="0">
                <a:cs typeface="Arial" pitchFamily="34" charset="0"/>
              </a:rPr>
              <a:t>Statement</a:t>
            </a:r>
          </a:p>
          <a:p>
            <a:r>
              <a:rPr lang="en-US" altLang="pt-BR" sz="1800" b="1" i="1" dirty="0" err="1" smtClean="0">
                <a:cs typeface="Arial" pitchFamily="34" charset="0"/>
              </a:rPr>
              <a:t>MethodModifier</a:t>
            </a:r>
            <a:r>
              <a:rPr lang="en-US" altLang="pt-BR" sz="1800" b="1" i="1" dirty="0" smtClean="0">
                <a:cs typeface="Arial" pitchFamily="34" charset="0"/>
              </a:rPr>
              <a:t> ::=  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800" dirty="0" smtClean="0"/>
          </a:p>
          <a:p>
            <a:r>
              <a:rPr lang="pt-BR" sz="1800" dirty="0"/>
              <a:t>a</a:t>
            </a:r>
            <a:r>
              <a:rPr lang="pt-BR" sz="1800" dirty="0" smtClean="0"/>
              <a:t>tomic { ... </a:t>
            </a:r>
            <a:r>
              <a:rPr lang="pt-BR" sz="1800" dirty="0"/>
              <a:t>}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Executa um bloco de código de forma atômica.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Pode ser utilizado em métodos ou em trechos de código.</a:t>
            </a:r>
          </a:p>
          <a:p>
            <a:endParaRPr lang="pt-BR" sz="1800" dirty="0"/>
          </a:p>
          <a:p>
            <a:r>
              <a:rPr lang="pt-BR" sz="1800" dirty="0" smtClean="0"/>
              <a:t>Blocos atômicos são executados enquanto outras atividades são suspensas.</a:t>
            </a:r>
          </a:p>
          <a:p>
            <a:endParaRPr lang="pt-BR" sz="1800" dirty="0" smtClean="0"/>
          </a:p>
          <a:p>
            <a:r>
              <a:rPr lang="pt-BR" altLang="pt-BR" sz="1800" dirty="0" smtClean="0"/>
              <a:t>Não deve criar atividades concorrentes.</a:t>
            </a:r>
          </a:p>
          <a:p>
            <a:endParaRPr lang="pt-BR" altLang="pt-BR" sz="1800" dirty="0"/>
          </a:p>
          <a:p>
            <a:r>
              <a:rPr lang="pt-BR" altLang="pt-BR" sz="1800" dirty="0" smtClean="0"/>
              <a:t>Deve manipular dados locais.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 smtClean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365104"/>
            <a:ext cx="4572508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 smtClean="0">
                <a:solidFill>
                  <a:srgbClr val="910F93"/>
                </a:solidFill>
              </a:rPr>
              <a:t>class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HelloWholeWorld</a:t>
            </a:r>
            <a:r>
              <a:rPr lang="en-US" altLang="pt-BR" sz="1400" dirty="0" smtClean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</a:t>
            </a:r>
            <a:r>
              <a:rPr lang="en-US" altLang="pt-BR" sz="1400" dirty="0" smtClean="0">
                <a:solidFill>
                  <a:srgbClr val="910F93"/>
                </a:solidFill>
              </a:rPr>
              <a:t>public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smtClean="0">
                <a:solidFill>
                  <a:srgbClr val="910F93"/>
                </a:solidFill>
              </a:rPr>
              <a:t>static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def</a:t>
            </a:r>
            <a:r>
              <a:rPr lang="en-US" altLang="pt-BR" sz="1400" dirty="0" smtClean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args:Array</a:t>
            </a:r>
            <a:r>
              <a:rPr lang="en-US" altLang="pt-BR" sz="1400" dirty="0" smtClean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</a:t>
            </a:r>
            <a:r>
              <a:rPr lang="en-US" altLang="pt-BR" sz="1400" dirty="0" smtClean="0">
                <a:solidFill>
                  <a:srgbClr val="910F93"/>
                </a:solidFill>
              </a:rPr>
              <a:t>for</a:t>
            </a:r>
            <a:r>
              <a:rPr lang="en-US" altLang="pt-BR" sz="1400" dirty="0" smtClean="0">
                <a:solidFill>
                  <a:srgbClr val="000000"/>
                </a:solidFill>
              </a:rPr>
              <a:t> (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var</a:t>
            </a:r>
            <a:r>
              <a:rPr lang="en-US" altLang="pt-BR" sz="1400" dirty="0" smtClean="0">
                <a:solidFill>
                  <a:srgbClr val="000000"/>
                </a:solidFill>
              </a:rPr>
              <a:t> i:Int=</a:t>
            </a:r>
            <a:r>
              <a:rPr lang="en-US" altLang="pt-BR" sz="1400" dirty="0" smtClean="0">
                <a:solidFill>
                  <a:srgbClr val="909200"/>
                </a:solidFill>
              </a:rPr>
              <a:t>0</a:t>
            </a:r>
            <a:r>
              <a:rPr lang="en-US" altLang="pt-BR" sz="1400" dirty="0" smtClean="0">
                <a:solidFill>
                  <a:srgbClr val="000000"/>
                </a:solidFill>
              </a:rPr>
              <a:t>;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&lt;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Place.MAX_PLACES</a:t>
            </a:r>
            <a:r>
              <a:rPr lang="en-US" altLang="pt-BR" sz="1400" dirty="0" smtClean="0">
                <a:solidFill>
                  <a:srgbClr val="000000"/>
                </a:solidFill>
              </a:rPr>
              <a:t>;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val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iVal</a:t>
            </a:r>
            <a:r>
              <a:rPr lang="en-US" altLang="pt-BR" sz="1400" dirty="0" smtClean="0">
                <a:solidFill>
                  <a:srgbClr val="000000"/>
                </a:solidFill>
              </a:rPr>
              <a:t> =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async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smtClean="0">
                <a:solidFill>
                  <a:srgbClr val="910F93"/>
                </a:solidFill>
              </a:rPr>
              <a:t>at</a:t>
            </a:r>
            <a:r>
              <a:rPr lang="en-US" altLang="pt-BR" sz="1400" dirty="0" smtClean="0">
                <a:solidFill>
                  <a:srgbClr val="000000"/>
                </a:solidFill>
              </a:rPr>
              <a:t> 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Place.places</a:t>
            </a:r>
            <a:r>
              <a:rPr lang="en-US" altLang="pt-BR" sz="1400" dirty="0" smtClean="0">
                <a:solidFill>
                  <a:srgbClr val="000000"/>
                </a:solidFill>
              </a:rPr>
              <a:t>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iVal</a:t>
            </a:r>
            <a:r>
              <a:rPr lang="en-US" altLang="pt-BR" sz="1400" dirty="0" smtClean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 smtClean="0">
                <a:solidFill>
                  <a:srgbClr val="000000"/>
                </a:solidFill>
              </a:rPr>
              <a:t>(</a:t>
            </a:r>
            <a:r>
              <a:rPr lang="en-US" altLang="pt-BR" sz="1400" dirty="0" smtClean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 smtClean="0">
                <a:solidFill>
                  <a:srgbClr val="000000"/>
                </a:solidFill>
              </a:rPr>
              <a:t>+</a:t>
            </a:r>
            <a:r>
              <a:rPr lang="en-US" altLang="pt-BR" sz="1400" dirty="0" smtClean="0">
                <a:solidFill>
                  <a:srgbClr val="910F93"/>
                </a:solidFill>
              </a:rPr>
              <a:t>here</a:t>
            </a:r>
            <a:r>
              <a:rPr lang="en-US" altLang="pt-BR" sz="1400" dirty="0" smtClean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}</a:t>
            </a:r>
            <a:endParaRPr lang="en-US" altLang="pt-BR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Exemplos: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i="1" dirty="0" smtClean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smtClean="0"/>
              <a:t>Define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certa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atividade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será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feita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um </a:t>
            </a:r>
            <a:r>
              <a:rPr lang="en-US" altLang="pt-BR" sz="1600" i="1" dirty="0" smtClean="0"/>
              <a:t>place</a:t>
            </a:r>
            <a:endParaRPr lang="en-US" altLang="pt-BR" sz="1600" dirty="0" smtClean="0"/>
          </a:p>
          <a:p>
            <a:pPr>
              <a:lnSpc>
                <a:spcPct val="70000"/>
              </a:lnSpc>
            </a:pPr>
            <a:r>
              <a:rPr lang="en-US" altLang="pt-BR" sz="1800" i="1" dirty="0" err="1" smtClean="0"/>
              <a:t>async</a:t>
            </a:r>
            <a:endParaRPr lang="en-US" altLang="pt-BR" sz="1800" i="1" dirty="0" smtClean="0"/>
          </a:p>
          <a:p>
            <a:pPr lvl="1">
              <a:lnSpc>
                <a:spcPct val="70000"/>
              </a:lnSpc>
            </a:pPr>
            <a:r>
              <a:rPr lang="en-US" altLang="pt-BR" sz="1600" dirty="0" err="1" smtClean="0"/>
              <a:t>Inicia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nova </a:t>
            </a:r>
            <a:r>
              <a:rPr lang="en-US" altLang="pt-BR" sz="1600" dirty="0" err="1" smtClean="0"/>
              <a:t>atividade</a:t>
            </a:r>
            <a:r>
              <a:rPr lang="en-US" altLang="pt-BR" sz="1600" dirty="0" smtClean="0"/>
              <a:t>, </a:t>
            </a:r>
            <a:r>
              <a:rPr lang="en-US" altLang="pt-BR" sz="1600" dirty="0" err="1" smtClean="0"/>
              <a:t>sem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esperar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ela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termine</a:t>
            </a:r>
            <a:endParaRPr lang="en-US" altLang="pt-BR" sz="1600" dirty="0" smtClean="0"/>
          </a:p>
          <a:p>
            <a:pPr>
              <a:lnSpc>
                <a:spcPct val="70000"/>
              </a:lnSpc>
            </a:pPr>
            <a:endParaRPr lang="en-US" altLang="pt-BR" sz="1800" dirty="0" smtClean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smtClean="0"/>
              <a:t>as </a:t>
            </a:r>
            <a:r>
              <a:rPr lang="en-US" altLang="pt-BR" sz="1800" dirty="0" err="1" smtClean="0"/>
              <a:t>async</a:t>
            </a:r>
            <a:r>
              <a:rPr lang="en-US" altLang="pt-BR" sz="1800" dirty="0" smtClean="0"/>
              <a:t> </a:t>
            </a:r>
            <a:r>
              <a:rPr lang="en-US" altLang="pt-BR" sz="1800" dirty="0" smtClean="0">
                <a:ea typeface="Cambria Math"/>
              </a:rPr>
              <a:t>≠ </a:t>
            </a:r>
            <a:r>
              <a:rPr lang="en-US" altLang="pt-BR" sz="1800" dirty="0" err="1" smtClean="0">
                <a:ea typeface="Cambria Math"/>
              </a:rPr>
              <a:t>async</a:t>
            </a:r>
            <a:r>
              <a:rPr lang="en-US" altLang="pt-BR" sz="1800" dirty="0" smtClean="0">
                <a:ea typeface="Cambria Math"/>
              </a:rPr>
              <a:t> as</a:t>
            </a:r>
            <a:endParaRPr lang="en-US" altLang="pt-BR" sz="1800" dirty="0"/>
          </a:p>
          <a:p>
            <a:pPr>
              <a:lnSpc>
                <a:spcPct val="70000"/>
              </a:lnSpc>
            </a:pPr>
            <a:endParaRPr lang="en-US" altLang="pt-BR" sz="1800" dirty="0" smtClean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err="1" smtClean="0"/>
              <a:t>Apenas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variáveis</a:t>
            </a:r>
            <a:r>
              <a:rPr lang="en-US" altLang="pt-BR" sz="1800" dirty="0" smtClean="0"/>
              <a:t> “</a:t>
            </a:r>
            <a:r>
              <a:rPr lang="en-US" altLang="pt-BR" sz="1800" dirty="0" err="1" smtClean="0"/>
              <a:t>val</a:t>
            </a:r>
            <a:r>
              <a:rPr lang="en-US" altLang="pt-BR" sz="1800" dirty="0" smtClean="0"/>
              <a:t>” </a:t>
            </a:r>
            <a:r>
              <a:rPr lang="en-US" altLang="pt-BR" sz="1800" dirty="0" err="1" smtClean="0"/>
              <a:t>podem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ser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acessadas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por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blocos</a:t>
            </a:r>
            <a:r>
              <a:rPr lang="en-US" altLang="pt-BR" sz="1800" dirty="0" smtClean="0"/>
              <a:t> </a:t>
            </a:r>
            <a:r>
              <a:rPr lang="en-US" altLang="pt-BR" sz="1800" i="1" dirty="0" err="1" smtClean="0"/>
              <a:t>asyn</a:t>
            </a:r>
            <a:r>
              <a:rPr lang="en-US" altLang="pt-BR" sz="1800" i="1" dirty="0" err="1" smtClean="0"/>
              <a:t>c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ou</a:t>
            </a:r>
            <a:r>
              <a:rPr lang="en-US" altLang="pt-BR" sz="1800" dirty="0" smtClean="0"/>
              <a:t> </a:t>
            </a:r>
            <a:r>
              <a:rPr lang="en-US" altLang="pt-BR" sz="1800" i="1" dirty="0" smtClean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err="1" smtClean="0"/>
              <a:t>iVal</a:t>
            </a:r>
            <a:r>
              <a:rPr lang="en-US" altLang="pt-BR" sz="1600" dirty="0" smtClean="0"/>
              <a:t> é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cópia</a:t>
            </a:r>
            <a:r>
              <a:rPr lang="en-US" altLang="pt-BR" sz="1600" dirty="0" smtClean="0"/>
              <a:t> de ‘</a:t>
            </a:r>
            <a:r>
              <a:rPr lang="en-US" altLang="pt-BR" sz="1600" dirty="0" err="1" smtClean="0"/>
              <a:t>i</a:t>
            </a:r>
            <a:r>
              <a:rPr lang="en-US" altLang="pt-BR" sz="1600" dirty="0" smtClean="0"/>
              <a:t>’ para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seja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utilizada</a:t>
            </a:r>
            <a:r>
              <a:rPr lang="en-US" altLang="pt-BR" sz="1600" dirty="0" smtClean="0"/>
              <a:t> no </a:t>
            </a:r>
            <a:r>
              <a:rPr lang="en-US" altLang="pt-BR" sz="1600" dirty="0" err="1" smtClean="0"/>
              <a:t>bloco</a:t>
            </a:r>
            <a:r>
              <a:rPr lang="en-US" altLang="pt-BR" sz="1600" dirty="0" smtClean="0"/>
              <a:t> </a:t>
            </a:r>
            <a:r>
              <a:rPr lang="en-US" altLang="pt-BR" sz="1600" i="1" dirty="0" smtClean="0"/>
              <a:t>at</a:t>
            </a:r>
            <a:r>
              <a:rPr lang="en-US" altLang="pt-BR" sz="1600" dirty="0" smtClean="0"/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smtClean="0"/>
              <a:t>‘</a:t>
            </a:r>
            <a:r>
              <a:rPr lang="en-US" altLang="pt-BR" sz="1600" dirty="0" err="1" smtClean="0"/>
              <a:t>i</a:t>
            </a:r>
            <a:r>
              <a:rPr lang="en-US" altLang="pt-BR" sz="1600" dirty="0" smtClean="0"/>
              <a:t>’ é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variável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var</a:t>
            </a:r>
            <a:r>
              <a:rPr lang="en-US" altLang="pt-BR" sz="1600" dirty="0" smtClean="0"/>
              <a:t>, e </a:t>
            </a:r>
            <a:r>
              <a:rPr lang="en-US" altLang="pt-BR" sz="1600" dirty="0" err="1" smtClean="0"/>
              <a:t>será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gerado</a:t>
            </a:r>
            <a:r>
              <a:rPr lang="en-US" altLang="pt-BR" sz="1600" dirty="0" smtClean="0"/>
              <a:t> um </a:t>
            </a:r>
            <a:r>
              <a:rPr lang="en-US" altLang="pt-BR" sz="1600" dirty="0" err="1" smtClean="0"/>
              <a:t>erro</a:t>
            </a:r>
            <a:r>
              <a:rPr lang="en-US" altLang="pt-BR" sz="1600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940152" y="4725144"/>
            <a:ext cx="2088232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Downloads:</a:t>
            </a: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://www.x10-lang.org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IDE:</a:t>
            </a:r>
          </a:p>
          <a:p>
            <a:pPr lvl="1"/>
            <a:r>
              <a:rPr lang="pt-BR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89193"/>
            <a:ext cx="6284140" cy="365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Modelo PGAS</a:t>
            </a:r>
          </a:p>
          <a:p>
            <a:pPr lvl="1"/>
            <a:r>
              <a:rPr lang="en-US" altLang="pt-BR" sz="1800" dirty="0" smtClean="0"/>
              <a:t>Partitioned Global Address View</a:t>
            </a:r>
          </a:p>
          <a:p>
            <a:pPr lvl="1"/>
            <a:endParaRPr lang="en-US" altLang="pt-BR" sz="1800" dirty="0"/>
          </a:p>
          <a:p>
            <a:r>
              <a:rPr lang="en-US" altLang="pt-BR" sz="2200" dirty="0" err="1" smtClean="0"/>
              <a:t>Baseado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em</a:t>
            </a:r>
            <a:r>
              <a:rPr lang="en-US" altLang="pt-BR" sz="2200" dirty="0" smtClean="0"/>
              <a:t> JAVA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96272" y="3305969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24872" y="3305969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203848" y="3915569"/>
            <a:ext cx="2819400" cy="2192338"/>
            <a:chOff x="2016" y="1152"/>
            <a:chExt cx="1776" cy="1381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4" y="1152"/>
              <a:ext cx="960" cy="912"/>
              <a:chOff x="2400" y="1824"/>
              <a:chExt cx="1200" cy="1056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016" y="2112"/>
              <a:ext cx="1776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 dirty="0">
                  <a:solidFill>
                    <a:srgbClr val="009900"/>
                  </a:solidFill>
                </a:rPr>
                <a:t> </a:t>
              </a:r>
              <a:r>
                <a:rPr lang="en-US" altLang="pt-BR" sz="1800" dirty="0" err="1">
                  <a:solidFill>
                    <a:srgbClr val="009900"/>
                  </a:solidFill>
                </a:rPr>
                <a:t>OpenMP</a:t>
              </a:r>
              <a:endParaRPr lang="en-US" altLang="pt-BR" sz="1800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772472" y="3839369"/>
            <a:ext cx="3048000" cy="2192338"/>
            <a:chOff x="3648" y="1104"/>
            <a:chExt cx="1920" cy="1381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48" y="2064"/>
              <a:ext cx="1920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38472" y="3458369"/>
            <a:ext cx="2819400" cy="2725738"/>
            <a:chOff x="288" y="864"/>
            <a:chExt cx="1776" cy="1717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88" y="2160"/>
              <a:ext cx="1776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3181672" y="3305969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3562672" y="3305969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1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2200" dirty="0" smtClean="0"/>
              <a:t>n distinct threads, p distinct memories (n &lt;&gt; p)</a:t>
            </a:r>
          </a:p>
          <a:p>
            <a:r>
              <a:rPr lang="en-US" altLang="pt-BR" dirty="0" smtClean="0"/>
              <a:t>PGAS memories are called </a:t>
            </a:r>
            <a:r>
              <a:rPr lang="en-US" altLang="pt-BR" dirty="0" smtClean="0">
                <a:solidFill>
                  <a:srgbClr val="FF0000"/>
                </a:solidFill>
              </a:rPr>
              <a:t>places </a:t>
            </a:r>
            <a:r>
              <a:rPr lang="en-US" altLang="pt-BR" dirty="0" smtClean="0"/>
              <a:t>in X10</a:t>
            </a:r>
          </a:p>
          <a:p>
            <a:r>
              <a:rPr lang="en-US" altLang="pt-BR" dirty="0" smtClean="0"/>
              <a:t>PGAS threads are called </a:t>
            </a:r>
            <a:r>
              <a:rPr lang="en-US" altLang="pt-BR" dirty="0" smtClean="0">
                <a:solidFill>
                  <a:srgbClr val="FF0000"/>
                </a:solidFill>
              </a:rPr>
              <a:t>activities </a:t>
            </a:r>
            <a:r>
              <a:rPr lang="en-US" altLang="pt-BR" dirty="0" smtClean="0"/>
              <a:t>in X10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6522" y="3501008"/>
            <a:ext cx="6753225" cy="2724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90320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31124" y="1665660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1800" dirty="0" smtClean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 smtClean="0"/>
              <a:t>Criação</a:t>
            </a:r>
            <a:r>
              <a:rPr lang="en-US" altLang="pt-BR" sz="1600" dirty="0" smtClean="0"/>
              <a:t> e </a:t>
            </a:r>
            <a:r>
              <a:rPr lang="en-US" altLang="pt-BR" sz="1600" dirty="0" err="1" smtClean="0"/>
              <a:t>controle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utilizando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comandos</a:t>
            </a:r>
            <a:r>
              <a:rPr lang="en-US" altLang="pt-BR" sz="16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at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err="1" smtClean="0"/>
              <a:t>async</a:t>
            </a:r>
            <a:endParaRPr lang="en-US" altLang="pt-BR" sz="1400" dirty="0" smtClean="0"/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finish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atomic</a:t>
            </a:r>
          </a:p>
          <a:p>
            <a:pPr lvl="1">
              <a:lnSpc>
                <a:spcPct val="80000"/>
              </a:lnSpc>
            </a:pPr>
            <a:endParaRPr lang="en-US" altLang="pt-BR" sz="1800" dirty="0" smtClean="0"/>
          </a:p>
          <a:p>
            <a:pPr>
              <a:lnSpc>
                <a:spcPct val="80000"/>
              </a:lnSpc>
            </a:pPr>
            <a:r>
              <a:rPr lang="en-US" altLang="pt-BR" sz="18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 smtClean="0"/>
              <a:t>Controla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quantidade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objetos</a:t>
            </a:r>
            <a:r>
              <a:rPr lang="en-US" altLang="pt-BR" sz="1600" dirty="0" smtClean="0"/>
              <a:t> e </a:t>
            </a:r>
            <a:r>
              <a:rPr lang="en-US" altLang="pt-BR" sz="1600" dirty="0" err="1" smtClean="0"/>
              <a:t>atividades</a:t>
            </a:r>
            <a:r>
              <a:rPr lang="en-US" altLang="pt-BR" sz="16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600" i="1" dirty="0" smtClean="0"/>
              <a:t>Places </a:t>
            </a:r>
            <a:r>
              <a:rPr lang="en-US" altLang="pt-BR" sz="1600" dirty="0" err="1" smtClean="0"/>
              <a:t>são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definidas</a:t>
            </a:r>
            <a:r>
              <a:rPr lang="en-US" altLang="pt-BR" sz="1600" dirty="0" smtClean="0"/>
              <a:t> antes de </a:t>
            </a:r>
            <a:r>
              <a:rPr lang="en-US" altLang="pt-BR" sz="1600" dirty="0" err="1" smtClean="0"/>
              <a:t>executar</a:t>
            </a:r>
            <a:r>
              <a:rPr lang="en-US" altLang="pt-BR" sz="1600" dirty="0" smtClean="0"/>
              <a:t> o </a:t>
            </a:r>
            <a:r>
              <a:rPr lang="en-US" altLang="pt-BR" sz="1600" dirty="0" err="1" smtClean="0"/>
              <a:t>programa</a:t>
            </a:r>
            <a:r>
              <a:rPr lang="en-US" altLang="pt-BR" sz="16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50832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30019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745083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300192" y="2574196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0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0320" y="3654159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2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426842" y="3666239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3</a:t>
            </a: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6842" y="2564904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1</a:t>
            </a:r>
            <a:endParaRPr lang="pt-BR" sz="1600" dirty="0"/>
          </a:p>
        </p:txBody>
      </p:sp>
      <p:sp>
        <p:nvSpPr>
          <p:cNvPr id="15" name="Rectangle 14"/>
          <p:cNvSpPr/>
          <p:nvPr/>
        </p:nvSpPr>
        <p:spPr>
          <a:xfrm>
            <a:off x="6372200" y="1988840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cs typeface="Calibri" panose="020F0502020204030204" pitchFamily="34" charset="0"/>
              </a:rPr>
              <a:t>Declaração de variáveis:</a:t>
            </a:r>
          </a:p>
          <a:p>
            <a:pPr lvl="1"/>
            <a:r>
              <a:rPr lang="en-US" altLang="pt-BR" sz="1800" dirty="0" err="1" smtClean="0">
                <a:cs typeface="Calibri" panose="020F0502020204030204" pitchFamily="34" charset="0"/>
              </a:rPr>
              <a:t>var</a:t>
            </a:r>
            <a:r>
              <a:rPr lang="en-US" altLang="pt-BR" sz="1800" dirty="0" smtClean="0">
                <a:cs typeface="Calibri" panose="020F0502020204030204" pitchFamily="34" charset="0"/>
              </a:rPr>
              <a:t> &lt;name&gt; : &lt;type&gt;</a:t>
            </a:r>
          </a:p>
          <a:p>
            <a:pPr lvl="1"/>
            <a:r>
              <a:rPr lang="en-US" altLang="pt-BR" sz="1800" dirty="0" err="1" smtClean="0">
                <a:cs typeface="Calibri" panose="020F0502020204030204" pitchFamily="34" charset="0"/>
              </a:rPr>
              <a:t>val</a:t>
            </a:r>
            <a:r>
              <a:rPr lang="en-US" altLang="pt-BR" sz="1800" dirty="0" smtClean="0">
                <a:cs typeface="Calibri" panose="020F0502020204030204" pitchFamily="34" charset="0"/>
              </a:rPr>
              <a:t> &lt;name&gt; : &lt;type&gt; (</a:t>
            </a:r>
            <a:r>
              <a:rPr lang="en-US" altLang="pt-BR" sz="1800" dirty="0" err="1" smtClean="0">
                <a:cs typeface="Calibri" panose="020F0502020204030204" pitchFamily="34" charset="0"/>
              </a:rPr>
              <a:t>sistema</a:t>
            </a:r>
            <a:r>
              <a:rPr lang="en-US" altLang="pt-BR" sz="1800" dirty="0" smtClean="0">
                <a:cs typeface="Calibri" panose="020F0502020204030204" pitchFamily="34" charset="0"/>
              </a:rPr>
              <a:t> </a:t>
            </a:r>
            <a:r>
              <a:rPr lang="en-US" altLang="pt-BR" sz="1800" dirty="0" err="1" smtClean="0">
                <a:cs typeface="Calibri" panose="020F0502020204030204" pitchFamily="34" charset="0"/>
              </a:rPr>
              <a:t>deduz</a:t>
            </a:r>
            <a:r>
              <a:rPr lang="en-US" altLang="pt-BR" sz="1800" dirty="0" smtClean="0">
                <a:cs typeface="Calibri" panose="020F0502020204030204" pitchFamily="34" charset="0"/>
              </a:rPr>
              <a:t> o “type”)</a:t>
            </a:r>
            <a:endParaRPr lang="en-US" altLang="pt-BR" sz="1800" i="1" dirty="0" smtClean="0">
              <a:cs typeface="Calibri" panose="020F0502020204030204" pitchFamily="34" charset="0"/>
            </a:endParaRPr>
          </a:p>
          <a:p>
            <a:pPr lvl="1"/>
            <a:endParaRPr lang="en-US" altLang="pt-BR" sz="1400" dirty="0" smtClean="0">
              <a:cs typeface="Calibri" panose="020F0502020204030204" pitchFamily="34" charset="0"/>
            </a:endParaRPr>
          </a:p>
          <a:p>
            <a:r>
              <a:rPr lang="en-US" altLang="pt-BR" sz="2000" dirty="0" err="1" smtClean="0">
                <a:cs typeface="Calibri" panose="020F0502020204030204" pitchFamily="34" charset="0"/>
              </a:rPr>
              <a:t>Tipos</a:t>
            </a:r>
            <a:r>
              <a:rPr lang="en-US" altLang="pt-BR" sz="2000" dirty="0" smtClean="0">
                <a:cs typeface="Calibri" panose="020F0502020204030204" pitchFamily="34" charset="0"/>
              </a:rPr>
              <a:t> </a:t>
            </a:r>
            <a:r>
              <a:rPr lang="en-US" altLang="pt-BR" sz="2000" dirty="0" err="1" smtClean="0">
                <a:cs typeface="Calibri" panose="020F0502020204030204" pitchFamily="34" charset="0"/>
              </a:rPr>
              <a:t>genéricos</a:t>
            </a:r>
            <a:r>
              <a:rPr lang="en-US" altLang="pt-BR" sz="2000" dirty="0" smtClean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pt-BR" sz="1800" dirty="0" smtClean="0">
                <a:cs typeface="Calibri" panose="020F0502020204030204" pitchFamily="34" charset="0"/>
              </a:rPr>
              <a:t>Array[Type](Dim)</a:t>
            </a:r>
            <a:endParaRPr lang="pt-BR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at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Stmt ::= </a:t>
            </a:r>
            <a:r>
              <a:rPr lang="pt-BR" sz="1800" b="1" dirty="0" smtClean="0">
                <a:solidFill>
                  <a:srgbClr val="C00000"/>
                </a:solidFill>
              </a:rPr>
              <a:t>at</a:t>
            </a:r>
            <a:r>
              <a:rPr lang="pt-BR" sz="1800" b="1" dirty="0" smtClean="0"/>
              <a:t> (p) Stmt</a:t>
            </a:r>
          </a:p>
          <a:p>
            <a:endParaRPr lang="pt-BR" sz="1800" dirty="0" smtClean="0"/>
          </a:p>
          <a:p>
            <a:r>
              <a:rPr lang="pt-BR" sz="1800" dirty="0" smtClean="0"/>
              <a:t>at (p) { ... }</a:t>
            </a:r>
          </a:p>
          <a:p>
            <a:endParaRPr lang="pt-BR" sz="1800" dirty="0" smtClean="0"/>
          </a:p>
          <a:p>
            <a:r>
              <a:rPr lang="pt-BR" sz="1800" dirty="0" smtClean="0"/>
              <a:t>Sendo ‘p’ é relacionado ao </a:t>
            </a:r>
            <a:r>
              <a:rPr lang="pt-BR" sz="1800" i="1" dirty="0" smtClean="0"/>
              <a:t>place </a:t>
            </a:r>
            <a:r>
              <a:rPr lang="pt-BR" sz="1800" dirty="0" smtClean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 smtClean="0"/>
              <a:t>Atividade do processo “pai” é bloqueado até que o trecho em { ... } seja completado.</a:t>
            </a:r>
          </a:p>
        </p:txBody>
      </p:sp>
    </p:spTree>
    <p:extLst>
      <p:ext uri="{BB962C8B-B14F-4D97-AF65-F5344CB8AC3E}">
        <p14:creationId xmlns:p14="http://schemas.microsoft.com/office/powerpoint/2010/main" val="13833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async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dirty="0" err="1" smtClean="0">
                <a:cs typeface="Arial" pitchFamily="34" charset="0"/>
              </a:rPr>
              <a:t>Stmt</a:t>
            </a:r>
            <a:r>
              <a:rPr lang="en-US" altLang="pt-BR" sz="1800" b="1" dirty="0" smtClean="0">
                <a:cs typeface="Arial" pitchFamily="34" charset="0"/>
              </a:rPr>
              <a:t> ::=  </a:t>
            </a:r>
            <a:r>
              <a:rPr lang="en-US" altLang="pt-BR" sz="1800" b="1" dirty="0" err="1" smtClean="0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dirty="0" smtClean="0">
                <a:cs typeface="Arial" pitchFamily="34" charset="0"/>
              </a:rPr>
              <a:t>(</a:t>
            </a:r>
            <a:r>
              <a:rPr lang="en-US" altLang="pt-BR" sz="1800" b="1" dirty="0" err="1" smtClean="0">
                <a:cs typeface="Arial" pitchFamily="34" charset="0"/>
              </a:rPr>
              <a:t>p,l</a:t>
            </a:r>
            <a:r>
              <a:rPr lang="en-US" altLang="pt-BR" sz="1800" b="1" dirty="0" smtClean="0">
                <a:cs typeface="Arial" pitchFamily="34" charset="0"/>
              </a:rPr>
              <a:t>)  </a:t>
            </a:r>
            <a:r>
              <a:rPr lang="en-US" altLang="pt-BR" sz="1800" b="1" dirty="0" err="1" smtClean="0">
                <a:cs typeface="Arial" pitchFamily="34" charset="0"/>
              </a:rPr>
              <a:t>Stmt</a:t>
            </a:r>
            <a:endParaRPr lang="en-US" altLang="pt-BR" sz="1800" b="1" dirty="0" smtClean="0">
              <a:cs typeface="Arial" pitchFamily="34" charset="0"/>
            </a:endParaRPr>
          </a:p>
          <a:p>
            <a:endParaRPr lang="en-US" altLang="pt-BR" sz="1800" dirty="0" smtClean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async</a:t>
            </a:r>
            <a:r>
              <a:rPr lang="en-US" altLang="pt-BR" sz="1800" dirty="0" smtClean="0">
                <a:cs typeface="Arial" pitchFamily="34" charset="0"/>
              </a:rPr>
              <a:t> { … }</a:t>
            </a:r>
          </a:p>
          <a:p>
            <a:endParaRPr lang="en-US" altLang="pt-BR" sz="1800" dirty="0" smtClean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Cria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uma</a:t>
            </a:r>
            <a:r>
              <a:rPr lang="en-US" altLang="pt-BR" sz="1800" dirty="0" smtClean="0">
                <a:cs typeface="Arial" pitchFamily="34" charset="0"/>
              </a:rPr>
              <a:t> nova </a:t>
            </a:r>
            <a:r>
              <a:rPr lang="en-US" altLang="pt-BR" sz="1800" dirty="0" err="1" smtClean="0">
                <a:cs typeface="Arial" pitchFamily="34" charset="0"/>
              </a:rPr>
              <a:t>atividade</a:t>
            </a:r>
            <a:r>
              <a:rPr lang="en-US" altLang="pt-BR" sz="1800" dirty="0" smtClean="0">
                <a:cs typeface="Arial" pitchFamily="34" charset="0"/>
              </a:rPr>
              <a:t> para </a:t>
            </a:r>
            <a:r>
              <a:rPr lang="en-US" altLang="pt-BR" sz="1800" dirty="0" err="1" smtClean="0">
                <a:cs typeface="Arial" pitchFamily="34" charset="0"/>
              </a:rPr>
              <a:t>avaliar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comandos</a:t>
            </a:r>
            <a:r>
              <a:rPr lang="en-US" altLang="pt-BR" sz="1800" dirty="0" smtClean="0">
                <a:cs typeface="Arial" pitchFamily="34" charset="0"/>
              </a:rPr>
              <a:t> de </a:t>
            </a:r>
            <a:r>
              <a:rPr lang="en-US" altLang="pt-BR" sz="1800" dirty="0" err="1" smtClean="0">
                <a:cs typeface="Arial" pitchFamily="34" charset="0"/>
              </a:rPr>
              <a:t>maneira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assíncrona</a:t>
            </a:r>
            <a:r>
              <a:rPr lang="en-US" altLang="pt-BR" sz="1800" dirty="0" smtClean="0"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finish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000" b="1" i="1" dirty="0" err="1" smtClean="0">
                <a:cs typeface="Arial" pitchFamily="34" charset="0"/>
              </a:rPr>
              <a:t>Stmt</a:t>
            </a:r>
            <a:r>
              <a:rPr lang="en-US" altLang="pt-BR" sz="2000" b="1" i="1" dirty="0" smtClean="0">
                <a:cs typeface="Arial" pitchFamily="34" charset="0"/>
              </a:rPr>
              <a:t> ::=  </a:t>
            </a:r>
            <a:r>
              <a:rPr lang="en-US" altLang="pt-BR" sz="2000" b="1" dirty="0" smtClean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2000" b="1" dirty="0" smtClean="0">
                <a:cs typeface="Arial" pitchFamily="34" charset="0"/>
              </a:rPr>
              <a:t> </a:t>
            </a:r>
            <a:r>
              <a:rPr lang="en-US" altLang="pt-BR" sz="20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2000" b="1" i="1" dirty="0" err="1" smtClean="0">
                <a:cs typeface="Arial" pitchFamily="34" charset="0"/>
              </a:rPr>
              <a:t>Stmt</a:t>
            </a:r>
            <a:endParaRPr lang="en-US" altLang="pt-BR" sz="2000" b="1" i="1" dirty="0" smtClean="0">
              <a:cs typeface="Arial" pitchFamily="34" charset="0"/>
            </a:endParaRP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f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inish { … }</a:t>
            </a: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pt-BR" sz="1800" dirty="0" smtClean="0"/>
          </a:p>
          <a:p>
            <a:r>
              <a:rPr lang="pt-BR" sz="1800" dirty="0" smtClean="0"/>
              <a:t>Útil para expressar operações “síncronas”.</a:t>
            </a:r>
          </a:p>
          <a:p>
            <a:endParaRPr lang="pt-BR" sz="1800" dirty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459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X10 Busca em árvore</vt:lpstr>
      <vt:lpstr>Sumário</vt:lpstr>
      <vt:lpstr>X10</vt:lpstr>
      <vt:lpstr>PowerPoint Presentation</vt:lpstr>
      <vt:lpstr>PowerPoint Presentation</vt:lpstr>
      <vt:lpstr>X10</vt:lpstr>
      <vt:lpstr>at</vt:lpstr>
      <vt:lpstr>async</vt:lpstr>
      <vt:lpstr>finish</vt:lpstr>
      <vt:lpstr>atomic</vt:lpstr>
      <vt:lpstr>GlobalRef</vt:lpstr>
      <vt:lpstr>Exemplos:</vt:lpstr>
      <vt:lpstr>X10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</cp:lastModifiedBy>
  <cp:revision>19</cp:revision>
  <dcterms:created xsi:type="dcterms:W3CDTF">2016-12-04T21:11:16Z</dcterms:created>
  <dcterms:modified xsi:type="dcterms:W3CDTF">2016-12-05T01:45:03Z</dcterms:modified>
</cp:coreProperties>
</file>