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31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4CEEA4-1C72-4A67-8DC2-BD6411C90509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884040" y="8686080"/>
            <a:ext cx="2971800" cy="45684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/>
            <a:fld id="{1FAD18E4-1AC0-49D0-B8FF-AD2388C49277}" type="slidenum">
              <a:rPr lang="en-US" sz="1200" spc="-1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2138760" y="681120"/>
            <a:ext cx="2593080" cy="343404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TextShape 3"/>
          <p:cNvSpPr txBox="1"/>
          <p:nvPr/>
        </p:nvSpPr>
        <p:spPr>
          <a:xfrm>
            <a:off x="911160" y="4349520"/>
            <a:ext cx="5031000" cy="41061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4400" y="8686080"/>
            <a:ext cx="2971440" cy="45684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/>
            <a:fld id="{1D9DDB1D-4BF8-4F1E-8522-8876CC59657F}" type="slidenum">
              <a:rPr lang="en-US" sz="1200" spc="-1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2138760" y="684000"/>
            <a:ext cx="2593080" cy="343080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TextShape 3"/>
          <p:cNvSpPr txBox="1"/>
          <p:nvPr/>
        </p:nvSpPr>
        <p:spPr>
          <a:xfrm>
            <a:off x="911160" y="4349520"/>
            <a:ext cx="5031000" cy="41061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5800" y="4343760"/>
            <a:ext cx="5484960" cy="4114800"/>
          </a:xfrm>
          <a:prstGeom prst="rect">
            <a:avLst/>
          </a:prstGeom>
          <a:noFill/>
          <a:ln>
            <a:noFill/>
          </a:ln>
        </p:spPr>
        <p:txBody>
          <a:bodyPr lIns="92880" rIns="92880" tIns="46440" bIns="46440"/>
          <a:p>
            <a:pPr/>
            <a:r>
              <a:rPr lang="pt-BR" sz="1180" spc="-1">
                <a:latin typeface="Arial"/>
              </a:rPr>
              <a:t>These are common elements that are all represented in GA library, UPC, FORTRAN 2009 and X10.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884040" y="8686080"/>
            <a:ext cx="2971440" cy="45684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/>
            <a:fld id="{B17BAA57-3145-4318-BDA2-384C101FB0A0}" type="slidenum">
              <a:rPr lang="en-US" sz="1200" spc="-1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5800" y="4343760"/>
            <a:ext cx="5484960" cy="4114800"/>
          </a:xfrm>
          <a:prstGeom prst="rect">
            <a:avLst/>
          </a:prstGeom>
          <a:noFill/>
          <a:ln>
            <a:noFill/>
          </a:ln>
        </p:spPr>
        <p:txBody>
          <a:bodyPr lIns="92880" rIns="92880" tIns="46440" bIns="46440"/>
          <a:p>
            <a:pPr/>
            <a:r>
              <a:rPr lang="pt-BR" sz="1180" spc="-1">
                <a:latin typeface="Arial"/>
              </a:rPr>
              <a:t>Programmer is aware of this nonlocal access!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3884040" y="8686080"/>
            <a:ext cx="2971440" cy="45684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/>
            <a:fld id="{23AA3849-0ADF-4B7F-A07E-73A775EE7801}" type="slidenum">
              <a:rPr lang="en-US" sz="1200" spc="-1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828800" y="3886200"/>
            <a:ext cx="85341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12/12/16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F8814D-23BD-4787-9A99-E81EC91A9379}" type="slidenum"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Calibri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Calibri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8B16C2-359C-418D-A0D7-124322BD878B}" type="slidenum">
              <a:rPr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1" lang="pt-BR" sz="3200" spc="-1">
                <a:latin typeface="Garamond"/>
              </a:rPr>
              <a:t>Clique para editar o formato do texto do título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90000" rIns="90000" tIns="46800" bIns="46800"/>
          <a:p>
            <a:pPr marL="236520" indent="-236520">
              <a:buClr>
                <a:srgbClr val="3f3d41"/>
              </a:buClr>
              <a:buFont typeface="Arial"/>
              <a:buChar char="•"/>
            </a:pPr>
            <a:r>
              <a:rPr lang="pt-BR" sz="2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742680" indent="-285480">
              <a:buClr>
                <a:srgbClr val="3f3d41"/>
              </a:buClr>
              <a:buFont typeface="Arial"/>
              <a:buChar char="–"/>
            </a:pPr>
            <a:r>
              <a:rPr lang="pt-BR" sz="2400" spc="-1">
                <a:latin typeface="Arial"/>
              </a:rPr>
              <a:t>2.º nível da estrutura de tópicos</a:t>
            </a:r>
            <a:endParaRPr/>
          </a:p>
          <a:p>
            <a:pPr lvl="2" marL="1143000" indent="-228600">
              <a:buClr>
                <a:srgbClr val="3f3d41"/>
              </a:buClr>
              <a:buFont typeface="Arial"/>
              <a:buChar char="•"/>
            </a:pPr>
            <a:r>
              <a:rPr lang="pt-BR" sz="2000" spc="-1">
                <a:latin typeface="Arial"/>
              </a:rPr>
              <a:t>3.º nível da estrutura de tópicos</a:t>
            </a:r>
            <a:endParaRPr/>
          </a:p>
          <a:p>
            <a:pPr lvl="3" marL="1600200" indent="-228600">
              <a:buClr>
                <a:srgbClr val="3f3d41"/>
              </a:buClr>
              <a:buFont typeface="Arial"/>
              <a:buChar char="–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lvl="4" marL="2057400" indent="-228600">
              <a:buClr>
                <a:srgbClr val="3f3d41"/>
              </a:buClr>
              <a:buFont typeface="Arial"/>
              <a:buChar char="»"/>
            </a:pPr>
            <a:r>
              <a:rPr lang="pt-BR" sz="1600" spc="-1">
                <a:latin typeface="Arial"/>
              </a:rPr>
              <a:t>5.º nível da estrutura de tópicos</a:t>
            </a:r>
            <a:endParaRPr/>
          </a:p>
          <a:p>
            <a:pPr lvl="5" marL="2057400" indent="-228600">
              <a:buClr>
                <a:srgbClr val="3f3d41"/>
              </a:buClr>
              <a:buFont typeface="Arial"/>
              <a:buChar char="»"/>
            </a:pPr>
            <a:r>
              <a:rPr lang="pt-BR" sz="1600" spc="-1">
                <a:latin typeface="Arial"/>
              </a:rPr>
              <a:t>6.º nível da estrutura de tópicos</a:t>
            </a:r>
            <a:endParaRPr/>
          </a:p>
          <a:p>
            <a:pPr lvl="6" marL="2057400" indent="-228600">
              <a:buClr>
                <a:srgbClr val="3f3d41"/>
              </a:buClr>
              <a:buFont typeface="Arial"/>
              <a:buChar char="»"/>
            </a:pPr>
            <a:r>
              <a:rPr lang="pt-BR" sz="1600" spc="-1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040" cy="4726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lang="pt-BR" sz="2800" spc="-1">
                <a:latin typeface="Arial"/>
              </a:rPr>
              <a:t>&lt;data/hora&gt;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169160" y="6247440"/>
            <a:ext cx="3863880" cy="4726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lang="pt-BR" sz="2800" spc="-1">
                <a:latin typeface="Arial"/>
              </a:rPr>
              <a:t>&lt;rodapé&gt;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741160" y="6247440"/>
            <a:ext cx="2840040" cy="472680"/>
          </a:xfrm>
          <a:prstGeom prst="rect">
            <a:avLst/>
          </a:prstGeom>
        </p:spPr>
        <p:txBody>
          <a:bodyPr lIns="90000" rIns="90000" tIns="46800" bIns="46800" anchor="b"/>
          <a:p>
            <a:fld id="{C790BD16-8ED0-4673-BF50-946752BE05E0}" type="slidenum">
              <a:rPr lang="pt-BR" sz="2800" spc="-1">
                <a:latin typeface="Arial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x10-lang.org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x10-lang.org/" TargetMode="External"/><Relationship Id="rId2" Type="http://schemas.openxmlformats.org/officeDocument/2006/relationships/hyperlink" Target="http://www.x10-lang.org/" TargetMode="External"/><Relationship Id="rId3" Type="http://schemas.openxmlformats.org/officeDocument/2006/relationships/hyperlink" Target="http://www.x10-lang.org/" TargetMode="External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x10.sourceforge.net/x10doc/2.6.0/" TargetMode="External"/><Relationship Id="rId2" Type="http://schemas.openxmlformats.org/officeDocument/2006/relationships/hyperlink" Target="http://x10.sourceforge.net/x10doc/2.6.0/" TargetMode="External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://www5.in.tum.de/pub/hoermann_thomas_2013.pdf" TargetMode="External"/><Relationship Id="rId2" Type="http://schemas.openxmlformats.org/officeDocument/2006/relationships/hyperlink" Target="http://www5.in.tum.de/pub/hoermann_thomas_2013.pdf" TargetMode="External"/><Relationship Id="rId3" Type="http://schemas.openxmlformats.org/officeDocument/2006/relationships/hyperlink" Target="https://openresearch-repository.anu.edu.au/bitstream/1885/14334/1/Milthorpe%20Thesis%202015.pdf" TargetMode="External"/><Relationship Id="rId4" Type="http://schemas.openxmlformats.org/officeDocument/2006/relationships/hyperlink" Target="https://openresearch-repository.anu.edu.au/bitstream/1885/14334/1/Milthorpe%20Thesis%202015.pdf" TargetMode="External"/><Relationship Id="rId5" Type="http://schemas.openxmlformats.org/officeDocument/2006/relationships/hyperlink" Target="http://x10.sourceforge.net/documentation/languagespec/x10-latest.pdf" TargetMode="External"/><Relationship Id="rId6" Type="http://schemas.openxmlformats.org/officeDocument/2006/relationships/hyperlink" Target="http://x10.sourceforge.net/documentation/languagespec/x10-latest.pdf" TargetMode="External"/><Relationship Id="rId7" Type="http://schemas.openxmlformats.org/officeDocument/2006/relationships/hyperlink" Target="https://www.cs.colostate.edu/wiki/mediawiki/images/5/5d/X10programmingguide.pdf" TargetMode="External"/><Relationship Id="rId8" Type="http://schemas.openxmlformats.org/officeDocument/2006/relationships/hyperlink" Target="https://www.cs.colostate.edu/wiki/mediawiki/images/5/5d/X10programmingguide.pdf" TargetMode="External"/><Relationship Id="rId9" Type="http://schemas.openxmlformats.org/officeDocument/2006/relationships/hyperlink" Target="http://citeseerx.ist.psu.edu/viewdoc/download?doi=10.1.1.642.6839&amp;rep=rep1&amp;type=pdf" TargetMode="External"/><Relationship Id="rId10" Type="http://schemas.openxmlformats.org/officeDocument/2006/relationships/hyperlink" Target="http://citeseerx.ist.psu.edu/viewdoc/download?doi=10.1.1.642.6839&amp;rep=rep1&amp;type=pdf" TargetMode="External"/><Relationship Id="rId11" Type="http://schemas.openxmlformats.org/officeDocument/2006/relationships/hyperlink" Target="https://arxiv.org/pdf/1110.4165.pdf" TargetMode="External"/><Relationship Id="rId12" Type="http://schemas.openxmlformats.org/officeDocument/2006/relationships/hyperlink" Target="https://arxiv.org/pdf/1110.4165.pdf" TargetMode="External"/><Relationship Id="rId1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828800" y="3886200"/>
            <a:ext cx="853416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Luiz Schirmer da Silva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Leonardo Quatrin Campagnolo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7240" y="228600"/>
            <a:ext cx="11277720" cy="914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pt-BR" sz="3200" spc="-1">
                <a:solidFill>
                  <a:srgbClr val="000000"/>
                </a:solidFill>
                <a:latin typeface="Calibri"/>
              </a:rPr>
              <a:t>Threads e Memories para Diferentes Padrões de programação</a:t>
            </a:r>
            <a:endParaRPr/>
          </a:p>
        </p:txBody>
      </p:sp>
      <p:graphicFrame>
        <p:nvGraphicFramePr>
          <p:cNvPr id="163" name="Table 2"/>
          <p:cNvGraphicFramePr/>
          <p:nvPr/>
        </p:nvGraphicFramePr>
        <p:xfrm>
          <a:off x="507960" y="1371600"/>
          <a:ext cx="10818360" cy="3133800"/>
        </p:xfrm>
        <a:graphic>
          <a:graphicData uri="http://schemas.openxmlformats.org/drawingml/2006/table">
            <a:tbl>
              <a:tblPr/>
              <a:tblGrid>
                <a:gridCol w="2705040"/>
                <a:gridCol w="2201040"/>
                <a:gridCol w="2366280"/>
                <a:gridCol w="3546000"/>
              </a:tblGrid>
              <a:tr h="642600"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1800" spc="-1">
                          <a:solidFill>
                            <a:srgbClr val="ffffff"/>
                          </a:solidFill>
                          <a:latin typeface="Arial"/>
                        </a:rPr>
                        <a:t>Thread Count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1800" spc="-1">
                          <a:solidFill>
                            <a:srgbClr val="ffffff"/>
                          </a:solidFill>
                          <a:latin typeface="Arial"/>
                        </a:rPr>
                        <a:t>Memory Count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1800" spc="-1">
                          <a:solidFill>
                            <a:srgbClr val="ffffff"/>
                          </a:solidFill>
                          <a:latin typeface="Arial"/>
                        </a:rPr>
                        <a:t>Nonlocal Access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 lIns="90000" rIns="90000" tIns="46800" bIns="46800"/>
                    <a:p>
                      <a:pPr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Sequential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 lIns="90000" rIns="90000" tIns="46800" bIns="46800"/>
                    <a:p>
                      <a:pPr/>
                      <a:r>
                        <a:rPr lang="en-US" sz="1800" spc="-1">
                          <a:solidFill>
                            <a:srgbClr val="3a3a3a"/>
                          </a:solidFill>
                          <a:latin typeface="Arial"/>
                        </a:rPr>
                        <a:t>OpenMP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>
                          <a:solidFill>
                            <a:srgbClr val="3a3a3a"/>
                          </a:solidFill>
                          <a:latin typeface="Arial"/>
                        </a:rPr>
                        <a:t>Either 1 or 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 lIns="90000" rIns="90000" tIns="46800" bIns="46800"/>
                    <a:p>
                      <a:pPr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MPI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No. Message required.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642600">
                <a:tc>
                  <a:txBody>
                    <a:bodyPr lIns="90000" rIns="90000" tIns="46800" bIns="46800" anchor="ctr"/>
                    <a:p>
                      <a:pPr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CUDA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en-US" sz="1800" spc="-1">
                          <a:solidFill>
                            <a:srgbClr val="3a3a3a"/>
                          </a:solidFill>
                          <a:latin typeface="Arial"/>
                        </a:rPr>
                        <a:t>1 (host) + </a:t>
                      </a:r>
                      <a:endParaRPr/>
                    </a:p>
                    <a:p>
                      <a:pPr algn="ctr"/>
                      <a:r>
                        <a:rPr lang="en-US" sz="1800" spc="-1">
                          <a:solidFill>
                            <a:srgbClr val="3a3a3a"/>
                          </a:solidFill>
                          <a:latin typeface="Arial"/>
                        </a:rPr>
                        <a:t>p (device)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2 (Host + device)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No.  DMA required.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 lIns="90000" rIns="90000" tIns="46800" bIns="46800"/>
                    <a:p>
                      <a:pPr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UPC, FORTRAN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Supported.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 lIns="90000" rIns="90000" tIns="46800" bIns="46800"/>
                    <a:p>
                      <a:pPr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X10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n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>
                          <a:solidFill>
                            <a:srgbClr val="3a3a3a"/>
                          </a:solid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pt-BR" sz="1800" spc="-1">
                          <a:solidFill>
                            <a:srgbClr val="3a3a3a"/>
                          </a:solidFill>
                          <a:latin typeface="Arial"/>
                        </a:rPr>
                        <a:t>Supported.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164" name="CustomShape 3"/>
          <p:cNvSpPr/>
          <p:nvPr/>
        </p:nvSpPr>
        <p:spPr>
          <a:xfrm>
            <a:off x="5253480" y="6554880"/>
            <a:ext cx="2133720" cy="2476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fld id="{EDB3D03C-6C7C-4796-8C15-220CEDC4ADAD}" type="slidenum">
              <a:rPr lang="en-US" sz="1400" spc="-1">
                <a:solidFill>
                  <a:srgbClr val="3a3a3a"/>
                </a:solidFill>
                <a:latin typeface="Arial"/>
              </a:rPr>
              <a:t>&lt;número&gt;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7240" y="228600"/>
            <a:ext cx="11277720" cy="914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en-US" sz="3200" spc="-1">
                <a:solidFill>
                  <a:srgbClr val="000000"/>
                </a:solidFill>
                <a:latin typeface="Calibri"/>
              </a:rPr>
              <a:t>X10 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507240" y="1371240"/>
            <a:ext cx="11277720" cy="434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6520" indent="-236520">
              <a:buClr>
                <a:srgbClr val="3f3d41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latin typeface="Arial"/>
              </a:rPr>
              <a:t>X10 utiliza o modelo  Asynchronous PGAS na família Java </a:t>
            </a:r>
            <a:endParaRPr/>
          </a:p>
          <a:p>
            <a:r>
              <a:rPr lang="en-US" sz="2200" spc="-1">
                <a:solidFill>
                  <a:srgbClr val="000000"/>
                </a:solidFill>
                <a:latin typeface="Arial"/>
              </a:rPr>
              <a:t>- As threads podem ser criadas dinamicamente sob o controle do programador </a:t>
            </a:r>
            <a:endParaRPr/>
          </a:p>
          <a:p>
            <a:r>
              <a:rPr lang="en-US" sz="2200" spc="-1">
                <a:solidFill>
                  <a:srgbClr val="000000"/>
                </a:solidFill>
                <a:latin typeface="Arial"/>
              </a:rPr>
              <a:t>- n threads distintas, p memorias distintas (n &lt;&gt; p)</a:t>
            </a:r>
            <a:endParaRPr/>
          </a:p>
          <a:p>
            <a:pPr marL="236520" indent="-236520">
              <a:buClr>
                <a:srgbClr val="3f3d41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latin typeface="Arial"/>
              </a:rPr>
              <a:t>PGAS memories =  places </a:t>
            </a:r>
            <a:endParaRPr/>
          </a:p>
          <a:p>
            <a:pPr marL="236520" indent="-236520">
              <a:buClr>
                <a:srgbClr val="3f3d41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marL="236520" indent="-236520">
              <a:buClr>
                <a:srgbClr val="3f3d41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latin typeface="Arial"/>
              </a:rPr>
              <a:t>PGAS threads = activities </a:t>
            </a:r>
            <a:endParaRPr/>
          </a:p>
          <a:p>
            <a:pPr marL="236520" indent="-236520">
              <a:buClr>
                <a:srgbClr val="3f3d41"/>
              </a:buClr>
              <a:buFont typeface="Arial"/>
              <a:buChar char="•"/>
            </a:pPr>
            <a:r>
              <a:rPr lang="en-US" sz="2600" spc="-1">
                <a:latin typeface="Arial"/>
              </a:rPr>
              <a:t> </a:t>
            </a:r>
            <a:endParaRPr/>
          </a:p>
          <a:p>
            <a:pPr lvl="1" marL="742680" indent="-285480">
              <a:buClr>
                <a:srgbClr val="3f3d41"/>
              </a:buClr>
              <a:buFont typeface="Arial"/>
              <a:buChar char="–"/>
            </a:pPr>
            <a:r>
              <a:rPr lang="en-US" sz="2600" spc="-1">
                <a:latin typeface="Arial"/>
              </a:rPr>
              <a:t> 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5253480" y="6554880"/>
            <a:ext cx="2133720" cy="2476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fld id="{1FE405E5-8811-45F5-BEDD-EDEF1F484D10}" type="slidenum">
              <a:rPr lang="en-US" sz="1400" spc="-1">
                <a:solidFill>
                  <a:srgbClr val="3a3a3a"/>
                </a:solidFill>
                <a:latin typeface="Arial"/>
              </a:rPr>
              <a:t>&lt;número&gt;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7240" y="228600"/>
            <a:ext cx="11277720" cy="914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en-US" sz="3200" spc="-1">
                <a:solidFill>
                  <a:srgbClr val="000000"/>
                </a:solidFill>
                <a:latin typeface="Calibri"/>
              </a:rPr>
              <a:t>X10 Project Status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507240" y="1371240"/>
            <a:ext cx="11277720" cy="434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6520" indent="-236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en-US" sz="2400" spc="-1">
                <a:latin typeface="Arial"/>
              </a:rPr>
              <a:t> </a:t>
            </a:r>
            <a:endParaRPr/>
          </a:p>
          <a:p>
            <a:pPr marL="236520" indent="-236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T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arget :  Computação científica e  business analytics</a:t>
            </a:r>
            <a:endParaRPr/>
          </a:p>
          <a:p>
            <a:pPr marL="236520" indent="-236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X10 : open source project (Eclipse Public License)</a:t>
            </a:r>
            <a:endParaRPr/>
          </a:p>
          <a:p>
            <a:pPr lvl="1" marL="742680" indent="-28548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Documentação, releases, mailing lists, código, etc: </a:t>
            </a:r>
            <a:r>
              <a:rPr lang="en-US" sz="2000" spc="-1">
                <a:solidFill>
                  <a:srgbClr val="000000"/>
                </a:solidFill>
                <a:latin typeface="Calibri"/>
                <a:hlinkClick r:id="rId1"/>
              </a:rPr>
              <a:t>http://x10-lang.org </a:t>
            </a:r>
            <a:endParaRPr/>
          </a:p>
          <a:p>
            <a:pPr lvl="1" marL="742680" indent="-28548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lvl="1" marL="742680" indent="-28548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Java back end: Single process (all places in 1 JVM)</a:t>
            </a:r>
            <a:endParaRPr/>
          </a:p>
          <a:p>
            <a:pPr lvl="1" marL="742680" indent="-28548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lvl="1" marL="742680" indent="-28548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C++ back end: Multi-process (1 place por SMP node)</a:t>
            </a:r>
            <a:endParaRPr/>
          </a:p>
          <a:p>
            <a:pPr lvl="2" marL="1143000" indent="-22860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en-US" sz="1700" spc="-1">
                <a:solidFill>
                  <a:srgbClr val="000000"/>
                </a:solidFill>
                <a:latin typeface="Calibri"/>
              </a:rPr>
              <a:t>aix, linux, cygwin, MacOS X</a:t>
            </a:r>
            <a:endParaRPr/>
          </a:p>
          <a:p>
            <a:pPr lvl="2" marL="1143000" indent="-22860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en-US" sz="1700" spc="-1">
                <a:solidFill>
                  <a:srgbClr val="000000"/>
                </a:solidFill>
                <a:latin typeface="Calibri"/>
              </a:rPr>
              <a:t>x86, x86_64, 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5253480" y="6554880"/>
            <a:ext cx="2133720" cy="2476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fld id="{C9C981EA-9BF4-4707-8B5B-B7BF5182D289}" type="slidenum">
              <a:rPr lang="en-US" sz="1400" spc="-1">
                <a:solidFill>
                  <a:srgbClr val="3a3a3a"/>
                </a:solidFill>
                <a:latin typeface="Arial"/>
              </a:rPr>
              <a:t>&lt;número&gt;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Download: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://www.x10-lang.org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/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IDE: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X10DT</a:t>
            </a:r>
            <a:endParaRPr/>
          </a:p>
        </p:txBody>
      </p:sp>
      <p:pic>
        <p:nvPicPr>
          <p:cNvPr id="173" name="Picture 3" descr=""/>
          <p:cNvPicPr/>
          <p:nvPr/>
        </p:nvPicPr>
        <p:blipFill>
          <a:blip r:embed="rId4"/>
          <a:stretch/>
        </p:blipFill>
        <p:spPr>
          <a:xfrm>
            <a:off x="4223880" y="1845000"/>
            <a:ext cx="7306200" cy="42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Documentação: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http://x10.sourceforge.net/x10doc/2.6.0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/</a:t>
            </a:r>
            <a:endParaRPr/>
          </a:p>
          <a:p>
            <a:endParaRPr/>
          </a:p>
        </p:txBody>
      </p:sp>
      <p:pic>
        <p:nvPicPr>
          <p:cNvPr id="176" name="Picture 2" descr=""/>
          <p:cNvPicPr/>
          <p:nvPr/>
        </p:nvPicPr>
        <p:blipFill>
          <a:blip r:embed="rId3"/>
          <a:stretch/>
        </p:blipFill>
        <p:spPr>
          <a:xfrm>
            <a:off x="2135520" y="2349000"/>
            <a:ext cx="7905240" cy="397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Tipos 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x10.lang.*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Falta: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Rail, Place, DistArray, Array, Region, GlobalRef[T]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9" name="Picture 7" descr=""/>
          <p:cNvPicPr/>
          <p:nvPr/>
        </p:nvPicPr>
        <p:blipFill>
          <a:blip r:embed="rId1"/>
          <a:stretch/>
        </p:blipFill>
        <p:spPr>
          <a:xfrm>
            <a:off x="434160" y="2671560"/>
            <a:ext cx="4804200" cy="2382840"/>
          </a:xfrm>
          <a:prstGeom prst="rect">
            <a:avLst/>
          </a:prstGeom>
          <a:ln>
            <a:noFill/>
          </a:ln>
        </p:spPr>
      </p:pic>
      <p:pic>
        <p:nvPicPr>
          <p:cNvPr id="180" name="Picture 8" descr=""/>
          <p:cNvPicPr/>
          <p:nvPr/>
        </p:nvPicPr>
        <p:blipFill>
          <a:blip r:embed="rId2"/>
          <a:stretch/>
        </p:blipFill>
        <p:spPr>
          <a:xfrm>
            <a:off x="5519880" y="1875240"/>
            <a:ext cx="6370920" cy="39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75560" y="21600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Declaração de variáveis: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Declaração de funções: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695520" y="1917000"/>
            <a:ext cx="4076280" cy="1228320"/>
          </a:xfrm>
          <a:prstGeom prst="rect">
            <a:avLst/>
          </a:prstGeom>
          <a:ln>
            <a:noFill/>
          </a:ln>
        </p:spPr>
      </p:pic>
      <p:pic>
        <p:nvPicPr>
          <p:cNvPr id="184" name="Picture 5" descr=""/>
          <p:cNvPicPr/>
          <p:nvPr/>
        </p:nvPicPr>
        <p:blipFill>
          <a:blip r:embed="rId2"/>
          <a:stretch/>
        </p:blipFill>
        <p:spPr>
          <a:xfrm>
            <a:off x="695520" y="3462120"/>
            <a:ext cx="4543200" cy="732960"/>
          </a:xfrm>
          <a:prstGeom prst="rect">
            <a:avLst/>
          </a:prstGeom>
          <a:ln>
            <a:noFill/>
          </a:ln>
        </p:spPr>
      </p:pic>
      <p:pic>
        <p:nvPicPr>
          <p:cNvPr id="185" name="Picture 6" descr=""/>
          <p:cNvPicPr/>
          <p:nvPr/>
        </p:nvPicPr>
        <p:blipFill>
          <a:blip r:embed="rId3"/>
          <a:stretch/>
        </p:blipFill>
        <p:spPr>
          <a:xfrm>
            <a:off x="695520" y="4250880"/>
            <a:ext cx="3571560" cy="1914120"/>
          </a:xfrm>
          <a:prstGeom prst="rect">
            <a:avLst/>
          </a:prstGeom>
          <a:ln>
            <a:noFill/>
          </a:ln>
        </p:spPr>
      </p:pic>
      <p:sp>
        <p:nvSpPr>
          <p:cNvPr id="186" name="TextShape 3"/>
          <p:cNvSpPr txBox="1"/>
          <p:nvPr/>
        </p:nvSpPr>
        <p:spPr>
          <a:xfrm>
            <a:off x="5904000" y="1224000"/>
            <a:ext cx="556740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 spc="-1">
                <a:latin typeface="Calibri"/>
              </a:rPr>
              <a:t>Declaração de variávies:  </a:t>
            </a:r>
            <a:r>
              <a:rPr lang="en-US" sz="2400" spc="-1">
                <a:latin typeface="Calibri"/>
                <a:ea typeface="Monaco"/>
              </a:rPr>
              <a:t>var &lt;name&gt; : &lt;type&gt;. </a:t>
            </a:r>
            <a:endParaRPr/>
          </a:p>
          <a:p>
            <a:r>
              <a:rPr lang="en-US" sz="2400" spc="-1">
                <a:latin typeface="Calibri"/>
                <a:ea typeface="Monaco"/>
              </a:rPr>
              <a:t>Ex: </a:t>
            </a:r>
            <a:endParaRPr/>
          </a:p>
          <a:p>
            <a:r>
              <a:rPr lang="en-US" sz="2400" spc="-1">
                <a:latin typeface="Calibri"/>
                <a:ea typeface="Monaco"/>
              </a:rPr>
              <a:t>var x:Int</a:t>
            </a:r>
            <a:endParaRPr/>
          </a:p>
          <a:p>
            <a:r>
              <a:rPr lang="en-US" sz="2800" spc="-1">
                <a:solidFill>
                  <a:srgbClr val="ff0000"/>
                </a:solidFill>
                <a:latin typeface="Calibri"/>
              </a:rPr>
              <a:t>generic types </a:t>
            </a:r>
            <a:r>
              <a:rPr lang="en-US" sz="2800" spc="-1">
                <a:latin typeface="Calibri"/>
              </a:rPr>
              <a:t>(similar à templates)</a:t>
            </a:r>
            <a:endParaRPr/>
          </a:p>
          <a:p>
            <a:endParaRPr/>
          </a:p>
          <a:p>
            <a:r>
              <a:rPr lang="en-US" sz="2400" spc="-1">
                <a:latin typeface="Calibri"/>
              </a:rPr>
              <a:t>Examplo: </a:t>
            </a:r>
            <a:r>
              <a:rPr lang="en-US" sz="2400" spc="-1">
                <a:latin typeface="Calibri"/>
                <a:ea typeface="Monaco"/>
              </a:rPr>
              <a:t>Array[String], Array[Int], Array[Double]</a:t>
            </a:r>
            <a:r>
              <a:rPr lang="en-US" sz="2400" spc="-1">
                <a:latin typeface="Calibri"/>
              </a:rPr>
              <a:t>, … </a:t>
            </a:r>
            <a:endParaRPr/>
          </a:p>
          <a:p>
            <a:r>
              <a:rPr lang="en-US" sz="2800" spc="-1">
                <a:latin typeface="Calibri"/>
              </a:rPr>
              <a:t>Também é possui declara: Array_1[Int], Array_2[Int]..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em Java e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1055520" y="1917000"/>
            <a:ext cx="566712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clocked, next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points, regions, distributions, arrays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1127520" y="1635480"/>
            <a:ext cx="2160000" cy="64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Concorrência:</a:t>
            </a:r>
            <a:endParaRPr/>
          </a:p>
          <a:p>
            <a:pPr marL="285840" indent="-28548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 S</a:t>
            </a:r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3274920" y="3105360"/>
            <a:ext cx="3519720" cy="932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Atomicidade e sincronização:</a:t>
            </a:r>
            <a:endParaRPr/>
          </a:p>
          <a:p>
            <a:pPr marL="285840" indent="-28548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 S</a:t>
            </a:r>
            <a:endParaRPr/>
          </a:p>
          <a:p>
            <a:pPr marL="285840" indent="-28548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(c) S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2203200" y="2381040"/>
            <a:ext cx="2160000" cy="615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Ordenação:</a:t>
            </a:r>
            <a:endParaRPr/>
          </a:p>
          <a:p>
            <a:pPr marL="285840" indent="-28548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 S</a:t>
            </a:r>
            <a:endParaRPr/>
          </a:p>
        </p:txBody>
      </p:sp>
      <p:sp>
        <p:nvSpPr>
          <p:cNvPr id="195" name="CustomShape 6"/>
          <p:cNvSpPr/>
          <p:nvPr/>
        </p:nvSpPr>
        <p:spPr>
          <a:xfrm>
            <a:off x="5735880" y="4149000"/>
            <a:ext cx="2160000" cy="86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Distribuição:</a:t>
            </a:r>
            <a:endParaRPr/>
          </a:p>
          <a:p>
            <a:pPr marL="285840" indent="-28548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(p) S</a:t>
            </a:r>
            <a:endParaRPr/>
          </a:p>
          <a:p>
            <a:pPr marL="285840" indent="-285480" algn="just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GlobalRef[T]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(p,l) 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 uma nova atividade para avaliar comandos de maneira assíncrona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Variáveis fora do bloco async podem ser referenciadas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/>
        </p:blipFill>
        <p:spPr>
          <a:xfrm>
            <a:off x="8328240" y="1917000"/>
            <a:ext cx="2971440" cy="31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</a:t>
            </a:r>
            <a:endParaRPr/>
          </a:p>
          <a:p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01" name="Picture 4" descr=""/>
          <p:cNvPicPr/>
          <p:nvPr/>
        </p:nvPicPr>
        <p:blipFill>
          <a:blip r:embed="rId1"/>
          <a:stretch/>
        </p:blipFill>
        <p:spPr>
          <a:xfrm>
            <a:off x="609480" y="1753560"/>
            <a:ext cx="3561840" cy="4219200"/>
          </a:xfrm>
          <a:prstGeom prst="rect">
            <a:avLst/>
          </a:prstGeom>
          <a:ln>
            <a:noFill/>
          </a:ln>
        </p:spPr>
      </p:pic>
      <p:pic>
        <p:nvPicPr>
          <p:cNvPr id="202" name="Picture 5" descr=""/>
          <p:cNvPicPr/>
          <p:nvPr/>
        </p:nvPicPr>
        <p:blipFill>
          <a:blip r:embed="rId2"/>
          <a:stretch/>
        </p:blipFill>
        <p:spPr>
          <a:xfrm>
            <a:off x="6091560" y="2385360"/>
            <a:ext cx="5404680" cy="295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b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Avalia uma expressão, esperando todas as atividades criadas por chamadas async terminarem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considerado um mecanismo de barreira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Útil para expressar operações “síncronas”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07" name="Picture 3" descr=""/>
          <p:cNvPicPr/>
          <p:nvPr/>
        </p:nvPicPr>
        <p:blipFill>
          <a:blip r:embed="rId1"/>
          <a:stretch/>
        </p:blipFill>
        <p:spPr>
          <a:xfrm>
            <a:off x="609480" y="1586880"/>
            <a:ext cx="4228920" cy="4552560"/>
          </a:xfrm>
          <a:prstGeom prst="rect">
            <a:avLst/>
          </a:prstGeom>
          <a:ln>
            <a:noFill/>
          </a:ln>
        </p:spPr>
      </p:pic>
      <p:pic>
        <p:nvPicPr>
          <p:cNvPr id="208" name="Picture 4" descr=""/>
          <p:cNvPicPr/>
          <p:nvPr/>
        </p:nvPicPr>
        <p:blipFill>
          <a:blip r:embed="rId2"/>
          <a:stretch/>
        </p:blipFill>
        <p:spPr>
          <a:xfrm>
            <a:off x="6068520" y="2359080"/>
            <a:ext cx="5493240" cy="30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MethodModifier ::=  </a:t>
            </a:r>
            <a:r>
              <a:rPr b="1" lang="pt-BR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Executa um bloco de código de forma atômica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utilizado em métodos ou em trechos de código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Blocos atômicos são executados enquanto outras atividades são suspensas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deve criar atividades concorrentes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 manipular dados locais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623520" y="1917000"/>
            <a:ext cx="3580920" cy="3876480"/>
          </a:xfrm>
          <a:prstGeom prst="rect">
            <a:avLst/>
          </a:prstGeom>
          <a:ln>
            <a:noFill/>
          </a:ln>
        </p:spPr>
      </p:pic>
      <p:pic>
        <p:nvPicPr>
          <p:cNvPr id="214" name="Picture 3" descr=""/>
          <p:cNvPicPr/>
          <p:nvPr/>
        </p:nvPicPr>
        <p:blipFill>
          <a:blip r:embed="rId2"/>
          <a:stretch/>
        </p:blipFill>
        <p:spPr>
          <a:xfrm>
            <a:off x="6081840" y="2359440"/>
            <a:ext cx="5486400" cy="29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WhenStmt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WhenStmt ::= </a:t>
            </a:r>
            <a:r>
              <a:rPr b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 Expr ) Stmt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WhenStmt </a:t>
            </a:r>
            <a:r>
              <a:rPr b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(Expr)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(E)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Suspende uma atividade até que o estado de uma expressão booleana E seja verdadeira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isso acontece, S é executada atomicamente e isoladamente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7" name="Picture 3" descr=""/>
          <p:cNvPicPr/>
          <p:nvPr/>
        </p:nvPicPr>
        <p:blipFill>
          <a:blip r:embed="rId1"/>
          <a:stretch/>
        </p:blipFill>
        <p:spPr>
          <a:xfrm>
            <a:off x="9086760" y="2724840"/>
            <a:ext cx="2495160" cy="227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20" name="Picture 2" descr=""/>
          <p:cNvPicPr/>
          <p:nvPr/>
        </p:nvPicPr>
        <p:blipFill>
          <a:blip r:embed="rId1"/>
          <a:stretch/>
        </p:blipFill>
        <p:spPr>
          <a:xfrm>
            <a:off x="636480" y="2133000"/>
            <a:ext cx="3609720" cy="3447720"/>
          </a:xfrm>
          <a:prstGeom prst="rect">
            <a:avLst/>
          </a:prstGeom>
          <a:ln>
            <a:noFill/>
          </a:ln>
        </p:spPr>
      </p:pic>
      <p:pic>
        <p:nvPicPr>
          <p:cNvPr id="221" name="Picture 4" descr=""/>
          <p:cNvPicPr/>
          <p:nvPr/>
        </p:nvPicPr>
        <p:blipFill>
          <a:blip r:embed="rId2"/>
          <a:stretch/>
        </p:blipFill>
        <p:spPr>
          <a:xfrm>
            <a:off x="6023880" y="2341080"/>
            <a:ext cx="5537520" cy="303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</a:t>
            </a:r>
            <a:r>
              <a:rPr b="1" lang="pt-B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(p)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(p)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Sendo ‘p’ é relacionado ao 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que o bloco de código será executado.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Atividade do processo “pai” é bloqueado até que o trecho em { ... } seja completado.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async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26" name="Picture 4" descr=""/>
          <p:cNvPicPr/>
          <p:nvPr/>
        </p:nvPicPr>
        <p:blipFill>
          <a:blip r:embed="rId1"/>
          <a:stretch/>
        </p:blipFill>
        <p:spPr>
          <a:xfrm>
            <a:off x="335520" y="1433520"/>
            <a:ext cx="4209840" cy="5019480"/>
          </a:xfrm>
          <a:prstGeom prst="rect">
            <a:avLst/>
          </a:prstGeom>
          <a:ln>
            <a:noFill/>
          </a:ln>
        </p:spPr>
      </p:pic>
      <p:pic>
        <p:nvPicPr>
          <p:cNvPr id="227" name="Picture 5" descr=""/>
          <p:cNvPicPr/>
          <p:nvPr/>
        </p:nvPicPr>
        <p:blipFill>
          <a:blip r:embed="rId2"/>
          <a:stretch/>
        </p:blipFill>
        <p:spPr>
          <a:xfrm>
            <a:off x="4583880" y="5301360"/>
            <a:ext cx="4209840" cy="1437840"/>
          </a:xfrm>
          <a:prstGeom prst="rect">
            <a:avLst/>
          </a:prstGeom>
          <a:ln>
            <a:noFill/>
          </a:ln>
        </p:spPr>
      </p:pic>
      <p:pic>
        <p:nvPicPr>
          <p:cNvPr id="228" name="Picture 6" descr=""/>
          <p:cNvPicPr/>
          <p:nvPr/>
        </p:nvPicPr>
        <p:blipFill>
          <a:blip r:embed="rId3"/>
          <a:stretch/>
        </p:blipFill>
        <p:spPr>
          <a:xfrm>
            <a:off x="6128640" y="908640"/>
            <a:ext cx="5558040" cy="43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DistArray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RemoteArray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AtomicInteger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(2004)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 programming language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&amp; Java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10" descr=""/>
          <p:cNvPicPr/>
          <p:nvPr/>
        </p:nvPicPr>
        <p:blipFill>
          <a:blip r:embed="rId1"/>
          <a:stretch/>
        </p:blipFill>
        <p:spPr>
          <a:xfrm>
            <a:off x="7104240" y="1600200"/>
            <a:ext cx="4088880" cy="3871440"/>
          </a:xfrm>
          <a:prstGeom prst="rect">
            <a:avLst/>
          </a:prstGeom>
          <a:ln>
            <a:noFill/>
          </a:ln>
        </p:spPr>
      </p:pic>
      <p:sp>
        <p:nvSpPr>
          <p:cNvPr id="23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class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Driver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public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static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def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main(args:Array[String](1)):Void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firstCounter =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secondCounter =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5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for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i:Int=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i&lt;</a:t>
            </a:r>
            <a:r>
              <a:rPr lang="pt-BR" sz="1400" spc="-1" strike="noStrike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i++)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firstCounter.count();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secondCounter.count();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firstValue = firstCounter.getCount();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secondValue = secondCounter.getCount();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Console.OUT.println(</a:t>
            </a:r>
            <a:r>
              <a:rPr lang="pt-BR" sz="1400" spc="-1" strike="noStrike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"First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+firstValue);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Console.OUT.println(</a:t>
            </a:r>
            <a:r>
              <a:rPr lang="pt-BR" sz="1400" spc="-1" strike="noStrike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"Second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+secondValue);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8" descr=""/>
          <p:cNvPicPr/>
          <p:nvPr/>
        </p:nvPicPr>
        <p:blipFill>
          <a:blip r:embed="rId1"/>
          <a:stretch/>
        </p:blipFill>
        <p:spPr>
          <a:xfrm>
            <a:off x="7536240" y="1675440"/>
            <a:ext cx="3495240" cy="4374720"/>
          </a:xfrm>
          <a:prstGeom prst="rect">
            <a:avLst/>
          </a:prstGeom>
          <a:ln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public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static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def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main(args:Array[String](1)):Void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secondCtr =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(Place.places(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 GlobalRef[Counter](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5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for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var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i:Int=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i&lt;</a:t>
            </a:r>
            <a:r>
              <a:rPr lang="pt-BR" sz="1400" spc="-1" strike="noStrike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10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i++)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(secondCtr.</a:t>
            </a: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home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secondCtr().count();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secondValue = (</a:t>
            </a:r>
            <a:r>
              <a:rPr lang="pt-BR" sz="1400" spc="-1" strike="noStrike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at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(secondCtr.home) secondCtr().getCount());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Console.OUT.println(</a:t>
            </a:r>
            <a:r>
              <a:rPr lang="pt-BR" sz="1400" spc="-1" strike="noStrike">
                <a:solidFill>
                  <a:srgbClr val="0b0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"Second value = "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+secondValue);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39" name="Picture 8" descr=""/>
          <p:cNvPicPr/>
          <p:nvPr/>
        </p:nvPicPr>
        <p:blipFill>
          <a:blip r:embed="rId1"/>
          <a:stretch/>
        </p:blipFill>
        <p:spPr>
          <a:xfrm>
            <a:off x="7248240" y="2781000"/>
            <a:ext cx="3029400" cy="2163600"/>
          </a:xfrm>
          <a:prstGeom prst="rect">
            <a:avLst/>
          </a:prstGeom>
          <a:ln>
            <a:noFill/>
          </a:ln>
        </p:spPr>
      </p:pic>
      <p:pic>
        <p:nvPicPr>
          <p:cNvPr id="240" name="Picture 6" descr=""/>
          <p:cNvPicPr/>
          <p:nvPr/>
        </p:nvPicPr>
        <p:blipFill>
          <a:blip r:embed="rId2"/>
          <a:stretch/>
        </p:blipFill>
        <p:spPr>
          <a:xfrm>
            <a:off x="983520" y="2239200"/>
            <a:ext cx="4009680" cy="32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43" name="Picture 4" descr=""/>
          <p:cNvPicPr/>
          <p:nvPr/>
        </p:nvPicPr>
        <p:blipFill>
          <a:blip r:embed="rId1"/>
          <a:stretch/>
        </p:blipFill>
        <p:spPr>
          <a:xfrm>
            <a:off x="3535200" y="1984680"/>
            <a:ext cx="5121720" cy="37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46" name="Picture 4" descr=""/>
          <p:cNvPicPr/>
          <p:nvPr/>
        </p:nvPicPr>
        <p:blipFill>
          <a:blip r:embed="rId1"/>
          <a:stretch/>
        </p:blipFill>
        <p:spPr>
          <a:xfrm>
            <a:off x="2144520" y="1628640"/>
            <a:ext cx="8415360" cy="449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Dificuldade de encontrar exemplos atualizados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Thomas Hörmann. Parallel Algorithms for Sparse Grids in X10. Bachelor Thesis in Informatics. June 2013.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://www5.in.tum.de/pub/hoermann_thomas_2013.pdf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Josh Milthorpe. X10 for High-Performance Scientific Computing. Doctor Thesis at The Australian National University. June 2015.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openresearch-repository.anu.edu.au/bitstream/1885/14334/1/Milthorpe%20Thesis%202015.pdf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Language Specification. Version 2.6 . June 2016. URL: 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x10.sourceforge.net/documentation/languagespec/x10-latest.pdf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www.cs.colostate.edu/wiki/mediawiki/images/5/5d/X10programmingguide.pdf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http://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citeseerx.ist.psu.edu/viewdoc/download?doi=10.1.1.642.6839&amp;rep=rep1&amp;type=pdf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1"/>
              </a:rPr>
              <a:t>https://</a:t>
            </a:r>
            <a:r>
              <a:rPr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2"/>
              </a:rPr>
              <a:t>arxiv.org/pdf/1110.4165.pdf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200" spc="-1">
                <a:latin typeface="Calibri"/>
              </a:rPr>
              <a:t>PGAS Background: Global and Local Views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Um programa em paralelo tem possui n threads e pelo menos um espaço de endereçamento.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O programa é dito que possui uma “visão global” quando todas as threads compartilham o espaço de endereçamento (OpenMP), compartilham o mesmo dado, mal modelo para compartilhar dados causa condições de corrida.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O programa é dito que possui uma visão local quando as threads tem espaço de endereçamento distinto e  se comunicam por passagem de mensagens, threads precisam de cópias dos dados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600" spc="-1">
                <a:latin typeface="Calibri"/>
              </a:rPr>
              <a:t>PGAS Overview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80880" y="1371600"/>
            <a:ext cx="4152960" cy="434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spc="-1">
                <a:solidFill>
                  <a:srgbClr val="3f3d41"/>
                </a:solidFill>
                <a:latin typeface="Calibri"/>
              </a:rPr>
              <a:t>“</a:t>
            </a:r>
            <a:r>
              <a:rPr lang="pt-BR" sz="2800" spc="-1">
                <a:solidFill>
                  <a:srgbClr val="3f3d41"/>
                </a:solidFill>
                <a:latin typeface="Calibri"/>
              </a:rPr>
              <a:t>Partitioned Global View” (or PGAS)</a:t>
            </a:r>
            <a:endParaRPr/>
          </a:p>
          <a:p>
            <a:pPr lvl="1" marL="742680" indent="-285480">
              <a:buClr>
                <a:srgbClr val="ff0000"/>
              </a:buClr>
              <a:buFont typeface="Arial"/>
              <a:buChar char="–"/>
            </a:pPr>
            <a:r>
              <a:rPr lang="pt-BR" sz="2400" spc="-1">
                <a:solidFill>
                  <a:srgbClr val="ff0000"/>
                </a:solidFill>
                <a:latin typeface="Calibri"/>
              </a:rPr>
              <a:t>Global Address Space</a:t>
            </a:r>
            <a:r>
              <a:rPr lang="pt-BR" sz="2400" spc="-1">
                <a:solidFill>
                  <a:srgbClr val="3f3d41"/>
                </a:solidFill>
                <a:latin typeface="Calibri"/>
              </a:rPr>
              <a:t>:  cada thread acessa todo o dado sem a necessidade de replicar</a:t>
            </a:r>
            <a:endParaRPr/>
          </a:p>
          <a:p>
            <a:pPr lvl="1" marL="742680" indent="-285480">
              <a:buClr>
                <a:srgbClr val="ff0000"/>
              </a:buClr>
              <a:buFont typeface="Arial"/>
              <a:buChar char="–"/>
            </a:pPr>
            <a:r>
              <a:rPr lang="pt-BR" sz="2400" spc="-1">
                <a:solidFill>
                  <a:srgbClr val="ff0000"/>
                </a:solidFill>
                <a:latin typeface="Calibri"/>
              </a:rPr>
              <a:t>-Partitioned</a:t>
            </a:r>
            <a:r>
              <a:rPr lang="pt-BR" sz="2400" spc="-1">
                <a:solidFill>
                  <a:srgbClr val="3f3d41"/>
                </a:solidFill>
                <a:latin typeface="Calibri"/>
              </a:rPr>
              <a:t>:  Divide o espaço de endereçamento global para que o programador esteja ciente do compartilhamento de dados entre as threads</a:t>
            </a:r>
            <a:endParaRPr/>
          </a:p>
        </p:txBody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4680000" y="3384000"/>
            <a:ext cx="7288560" cy="2939760"/>
          </a:xfrm>
          <a:prstGeom prst="rect">
            <a:avLst/>
          </a:prstGeom>
          <a:ln>
            <a:noFill/>
          </a:ln>
        </p:spPr>
      </p:pic>
      <p:sp>
        <p:nvSpPr>
          <p:cNvPr id="134" name="TextShape 3"/>
          <p:cNvSpPr txBox="1"/>
          <p:nvPr/>
        </p:nvSpPr>
        <p:spPr>
          <a:xfrm>
            <a:off x="5155560" y="1080000"/>
            <a:ext cx="5932440" cy="223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+ blocos distintos de memória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x10: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Memória: places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Threads: activities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6400" y="237600"/>
            <a:ext cx="11277720" cy="914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pt-BR" sz="3200" spc="-1">
                <a:solidFill>
                  <a:srgbClr val="000000"/>
                </a:solidFill>
                <a:latin typeface="Calibri"/>
              </a:rPr>
              <a:t>Memoria e Distribuição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507240" y="1371240"/>
            <a:ext cx="7958880" cy="434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>
                <a:latin typeface="Calibri"/>
              </a:rPr>
              <a:t>Software Memory 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>
                <a:latin typeface="Calibri"/>
              </a:rPr>
              <a:t>Heap, stack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>
                <a:latin typeface="Calibri"/>
              </a:rPr>
              <a:t>Em um programa em paralelo usamos múltiplas memórias</a:t>
            </a:r>
            <a:endParaRPr/>
          </a:p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>
                <a:latin typeface="Calibri"/>
              </a:rPr>
              <a:t>No X10, a memória é chamada de place</a:t>
            </a:r>
            <a:r>
              <a:rPr lang="pt-BR" sz="2000" spc="-1">
                <a:solidFill>
                  <a:srgbClr val="ff0000"/>
                </a:solidFill>
                <a:latin typeface="Calibri"/>
              </a:rPr>
              <a:t> </a:t>
            </a:r>
            <a:endParaRPr/>
          </a:p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>
                <a:solidFill>
                  <a:srgbClr val="ff0000"/>
                </a:solidFill>
                <a:latin typeface="Calibri"/>
              </a:rPr>
              <a:t> </a:t>
            </a:r>
            <a:endParaRPr/>
          </a:p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>
                <a:latin typeface="Calibri"/>
              </a:rPr>
              <a:t>Structure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>
                <a:latin typeface="Calibri"/>
              </a:rPr>
              <a:t>Um conjunto de dados criados pela execução do programa (arrays, trees, graphs, etc.)</a:t>
            </a:r>
            <a:endParaRPr/>
          </a:p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>
                <a:latin typeface="Calibri"/>
              </a:rPr>
              <a:t>Partition 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>
                <a:latin typeface="Calibri"/>
              </a:rPr>
              <a:t>Divisiãos das structures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>
                <a:latin typeface="Calibri"/>
              </a:rPr>
              <a:t> </a:t>
            </a:r>
            <a:endParaRPr/>
          </a:p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000" spc="-1">
                <a:latin typeface="Calibri"/>
              </a:rPr>
              <a:t>Mapping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700" spc="-1">
                <a:latin typeface="Calibri"/>
              </a:rPr>
              <a:t>Direcionar partes de cada structure aos places</a:t>
            </a:r>
            <a:endParaRPr/>
          </a:p>
        </p:txBody>
      </p:sp>
      <p:pic>
        <p:nvPicPr>
          <p:cNvPr id="137" name="Picture 9" descr="memory-big.eps"/>
          <p:cNvPicPr/>
          <p:nvPr/>
        </p:nvPicPr>
        <p:blipFill>
          <a:blip r:embed="rId1"/>
          <a:stretch/>
        </p:blipFill>
        <p:spPr>
          <a:xfrm>
            <a:off x="9738360" y="0"/>
            <a:ext cx="1998360" cy="1498680"/>
          </a:xfrm>
          <a:prstGeom prst="rect">
            <a:avLst/>
          </a:prstGeom>
          <a:ln>
            <a:noFill/>
          </a:ln>
        </p:spPr>
      </p:pic>
      <p:pic>
        <p:nvPicPr>
          <p:cNvPr id="138" name="Picture 10" descr="struct-in-memory.eps"/>
          <p:cNvPicPr/>
          <p:nvPr/>
        </p:nvPicPr>
        <p:blipFill>
          <a:blip r:embed="rId2"/>
          <a:stretch/>
        </p:blipFill>
        <p:spPr>
          <a:xfrm>
            <a:off x="9738360" y="1486080"/>
            <a:ext cx="1998360" cy="1498320"/>
          </a:xfrm>
          <a:prstGeom prst="rect">
            <a:avLst/>
          </a:prstGeom>
          <a:ln>
            <a:noFill/>
          </a:ln>
        </p:spPr>
      </p:pic>
      <p:pic>
        <p:nvPicPr>
          <p:cNvPr id="139" name="Picture 11" descr="partitioned.eps"/>
          <p:cNvPicPr/>
          <p:nvPr/>
        </p:nvPicPr>
        <p:blipFill>
          <a:blip r:embed="rId3"/>
          <a:stretch/>
        </p:blipFill>
        <p:spPr>
          <a:xfrm>
            <a:off x="9799920" y="2878200"/>
            <a:ext cx="1863000" cy="1244520"/>
          </a:xfrm>
          <a:prstGeom prst="rect">
            <a:avLst/>
          </a:prstGeom>
          <a:ln>
            <a:noFill/>
          </a:ln>
        </p:spPr>
      </p:pic>
      <p:pic>
        <p:nvPicPr>
          <p:cNvPr id="140" name="Picture 12" descr="assigned.eps"/>
          <p:cNvPicPr/>
          <p:nvPr/>
        </p:nvPicPr>
        <p:blipFill>
          <a:blip r:embed="rId4"/>
          <a:stretch/>
        </p:blipFill>
        <p:spPr>
          <a:xfrm>
            <a:off x="9364320" y="4035600"/>
            <a:ext cx="2827800" cy="20192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5253480" y="6554880"/>
            <a:ext cx="2133360" cy="2476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fld id="{05C30F20-EABE-42C3-8EFC-DC885DCCF597}" type="slidenum">
              <a:rPr lang="en-US" sz="1400" spc="-1">
                <a:solidFill>
                  <a:srgbClr val="3a3a3a"/>
                </a:solidFill>
                <a:latin typeface="Arial"/>
              </a:rPr>
              <a:t>&lt;número&gt;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Place:</a:t>
            </a:r>
            <a:endParaRPr/>
          </a:p>
          <a:p>
            <a:pPr lvl="1" marL="743040" indent="-28548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Controla uma quantidade de objetos e atividades.</a:t>
            </a:r>
            <a:endParaRPr/>
          </a:p>
          <a:p>
            <a:pPr lvl="1" marL="743040" indent="-285480">
              <a:lnSpc>
                <a:spcPct val="80000"/>
              </a:lnSpc>
              <a:buFont typeface="Arial"/>
              <a:buChar char="–"/>
            </a:pPr>
            <a:r>
              <a:rPr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Places </a:t>
            </a: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definidas antes de executar o programa.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72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Aplicação</a:t>
            </a:r>
            <a:endParaRPr/>
          </a:p>
          <a:p>
            <a:pPr lvl="1" marL="743040" indent="-28548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0 invocando método “main”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720">
              <a:lnSpc>
                <a:spcPct val="80000"/>
              </a:lnSpc>
              <a:buFont typeface="Arial"/>
              <a:buChar char="•"/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Activities:</a:t>
            </a:r>
            <a:endParaRPr/>
          </a:p>
          <a:p>
            <a:pPr lvl="1" marL="743040" indent="-285480">
              <a:lnSpc>
                <a:spcPct val="80000"/>
              </a:lnSpc>
              <a:buFont typeface="Arial"/>
              <a:buChar char="–"/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Bloco sequencial de comandos em um espaço de memória (“place”)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7122600" y="2532600"/>
            <a:ext cx="1081080" cy="970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7663320" y="2281320"/>
            <a:ext cx="360" cy="89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5" name="TextShape 4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8283240" y="2532600"/>
            <a:ext cx="1081080" cy="970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132320" y="3633840"/>
            <a:ext cx="1081080" cy="970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8283240" y="3633840"/>
            <a:ext cx="1081080" cy="970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7132320" y="3189960"/>
            <a:ext cx="1089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0</a:t>
            </a:r>
            <a:endParaRPr/>
          </a:p>
        </p:txBody>
      </p:sp>
      <p:sp>
        <p:nvSpPr>
          <p:cNvPr id="150" name="CustomShape 9"/>
          <p:cNvSpPr/>
          <p:nvPr/>
        </p:nvSpPr>
        <p:spPr>
          <a:xfrm>
            <a:off x="7122600" y="4269960"/>
            <a:ext cx="1091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2</a:t>
            </a:r>
            <a:endParaRPr/>
          </a:p>
        </p:txBody>
      </p:sp>
      <p:sp>
        <p:nvSpPr>
          <p:cNvPr id="151" name="CustomShape 10"/>
          <p:cNvSpPr/>
          <p:nvPr/>
        </p:nvSpPr>
        <p:spPr>
          <a:xfrm>
            <a:off x="8259120" y="4281840"/>
            <a:ext cx="110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3</a:t>
            </a:r>
            <a:endParaRPr/>
          </a:p>
        </p:txBody>
      </p:sp>
      <p:sp>
        <p:nvSpPr>
          <p:cNvPr id="152" name="CustomShape 11"/>
          <p:cNvSpPr/>
          <p:nvPr/>
        </p:nvSpPr>
        <p:spPr>
          <a:xfrm>
            <a:off x="8259120" y="3180600"/>
            <a:ext cx="110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1</a:t>
            </a:r>
            <a:endParaRPr/>
          </a:p>
        </p:txBody>
      </p:sp>
      <p:sp>
        <p:nvSpPr>
          <p:cNvPr id="153" name="CustomShape 12"/>
          <p:cNvSpPr/>
          <p:nvPr/>
        </p:nvSpPr>
        <p:spPr>
          <a:xfrm>
            <a:off x="7204320" y="2604600"/>
            <a:ext cx="927360" cy="28764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Activities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t-BR" sz="3200" spc="-1">
                <a:latin typeface="Calibri"/>
              </a:rPr>
              <a:t>Threads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609480" y="1600200"/>
            <a:ext cx="392652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Threads em X10 são criadas através do comando “async” e também “at”</a:t>
            </a:r>
            <a:endParaRPr/>
          </a:p>
        </p:txBody>
      </p:sp>
      <p:pic>
        <p:nvPicPr>
          <p:cNvPr id="156" name="Content Placeholder 8" descr="thread-figs.eps"/>
          <p:cNvPicPr/>
          <p:nvPr/>
        </p:nvPicPr>
        <p:blipFill>
          <a:blip r:embed="rId1"/>
          <a:srcRect l="-5826" t="0" r="-5826" b="0"/>
          <a:stretch/>
        </p:blipFill>
        <p:spPr>
          <a:xfrm>
            <a:off x="6336000" y="1224000"/>
            <a:ext cx="4152600" cy="43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7240" y="228600"/>
            <a:ext cx="11277720" cy="914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pt-BR" sz="3200" spc="-1">
                <a:solidFill>
                  <a:srgbClr val="000000"/>
                </a:solidFill>
                <a:latin typeface="Calibri"/>
              </a:rPr>
              <a:t>Affinity e Nonlocal Access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507600" y="1371240"/>
            <a:ext cx="5537160" cy="434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en-US" sz="2200" spc="-1">
                <a:solidFill>
                  <a:srgbClr val="3f3d41"/>
                </a:solidFill>
                <a:latin typeface="Calibri"/>
              </a:rPr>
              <a:t>Afinidade é a associação de uma thread a um place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1900" spc="-1">
                <a:solidFill>
                  <a:srgbClr val="3f3d41"/>
                </a:solidFill>
                <a:latin typeface="Calibri"/>
              </a:rPr>
              <a:t>Place é chamado de local memory</a:t>
            </a:r>
            <a:endParaRPr/>
          </a:p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en-US" sz="2200" spc="-1">
                <a:solidFill>
                  <a:srgbClr val="3f3d41"/>
                </a:solidFill>
                <a:latin typeface="Calibri"/>
              </a:rPr>
              <a:t>Nonlocal access 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1900" spc="-1">
                <a:solidFill>
                  <a:srgbClr val="3f3d41"/>
                </a:solidFill>
                <a:latin typeface="Calibri"/>
              </a:rPr>
              <a:t>Thread 0 quer acesssar B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1900" spc="-1">
                <a:solidFill>
                  <a:srgbClr val="3f3d41"/>
                </a:solidFill>
                <a:latin typeface="Calibri"/>
              </a:rPr>
              <a:t>B está em Memory 1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1900" spc="-1">
                <a:solidFill>
                  <a:srgbClr val="3f3d41"/>
                </a:solidFill>
                <a:latin typeface="Calibri"/>
              </a:rPr>
              <a:t>Thread 0 não tem afinidade com a memória 1</a:t>
            </a:r>
            <a:endParaRPr/>
          </a:p>
          <a:p>
            <a:pPr lvl="1" marL="742680" indent="-28548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en-US" sz="1900" spc="-1">
                <a:solidFill>
                  <a:srgbClr val="3f3d41"/>
                </a:solidFill>
                <a:latin typeface="Calibri"/>
              </a:rPr>
              <a:t> </a:t>
            </a:r>
            <a:endParaRPr/>
          </a:p>
          <a:p>
            <a:pPr marL="236520" indent="-23652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en-US" sz="2200" spc="-1">
                <a:solidFill>
                  <a:srgbClr val="3f3d41"/>
                </a:solidFill>
                <a:latin typeface="Calibri"/>
              </a:rPr>
              <a:t>Comunicação entre processo é cara!</a:t>
            </a:r>
            <a:endParaRPr/>
          </a:p>
        </p:txBody>
      </p:sp>
      <p:pic>
        <p:nvPicPr>
          <p:cNvPr id="159" name="Picture 7" descr="affinity.eps"/>
          <p:cNvPicPr/>
          <p:nvPr/>
        </p:nvPicPr>
        <p:blipFill>
          <a:blip r:embed="rId1"/>
          <a:stretch/>
        </p:blipFill>
        <p:spPr>
          <a:xfrm>
            <a:off x="7852680" y="528480"/>
            <a:ext cx="3624120" cy="2337120"/>
          </a:xfrm>
          <a:prstGeom prst="rect">
            <a:avLst/>
          </a:prstGeom>
          <a:ln>
            <a:noFill/>
          </a:ln>
        </p:spPr>
      </p:pic>
      <p:pic>
        <p:nvPicPr>
          <p:cNvPr id="160" name="Picture 8" descr="nonlocal.eps"/>
          <p:cNvPicPr/>
          <p:nvPr/>
        </p:nvPicPr>
        <p:blipFill>
          <a:blip r:embed="rId2"/>
          <a:stretch/>
        </p:blipFill>
        <p:spPr>
          <a:xfrm>
            <a:off x="7852680" y="3166920"/>
            <a:ext cx="3624120" cy="233712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253480" y="6554880"/>
            <a:ext cx="2133720" cy="247680"/>
          </a:xfr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fld id="{472EAD3F-6541-4FA5-96E6-8C2A4F47B175}" type="slidenum">
              <a:rPr lang="en-US" sz="1400" spc="-1">
                <a:solidFill>
                  <a:srgbClr val="3a3a3a"/>
                </a:solidFill>
                <a:latin typeface="Arial"/>
              </a:rPr>
              <a:t>&lt;número&gt;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Application>LibreOffice/5.0.3.2$Windows_x86 LibreOffice_project/e5f16313668ac592c1bfb310f4390624e3dbfb75</Application>
  <Paragraphs>249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language>pt-BR</dc:language>
  <dcterms:modified xsi:type="dcterms:W3CDTF">2016-12-12T03:16:31Z</dcterms:modified>
  <cp:revision>62</cp:revision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