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5"/>
  </p:notes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65" r:id="rId12"/>
    <p:sldId id="258" r:id="rId13"/>
    <p:sldId id="266" r:id="rId14"/>
    <p:sldId id="29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2" r:id="rId37"/>
    <p:sldId id="293" r:id="rId38"/>
    <p:sldId id="294" r:id="rId39"/>
    <p:sldId id="288" r:id="rId40"/>
    <p:sldId id="289" r:id="rId41"/>
    <p:sldId id="295" r:id="rId42"/>
    <p:sldId id="290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EAD3B48-70FF-40FE-A852-20FC8D8870EC}" type="slidenum">
              <a:rPr lang="pt-BR" sz="1400" spc="-1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7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85800" y="4343760"/>
            <a:ext cx="548460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/>
          <a:lstStyle/>
          <a:p>
            <a:pPr>
              <a:lnSpc>
                <a:spcPct val="100000"/>
              </a:lnSpc>
            </a:pPr>
            <a:r>
              <a:rPr lang="pt-BR" sz="118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Programmer is aware of this nonlocal access!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3884040" y="8686080"/>
            <a:ext cx="2971080" cy="4564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323DB285-6522-48DA-B42C-6DCF1EE89607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93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040" y="8686080"/>
            <a:ext cx="2971440" cy="4564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1B8A00B8-1BEB-483F-8A06-0B811493F21A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2138760" y="681120"/>
            <a:ext cx="2592720" cy="343368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"/>
          <p:cNvSpPr/>
          <p:nvPr/>
        </p:nvSpPr>
        <p:spPr>
          <a:xfrm>
            <a:off x="911160" y="4349520"/>
            <a:ext cx="5030640" cy="41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834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400" y="8686080"/>
            <a:ext cx="2971080" cy="4564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/>
          <a:lstStyle/>
          <a:p>
            <a:pPr algn="r">
              <a:lnSpc>
                <a:spcPct val="100000"/>
              </a:lnSpc>
            </a:pPr>
            <a:fld id="{D9B91B22-308A-4CE4-B721-B14BDE594FF9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2138760" y="684000"/>
            <a:ext cx="2592720" cy="3430440"/>
          </a:xfr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911160" y="4349520"/>
            <a:ext cx="5030640" cy="41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8582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Imagem 10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Imagem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Imagem 14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E469-7B78-465B-A27A-1F9F5033322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5EC7-DDD8-4644-9C4D-D1869147FE8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080" cy="45252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x10-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search-repository.anu.edu.au/bitstream/1885/14334/1/Milthorpe%20Thesis%202015.pdf" TargetMode="External"/><Relationship Id="rId7" Type="http://schemas.openxmlformats.org/officeDocument/2006/relationships/hyperlink" Target="https://arxiv.org/pdf/1110.4165.pdf" TargetMode="External"/><Relationship Id="rId2" Type="http://schemas.openxmlformats.org/officeDocument/2006/relationships/hyperlink" Target="http://www5.in.tum.de/pub/hoermann_thomas_2013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iteseerx.ist.psu.edu/viewdoc/download?doi=10.1.1.642.6839&amp;rep=rep1&amp;type=pdf" TargetMode="External"/><Relationship Id="rId5" Type="http://schemas.openxmlformats.org/officeDocument/2006/relationships/hyperlink" Target="https://www.cs.colostate.edu/wiki/mediawiki/images/5/5d/X10programmingguide.pdf" TargetMode="External"/><Relationship Id="rId4" Type="http://schemas.openxmlformats.org/officeDocument/2006/relationships/hyperlink" Target="http://x10.sourceforge.net/documentation/languagespec/x10-latest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14400" y="2130480"/>
            <a:ext cx="103626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pt-BR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pt-BR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1828800" y="3886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Luiz Schirmer da Silva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18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Leonardo Quatrin Campagnolo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7240" y="1371240"/>
            <a:ext cx="112773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X10 utiliza o modelo  </a:t>
            </a:r>
            <a:r>
              <a:rPr lang="pt-BR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Asynchronous</a:t>
            </a: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PGAS na família Java 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As threads podem ser criadas dinamicamente sob o controle do programador 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 threads distintas, p memorias distintas (n &lt;&gt; p)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PGAS memories =  </a:t>
            </a:r>
            <a:r>
              <a:rPr lang="pt-BR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places</a:t>
            </a: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3F3D41"/>
              </a:buClr>
            </a:pPr>
            <a:endParaRPr dirty="0"/>
          </a:p>
          <a:p>
            <a:pPr marL="236520" indent="-236160">
              <a:lnSpc>
                <a:spcPct val="10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PGAS threads = </a:t>
            </a:r>
            <a:r>
              <a:rPr lang="pt-BR" sz="2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activities</a:t>
            </a: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360">
              <a:lnSpc>
                <a:spcPct val="100000"/>
              </a:lnSpc>
              <a:buClr>
                <a:srgbClr val="3F3D41"/>
              </a:buClr>
            </a:pPr>
            <a:endParaRPr lang="pt-BR" sz="2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3F3D41"/>
              </a:buClr>
            </a:pPr>
            <a:r>
              <a:rPr lang="pt-BR" sz="2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457560" lvl="1">
              <a:lnSpc>
                <a:spcPct val="100000"/>
              </a:lnSpc>
              <a:buClr>
                <a:srgbClr val="3F3D41"/>
              </a:buClr>
            </a:pPr>
            <a:r>
              <a:rPr lang="pt-BR" sz="2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</p:txBody>
      </p:sp>
      <p:sp>
        <p:nvSpPr>
          <p:cNvPr id="194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59DEA270-125F-4D15-AEFE-17D8F6BBB120}" type="slidenum">
              <a:rPr lang="pt-BR" sz="140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execução distribuída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10927" y="4611247"/>
            <a:ext cx="10972440" cy="1525858"/>
          </a:xfrm>
        </p:spPr>
        <p:txBody>
          <a:bodyPr/>
          <a:lstStyle/>
          <a:p>
            <a:r>
              <a:rPr lang="pt-BR" sz="1800" dirty="0" smtClean="0"/>
              <a:t>O espaço de endereçamento global é dividido em vários </a:t>
            </a:r>
            <a:r>
              <a:rPr lang="pt-BR" sz="1800" dirty="0" err="1" smtClean="0"/>
              <a:t>places</a:t>
            </a:r>
            <a:endParaRPr lang="en-US" sz="1800" dirty="0" smtClean="0"/>
          </a:p>
          <a:p>
            <a:r>
              <a:rPr lang="pt-BR" sz="1800" dirty="0" smtClean="0"/>
              <a:t>Um </a:t>
            </a:r>
            <a:r>
              <a:rPr lang="pt-BR" sz="1800" dirty="0" err="1" smtClean="0"/>
              <a:t>place</a:t>
            </a:r>
            <a:r>
              <a:rPr lang="pt-BR" sz="1800" dirty="0" smtClean="0"/>
              <a:t> contém </a:t>
            </a:r>
            <a:r>
              <a:rPr lang="pt-BR" sz="1800" dirty="0" err="1" smtClean="0"/>
              <a:t>activities</a:t>
            </a:r>
            <a:r>
              <a:rPr lang="pt-BR" sz="1800" dirty="0" smtClean="0"/>
              <a:t> e dados (objetos, </a:t>
            </a:r>
            <a:r>
              <a:rPr lang="pt-BR" sz="1800" dirty="0" err="1" smtClean="0"/>
              <a:t>structs</a:t>
            </a:r>
            <a:r>
              <a:rPr lang="pt-BR" sz="1800" dirty="0" smtClean="0"/>
              <a:t>, métodos)</a:t>
            </a:r>
          </a:p>
          <a:p>
            <a:r>
              <a:rPr lang="pt-BR" sz="1800" dirty="0" smtClean="0"/>
              <a:t>Cada </a:t>
            </a:r>
            <a:r>
              <a:rPr lang="pt-BR" sz="1800" dirty="0" err="1" smtClean="0"/>
              <a:t>place</a:t>
            </a:r>
            <a:r>
              <a:rPr lang="pt-BR" sz="1800" dirty="0" smtClean="0"/>
              <a:t> é implementado por uma JVM</a:t>
            </a:r>
          </a:p>
          <a:p>
            <a:r>
              <a:rPr lang="pt-BR" sz="1800" dirty="0" smtClean="0"/>
              <a:t>Um objeto pertence ao </a:t>
            </a:r>
            <a:r>
              <a:rPr lang="pt-BR" sz="1800" dirty="0" err="1" smtClean="0"/>
              <a:t>place</a:t>
            </a:r>
            <a:r>
              <a:rPr lang="pt-BR" sz="1800" dirty="0" smtClean="0"/>
              <a:t> onde ele foi criado</a:t>
            </a:r>
          </a:p>
          <a:p>
            <a:r>
              <a:rPr lang="pt-BR" sz="1800" dirty="0" smtClean="0"/>
              <a:t>Um objeto pode ser referenciado remotamente por outro </a:t>
            </a:r>
            <a:r>
              <a:rPr lang="pt-BR" sz="1800" dirty="0" err="1" smtClean="0"/>
              <a:t>places</a:t>
            </a:r>
            <a:r>
              <a:rPr lang="pt-BR" sz="1800" dirty="0"/>
              <a:t> </a:t>
            </a:r>
            <a:r>
              <a:rPr lang="pt-BR" sz="1800" dirty="0" smtClean="0"/>
              <a:t>(</a:t>
            </a:r>
            <a:r>
              <a:rPr lang="pt-BR" sz="1800" dirty="0" err="1" smtClean="0"/>
              <a:t>GlobalRef</a:t>
            </a:r>
            <a:r>
              <a:rPr lang="pt-BR" sz="1800" dirty="0" smtClean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99" y="1571250"/>
            <a:ext cx="7083034" cy="24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Project Status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7240" y="1371240"/>
            <a:ext cx="1127736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80000"/>
              </a:lnSpc>
              <a:buClr>
                <a:srgbClr val="3F3D41"/>
              </a:buClr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236520" indent="-23616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arget :  Computação científica e  business </a:t>
            </a:r>
            <a:r>
              <a:rPr lang="pt-BR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</a:t>
            </a: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80000"/>
              </a:lnSpc>
              <a:buClr>
                <a:srgbClr val="3F3D41"/>
              </a:buClr>
            </a:pPr>
            <a:endParaRPr dirty="0"/>
          </a:p>
          <a:p>
            <a:pPr marL="236520" indent="-23616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: open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(Eclipse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License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Documentação, releases, mailing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lists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código,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t-BR" sz="20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http://x10-lang.org </a:t>
            </a:r>
            <a:endParaRPr dirty="0"/>
          </a:p>
          <a:p>
            <a:pPr marL="742680" lvl="1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endParaRPr dirty="0"/>
          </a:p>
          <a:p>
            <a:pPr marL="742680" lvl="1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 X10 é traduzido para código Java a compilado em Java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bytecode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 então executado em múltiplas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JVMs</a:t>
            </a:r>
            <a:endParaRPr lang="pt-BR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680" lvl="1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endParaRPr dirty="0"/>
          </a:p>
          <a:p>
            <a:pPr marL="742680" lvl="1" indent="-285120">
              <a:lnSpc>
                <a:spcPct val="8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Multi-process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(1 </a:t>
            </a:r>
            <a:r>
              <a:rPr lang="pt-BR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por SMP node)</a:t>
            </a:r>
            <a:endParaRPr dirty="0" smtClean="0"/>
          </a:p>
          <a:p>
            <a:pPr marL="1143000" lvl="2" indent="-2282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7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aix</a:t>
            </a:r>
            <a:r>
              <a:rPr lang="pt-BR" sz="17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t-BR" sz="17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</a:t>
            </a:r>
            <a:r>
              <a:rPr lang="pt-BR" sz="17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t-BR" sz="17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cygwin</a:t>
            </a:r>
            <a:r>
              <a:rPr lang="pt-BR" sz="17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t-BR" sz="17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MacOS</a:t>
            </a:r>
            <a:r>
              <a:rPr lang="pt-BR" sz="17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X</a:t>
            </a:r>
            <a:endParaRPr dirty="0" smtClean="0"/>
          </a:p>
          <a:p>
            <a:pPr marL="1143000" lvl="2" indent="-228240">
              <a:lnSpc>
                <a:spcPct val="8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17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x86, x86_64, </a:t>
            </a:r>
            <a:endParaRPr dirty="0"/>
          </a:p>
        </p:txBody>
      </p:sp>
      <p:sp>
        <p:nvSpPr>
          <p:cNvPr id="197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6CDF12B4-2E73-4D82-99B4-87DF13906268}" type="slidenum">
              <a:rPr lang="pt-BR" sz="140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Download:</a:t>
            </a:r>
            <a:endParaRPr/>
          </a:p>
          <a:p>
            <a:pPr marL="743040" lvl="1" indent="-28512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</a:t>
            </a:r>
            <a:r>
              <a:rPr lang="pt-BR" sz="16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://www.x10-lang.org</a:t>
            </a:r>
            <a:r>
              <a:rPr lang="pt-BR" sz="16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IDE: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X10DT</a:t>
            </a:r>
            <a:endParaRPr/>
          </a:p>
        </p:txBody>
      </p:sp>
      <p:pic>
        <p:nvPicPr>
          <p:cNvPr id="200" name="Picture 3"/>
          <p:cNvPicPr/>
          <p:nvPr/>
        </p:nvPicPr>
        <p:blipFill>
          <a:blip r:embed="rId3"/>
          <a:stretch/>
        </p:blipFill>
        <p:spPr>
          <a:xfrm>
            <a:off x="4223880" y="1845000"/>
            <a:ext cx="7305840" cy="42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Documentação:</a:t>
            </a:r>
            <a:endParaRPr/>
          </a:p>
          <a:p>
            <a:pPr marL="743040" lvl="1" indent="-285120">
              <a:lnSpc>
                <a:spcPct val="100000"/>
              </a:lnSpc>
              <a:buClr>
                <a:srgbClr val="0000FF"/>
              </a:buClr>
              <a:buFont typeface="Arial"/>
              <a:buChar char="–"/>
            </a:pPr>
            <a:r>
              <a:rPr lang="pt-BR" sz="16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http://x10.sourceforge.net/x10doc/2.6.0</a:t>
            </a:r>
            <a:r>
              <a:rPr lang="pt-BR" sz="160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3" name="Picture 2"/>
          <p:cNvPicPr/>
          <p:nvPr/>
        </p:nvPicPr>
        <p:blipFill>
          <a:blip r:embed="rId3"/>
          <a:stretch/>
        </p:blipFill>
        <p:spPr>
          <a:xfrm>
            <a:off x="2135520" y="2349000"/>
            <a:ext cx="7904880" cy="396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x10.lang.*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Falta: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Rail, Place, DistArray, Array, Region, GlobalRef[T]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6" name="Picture 7"/>
          <p:cNvPicPr/>
          <p:nvPr/>
        </p:nvPicPr>
        <p:blipFill>
          <a:blip r:embed="rId2"/>
          <a:stretch/>
        </p:blipFill>
        <p:spPr>
          <a:xfrm>
            <a:off x="434160" y="2671560"/>
            <a:ext cx="4803840" cy="2382480"/>
          </a:xfrm>
          <a:prstGeom prst="rect">
            <a:avLst/>
          </a:prstGeom>
          <a:ln>
            <a:noFill/>
          </a:ln>
        </p:spPr>
      </p:pic>
      <p:pic>
        <p:nvPicPr>
          <p:cNvPr id="207" name="Picture 8"/>
          <p:cNvPicPr/>
          <p:nvPr/>
        </p:nvPicPr>
        <p:blipFill>
          <a:blip r:embed="rId3"/>
          <a:stretch/>
        </p:blipFill>
        <p:spPr>
          <a:xfrm>
            <a:off x="5519880" y="1875240"/>
            <a:ext cx="6370560" cy="397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75560" y="21600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Declaração de variáveis: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Declaração de funções: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0" name="Picture 3"/>
          <p:cNvPicPr/>
          <p:nvPr/>
        </p:nvPicPr>
        <p:blipFill>
          <a:blip r:embed="rId2"/>
          <a:stretch/>
        </p:blipFill>
        <p:spPr>
          <a:xfrm>
            <a:off x="695520" y="1917000"/>
            <a:ext cx="4075920" cy="1227960"/>
          </a:xfrm>
          <a:prstGeom prst="rect">
            <a:avLst/>
          </a:prstGeom>
          <a:ln>
            <a:noFill/>
          </a:ln>
        </p:spPr>
      </p:pic>
      <p:pic>
        <p:nvPicPr>
          <p:cNvPr id="211" name="Picture 5"/>
          <p:cNvPicPr/>
          <p:nvPr/>
        </p:nvPicPr>
        <p:blipFill>
          <a:blip r:embed="rId3"/>
          <a:stretch/>
        </p:blipFill>
        <p:spPr>
          <a:xfrm>
            <a:off x="695520" y="3462120"/>
            <a:ext cx="4542840" cy="73260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4"/>
          <a:stretch/>
        </p:blipFill>
        <p:spPr>
          <a:xfrm>
            <a:off x="695520" y="4250880"/>
            <a:ext cx="3571200" cy="191376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5904000" y="1224000"/>
            <a:ext cx="5567040" cy="51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28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Declaração de variávies:  </a:t>
            </a:r>
            <a:r>
              <a:rPr lang="pt-BR" sz="2400" strike="noStrike" spc="-1"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&lt;name&gt; : &lt;type&gt;. </a:t>
            </a:r>
            <a:endParaRPr/>
          </a:p>
          <a:p>
            <a:r>
              <a:rPr lang="pt-BR" sz="2400" strike="noStrike" spc="-1"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Ex: </a:t>
            </a:r>
            <a:endParaRPr/>
          </a:p>
          <a:p>
            <a:r>
              <a:rPr lang="pt-BR" sz="2400" strike="noStrike" spc="-1"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var x:Int</a:t>
            </a:r>
            <a:endParaRPr/>
          </a:p>
          <a:p>
            <a:r>
              <a:rPr lang="pt-BR" sz="2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generic types (similar à templates)</a:t>
            </a:r>
            <a:endParaRPr/>
          </a:p>
          <a:p>
            <a:endParaRPr/>
          </a:p>
          <a:p>
            <a:r>
              <a:rPr lang="pt-BR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Exemplo: Array[String], Array[Int], Array[Double], … </a:t>
            </a:r>
            <a:endParaRPr/>
          </a:p>
          <a:p>
            <a:endParaRPr/>
          </a:p>
          <a:p>
            <a:r>
              <a:rPr lang="pt-BR" sz="2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onaco"/>
              </a:rPr>
              <a:t>Também é possvel declarar: Array_1[Int], Array_2[Int]..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Métodos em Java e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6" name="Picture 3"/>
          <p:cNvPicPr/>
          <p:nvPr/>
        </p:nvPicPr>
        <p:blipFill>
          <a:blip r:embed="rId2"/>
          <a:stretch/>
        </p:blipFill>
        <p:spPr>
          <a:xfrm>
            <a:off x="1055520" y="1917000"/>
            <a:ext cx="5666760" cy="319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clocked, next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points, regions, distributions, arrays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1127520" y="1635480"/>
            <a:ext cx="2159640" cy="647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Concorrência: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async S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3274920" y="3105360"/>
            <a:ext cx="3519360" cy="932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Atomicidade e sincronização: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atomic S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(c) S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2203200" y="2381040"/>
            <a:ext cx="2159640" cy="61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Ordenação: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finish S</a:t>
            </a:r>
            <a:endParaRPr/>
          </a:p>
        </p:txBody>
      </p:sp>
      <p:sp>
        <p:nvSpPr>
          <p:cNvPr id="222" name="CustomShape 6"/>
          <p:cNvSpPr/>
          <p:nvPr/>
        </p:nvSpPr>
        <p:spPr>
          <a:xfrm>
            <a:off x="5735880" y="4149000"/>
            <a:ext cx="2159640" cy="863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Distribuição: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 (p) S</a:t>
            </a:r>
            <a:endParaRPr/>
          </a:p>
          <a:p>
            <a:pPr marL="285840" indent="-285120" algn="just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GlobalRef[T]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(p,l) 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 uma nova atividade para avaliar comandos de maneira assíncrona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Variáveis fora do bloco async podem ser referenciadas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5" name="Picture 3"/>
          <p:cNvPicPr/>
          <p:nvPr/>
        </p:nvPicPr>
        <p:blipFill>
          <a:blip r:embed="rId2"/>
          <a:stretch/>
        </p:blipFill>
        <p:spPr>
          <a:xfrm>
            <a:off x="8328240" y="1917000"/>
            <a:ext cx="2971080" cy="314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Sumário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8" name="Picture 4"/>
          <p:cNvPicPr/>
          <p:nvPr/>
        </p:nvPicPr>
        <p:blipFill>
          <a:blip r:embed="rId2"/>
          <a:stretch/>
        </p:blipFill>
        <p:spPr>
          <a:xfrm>
            <a:off x="609480" y="1753560"/>
            <a:ext cx="3561480" cy="4218840"/>
          </a:xfrm>
          <a:prstGeom prst="rect">
            <a:avLst/>
          </a:prstGeom>
          <a:ln>
            <a:noFill/>
          </a:ln>
        </p:spPr>
      </p:pic>
      <p:pic>
        <p:nvPicPr>
          <p:cNvPr id="229" name="Picture 5"/>
          <p:cNvPicPr/>
          <p:nvPr/>
        </p:nvPicPr>
        <p:blipFill>
          <a:blip r:embed="rId3"/>
          <a:stretch/>
        </p:blipFill>
        <p:spPr>
          <a:xfrm>
            <a:off x="6091560" y="2385360"/>
            <a:ext cx="5404320" cy="295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800" b="1" i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Avalia uma expressão, esperando todas as atividades criadas por chamadas async terminarem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considerado um mecanismo de barreira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Útil para expressar operações “síncronas”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4" name="Picture 3"/>
          <p:cNvPicPr/>
          <p:nvPr/>
        </p:nvPicPr>
        <p:blipFill>
          <a:blip r:embed="rId2"/>
          <a:stretch/>
        </p:blipFill>
        <p:spPr>
          <a:xfrm>
            <a:off x="609480" y="1586880"/>
            <a:ext cx="4228560" cy="4552200"/>
          </a:xfrm>
          <a:prstGeom prst="rect">
            <a:avLst/>
          </a:prstGeom>
          <a:ln>
            <a:noFill/>
          </a:ln>
        </p:spPr>
      </p:pic>
      <p:pic>
        <p:nvPicPr>
          <p:cNvPr id="235" name="Picture 4"/>
          <p:cNvPicPr/>
          <p:nvPr/>
        </p:nvPicPr>
        <p:blipFill>
          <a:blip r:embed="rId3"/>
          <a:stretch/>
        </p:blipFill>
        <p:spPr>
          <a:xfrm>
            <a:off x="6068520" y="2359080"/>
            <a:ext cx="5492880" cy="300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Statement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MethodModifier ::=  </a:t>
            </a:r>
            <a:r>
              <a:rPr lang="pt-BR" sz="1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Executa um bloco de código de forma atômica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Pode ser utilizado em métodos ou em trechos de código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Blocos atômicos são executados enquanto outras atividades são suspensas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Não deve criar atividades concorrentes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 manipular dados locais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Picture 2"/>
          <p:cNvPicPr/>
          <p:nvPr/>
        </p:nvPicPr>
        <p:blipFill>
          <a:blip r:embed="rId2"/>
          <a:stretch/>
        </p:blipFill>
        <p:spPr>
          <a:xfrm>
            <a:off x="623520" y="1917000"/>
            <a:ext cx="3580560" cy="3876120"/>
          </a:xfrm>
          <a:prstGeom prst="rect">
            <a:avLst/>
          </a:prstGeom>
          <a:ln>
            <a:noFill/>
          </a:ln>
        </p:spPr>
      </p:pic>
      <p:pic>
        <p:nvPicPr>
          <p:cNvPr id="241" name="Picture 3"/>
          <p:cNvPicPr/>
          <p:nvPr/>
        </p:nvPicPr>
        <p:blipFill>
          <a:blip r:embed="rId3"/>
          <a:stretch/>
        </p:blipFill>
        <p:spPr>
          <a:xfrm>
            <a:off x="6081840" y="2359440"/>
            <a:ext cx="5486040" cy="299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WhenStmt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WhenStmt ::=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 Expr ) Stmt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           | WhenStmt </a:t>
            </a:r>
            <a:r>
              <a:rPr lang="pt-BR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pt-BR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(Expr)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(E)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Suspende uma atividade até que o estado de uma expressão booleana E seja verdadeira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Quando isso acontece, S é executada atomicamente e isoladamente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3"/>
          <p:cNvPicPr/>
          <p:nvPr/>
        </p:nvPicPr>
        <p:blipFill>
          <a:blip r:embed="rId2"/>
          <a:stretch/>
        </p:blipFill>
        <p:spPr>
          <a:xfrm>
            <a:off x="9086760" y="2724840"/>
            <a:ext cx="2494800" cy="22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Picture 2"/>
          <p:cNvPicPr/>
          <p:nvPr/>
        </p:nvPicPr>
        <p:blipFill>
          <a:blip r:embed="rId2"/>
          <a:stretch/>
        </p:blipFill>
        <p:spPr>
          <a:xfrm>
            <a:off x="636480" y="2133000"/>
            <a:ext cx="3609360" cy="3447360"/>
          </a:xfrm>
          <a:prstGeom prst="rect">
            <a:avLst/>
          </a:prstGeom>
          <a:ln>
            <a:noFill/>
          </a:ln>
        </p:spPr>
      </p:pic>
      <p:pic>
        <p:nvPicPr>
          <p:cNvPr id="248" name="Picture 4"/>
          <p:cNvPicPr/>
          <p:nvPr/>
        </p:nvPicPr>
        <p:blipFill>
          <a:blip r:embed="rId3"/>
          <a:stretch/>
        </p:blipFill>
        <p:spPr>
          <a:xfrm>
            <a:off x="6023880" y="2341080"/>
            <a:ext cx="5537160" cy="30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Stmt ::= </a:t>
            </a:r>
            <a:r>
              <a:rPr lang="pt-BR" sz="1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(p) Stmt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(p) { ...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Sendo ‘p’ é relacionado ao </a:t>
            </a: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que o bloco de código será executado.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Atividade do processo “pai” é bloqueado até que o trecho em { ... } seja completado.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 async </a:t>
            </a: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mbria Math"/>
              </a:rPr>
              <a:t>≠ async at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Características principais da linguagem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" name="Picture 4"/>
          <p:cNvPicPr/>
          <p:nvPr/>
        </p:nvPicPr>
        <p:blipFill>
          <a:blip r:embed="rId2"/>
          <a:stretch/>
        </p:blipFill>
        <p:spPr>
          <a:xfrm>
            <a:off x="335520" y="1433520"/>
            <a:ext cx="4209480" cy="5019120"/>
          </a:xfrm>
          <a:prstGeom prst="rect">
            <a:avLst/>
          </a:prstGeom>
          <a:ln>
            <a:noFill/>
          </a:ln>
        </p:spPr>
      </p:pic>
      <p:pic>
        <p:nvPicPr>
          <p:cNvPr id="254" name="Picture 5"/>
          <p:cNvPicPr/>
          <p:nvPr/>
        </p:nvPicPr>
        <p:blipFill>
          <a:blip r:embed="rId3"/>
          <a:stretch/>
        </p:blipFill>
        <p:spPr>
          <a:xfrm>
            <a:off x="4583880" y="5301360"/>
            <a:ext cx="4209480" cy="1437480"/>
          </a:xfrm>
          <a:prstGeom prst="rect">
            <a:avLst/>
          </a:prstGeom>
          <a:ln>
            <a:noFill/>
          </a:ln>
        </p:spPr>
      </p:pic>
      <p:pic>
        <p:nvPicPr>
          <p:cNvPr id="255" name="Picture 6"/>
          <p:cNvPicPr/>
          <p:nvPr/>
        </p:nvPicPr>
        <p:blipFill>
          <a:blip r:embed="rId4"/>
          <a:stretch/>
        </p:blipFill>
        <p:spPr>
          <a:xfrm>
            <a:off x="6128640" y="908640"/>
            <a:ext cx="5557680" cy="437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Classes: Alguns Exemplos</a:t>
            </a:r>
            <a:endParaRPr dirty="0"/>
          </a:p>
        </p:txBody>
      </p:sp>
      <p:sp>
        <p:nvSpPr>
          <p:cNvPr id="25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DistArray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</a:pP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 lang="pt-BR" sz="1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</a:pP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PlacelocalHandle</a:t>
            </a: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20">
              <a:lnSpc>
                <a:spcPct val="100000"/>
              </a:lnSpc>
            </a:pPr>
            <a:endParaRPr lang="pt-BR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Reducible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PGAS Background: Global and Local Views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Um programa em </a:t>
            </a: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paralelo possui </a:t>
            </a: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n threads e pelo menos um espaço de endereçamento.</a:t>
            </a:r>
            <a:endParaRPr sz="2400"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sz="2400"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O programa é dito que possui uma “visão global” quando todas as threads compartilham o espaço de endereçamento (</a:t>
            </a:r>
            <a:r>
              <a:rPr lang="pt-BR" sz="240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OpenMP</a:t>
            </a: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), compartilham o mesmo dado, mal modelo para compartilhar dados causa condições de corrida.</a:t>
            </a:r>
            <a:endParaRPr sz="2400"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sz="2400"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O programa é dito que possui uma visão local quando as threads tem espaço de endereçamento distinto e  se comunicam por passagem de mensagens, threads precisam de cópias dos dados</a:t>
            </a:r>
            <a:endParaRPr sz="2400"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10"/>
          <p:cNvPicPr/>
          <p:nvPr/>
        </p:nvPicPr>
        <p:blipFill>
          <a:blip r:embed="rId2"/>
          <a:stretch/>
        </p:blipFill>
        <p:spPr>
          <a:xfrm>
            <a:off x="7104240" y="1600200"/>
            <a:ext cx="4088520" cy="3871080"/>
          </a:xfrm>
          <a:prstGeom prst="rect">
            <a:avLst/>
          </a:prstGeom>
          <a:ln>
            <a:noFill/>
          </a:ln>
        </p:spPr>
      </p:pic>
      <p:sp>
        <p:nvSpPr>
          <p:cNvPr id="259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class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Driver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public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static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def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firstCounter =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secondCounter =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</a:t>
            </a:r>
            <a:r>
              <a:rPr lang="pt-BR" sz="140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5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for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var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i:Int=</a:t>
            </a:r>
            <a:r>
              <a:rPr lang="pt-BR" sz="140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0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i&lt;</a:t>
            </a:r>
            <a:r>
              <a:rPr lang="pt-BR" sz="1400" strike="noStrike" spc="-1">
                <a:solidFill>
                  <a:srgbClr val="90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10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firstCounter.count();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secondCounter.count();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firstValue = firstCounter.getCount();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</a:t>
            </a:r>
            <a:r>
              <a:rPr lang="pt-BR" sz="1400" strike="noStrike" spc="-1">
                <a:solidFill>
                  <a:srgbClr val="910F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val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secondValue = secondCounter.getCount();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Console.OUT.println(</a:t>
            </a:r>
            <a:r>
              <a:rPr lang="pt-BR" sz="1400" strike="noStrike" spc="-1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"First value = "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+firstValue);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Console.OUT.println(</a:t>
            </a:r>
            <a:r>
              <a:rPr lang="pt-BR" sz="1400" strike="noStrike" spc="-1">
                <a:solidFill>
                  <a:srgbClr val="190492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"Second value = "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8"/>
          <p:cNvPicPr/>
          <p:nvPr/>
        </p:nvPicPr>
        <p:blipFill>
          <a:blip r:embed="rId2"/>
          <a:stretch/>
        </p:blipFill>
        <p:spPr>
          <a:xfrm>
            <a:off x="7536240" y="1675440"/>
            <a:ext cx="3494880" cy="437436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8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GlobalRef</a:t>
            </a:r>
            <a:endParaRPr dirty="0"/>
          </a:p>
        </p:txBody>
      </p:sp>
      <p:sp>
        <p:nvSpPr>
          <p:cNvPr id="263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public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static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def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main(args:Array[String](1)):Void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val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secondCtr = (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(Place.places(</a:t>
            </a:r>
            <a:r>
              <a:rPr lang="pt-BR" sz="1400" strike="noStrike" spc="-1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 GlobalRef[Counter](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Counter(</a:t>
            </a:r>
            <a:r>
              <a:rPr lang="pt-BR" sz="1400" strike="noStrike" spc="-1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5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for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var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i:Int=</a:t>
            </a:r>
            <a:r>
              <a:rPr lang="pt-BR" sz="1400" strike="noStrike" spc="-1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0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i&lt;</a:t>
            </a:r>
            <a:r>
              <a:rPr lang="pt-BR" sz="1400" strike="noStrike" spc="-1">
                <a:solidFill>
                  <a:srgbClr val="9292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10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 i++)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at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(secondCtr.</a:t>
            </a:r>
            <a:r>
              <a:rPr lang="pt-BR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home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  secondCtr().count();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  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  }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val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secondValue = (</a:t>
            </a:r>
            <a:r>
              <a:rPr lang="pt-BR" sz="1400" strike="noStrike" spc="-1">
                <a:solidFill>
                  <a:srgbClr val="8F1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at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(secondCtr.home) secondCtr().getCount());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 Console.OUT.println(</a:t>
            </a:r>
            <a:r>
              <a:rPr lang="pt-BR" sz="1400" strike="noStrike" spc="-1">
                <a:solidFill>
                  <a:srgbClr val="0B0493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"Second value = "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+secondValue);</a:t>
            </a:r>
            <a:endParaRPr/>
          </a:p>
          <a:p>
            <a:pPr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6" name="Picture 8"/>
          <p:cNvPicPr/>
          <p:nvPr/>
        </p:nvPicPr>
        <p:blipFill>
          <a:blip r:embed="rId2"/>
          <a:stretch/>
        </p:blipFill>
        <p:spPr>
          <a:xfrm>
            <a:off x="7248240" y="2781000"/>
            <a:ext cx="3029040" cy="2163240"/>
          </a:xfrm>
          <a:prstGeom prst="rect">
            <a:avLst/>
          </a:prstGeom>
          <a:ln>
            <a:noFill/>
          </a:ln>
        </p:spPr>
      </p:pic>
      <p:pic>
        <p:nvPicPr>
          <p:cNvPr id="267" name="Picture 6"/>
          <p:cNvPicPr/>
          <p:nvPr/>
        </p:nvPicPr>
        <p:blipFill>
          <a:blip r:embed="rId3"/>
          <a:stretch/>
        </p:blipFill>
        <p:spPr>
          <a:xfrm>
            <a:off x="983520" y="2239200"/>
            <a:ext cx="4009320" cy="324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b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pt-B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Reducible</a:t>
            </a: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pt-B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DistArray</a:t>
            </a:r>
            <a:endParaRPr sz="1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0" y="1535473"/>
            <a:ext cx="6301128" cy="38998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31388" y="164612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Sum: 900.0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4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0807" y="202038"/>
            <a:ext cx="10972440" cy="1144800"/>
          </a:xfrm>
        </p:spPr>
        <p:txBody>
          <a:bodyPr/>
          <a:lstStyle/>
          <a:p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</a:t>
            </a:r>
            <a:b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pt-B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Reducible</a:t>
            </a:r>
            <a:r>
              <a:rPr lang="pt-BR" sz="1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pt-BR" sz="1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DistArray</a:t>
            </a:r>
            <a:endParaRPr lang="en-US" sz="1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t-BR" sz="1800" dirty="0" err="1" smtClean="0"/>
              <a:t>DistArray</a:t>
            </a:r>
            <a:r>
              <a:rPr lang="pt-BR" sz="1800" dirty="0" smtClean="0"/>
              <a:t>: classe abstrata, extensão de classe </a:t>
            </a:r>
            <a:r>
              <a:rPr lang="pt-BR" sz="1800" dirty="0" err="1" smtClean="0"/>
              <a:t>array</a:t>
            </a:r>
            <a:r>
              <a:rPr lang="pt-BR" sz="1800" dirty="0" smtClean="0"/>
              <a:t>. Pode ser usada para distribuir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a cada </a:t>
            </a:r>
            <a:r>
              <a:rPr lang="pt-BR" sz="1800" dirty="0" err="1" smtClean="0"/>
              <a:t>place</a:t>
            </a:r>
            <a:r>
              <a:rPr lang="pt-BR" sz="1800" dirty="0" smtClean="0"/>
              <a:t> do </a:t>
            </a:r>
            <a:r>
              <a:rPr lang="pt-BR" sz="1800" dirty="0" err="1" smtClean="0"/>
              <a:t>PlaceGroup</a:t>
            </a:r>
            <a:r>
              <a:rPr lang="pt-BR" sz="1800" dirty="0" smtClean="0"/>
              <a:t>. </a:t>
            </a:r>
          </a:p>
          <a:p>
            <a:endParaRPr lang="pt-BR" sz="1800" dirty="0" smtClean="0"/>
          </a:p>
          <a:p>
            <a:r>
              <a:rPr lang="pt-BR" sz="1800" dirty="0" err="1" smtClean="0"/>
              <a:t>Reducible</a:t>
            </a:r>
            <a:r>
              <a:rPr lang="pt-BR" sz="1800" dirty="0" smtClean="0"/>
              <a:t>: operação de redução, onde cada </a:t>
            </a:r>
            <a:r>
              <a:rPr lang="pt-BR" sz="1800" dirty="0" err="1" smtClean="0"/>
              <a:t>place</a:t>
            </a:r>
            <a:r>
              <a:rPr lang="pt-BR" sz="1800" dirty="0" smtClean="0"/>
              <a:t> do exemplo </a:t>
            </a:r>
            <a:r>
              <a:rPr lang="pt-BR" sz="1800" dirty="0" err="1" smtClean="0"/>
              <a:t>executra</a:t>
            </a:r>
            <a:r>
              <a:rPr lang="pt-BR" sz="1800" dirty="0" smtClean="0"/>
              <a:t> parte da soma e a </a:t>
            </a:r>
            <a:r>
              <a:rPr lang="pt-BR" sz="1800" dirty="0" err="1" smtClean="0"/>
              <a:t>chamad</a:t>
            </a:r>
            <a:r>
              <a:rPr lang="pt-BR" sz="1800" dirty="0" smtClean="0"/>
              <a:t> </a:t>
            </a:r>
            <a:r>
              <a:rPr lang="pt-BR" sz="1800" dirty="0" err="1" smtClean="0"/>
              <a:t>offer</a:t>
            </a:r>
            <a:r>
              <a:rPr lang="pt-BR" sz="1800" dirty="0" smtClean="0"/>
              <a:t> recebe o valor de cada </a:t>
            </a:r>
            <a:r>
              <a:rPr lang="pt-BR" sz="1800" dirty="0" err="1" smtClean="0"/>
              <a:t>place</a:t>
            </a:r>
            <a:r>
              <a:rPr lang="pt-BR" sz="1800" dirty="0" smtClean="0"/>
              <a:t> para a soma.</a:t>
            </a:r>
          </a:p>
        </p:txBody>
      </p:sp>
    </p:spTree>
    <p:extLst>
      <p:ext uri="{BB962C8B-B14F-4D97-AF65-F5344CB8AC3E}">
        <p14:creationId xmlns:p14="http://schemas.microsoft.com/office/powerpoint/2010/main" val="1546719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PlaceLocalHandle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439594" y="273600"/>
            <a:ext cx="5279974" cy="3977280"/>
          </a:xfrm>
        </p:spPr>
        <p:txBody>
          <a:bodyPr/>
          <a:lstStyle/>
          <a:p>
            <a:r>
              <a:rPr lang="pt-BR" dirty="0" smtClean="0"/>
              <a:t>Usado para agrupar várias referências remotas para objetos em diferentes </a:t>
            </a:r>
            <a:r>
              <a:rPr lang="pt-BR" dirty="0" err="1" smtClean="0"/>
              <a:t>places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04520"/>
            <a:ext cx="5830114" cy="337232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63162" y="3219828"/>
            <a:ext cx="40447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1 1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1 -1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2 -1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741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Picture 4"/>
          <p:cNvPicPr/>
          <p:nvPr/>
        </p:nvPicPr>
        <p:blipFill>
          <a:blip r:embed="rId2"/>
          <a:stretch/>
        </p:blipFill>
        <p:spPr>
          <a:xfrm>
            <a:off x="3535200" y="1984680"/>
            <a:ext cx="5121360" cy="37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endParaRPr dirty="0"/>
          </a:p>
        </p:txBody>
      </p:sp>
      <p:sp>
        <p:nvSpPr>
          <p:cNvPr id="272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3" name="Picture 4"/>
          <p:cNvPicPr/>
          <p:nvPr/>
        </p:nvPicPr>
        <p:blipFill>
          <a:blip r:embed="rId2"/>
          <a:stretch/>
        </p:blipFill>
        <p:spPr>
          <a:xfrm>
            <a:off x="2144520" y="1628640"/>
            <a:ext cx="8415000" cy="449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Busca em árvore com x10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 sz="1600" dirty="0" smtClean="0"/>
          </a:p>
          <a:p>
            <a:endParaRPr lang="pt-BR" sz="1600" dirty="0"/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Cada </a:t>
            </a:r>
            <a:r>
              <a:rPr lang="pt-BR" sz="1600" dirty="0" err="1" smtClean="0"/>
              <a:t>place</a:t>
            </a:r>
            <a:r>
              <a:rPr lang="pt-BR" sz="1600" dirty="0" smtClean="0"/>
              <a:t> possui um objeto da classe chamada NRDFS;</a:t>
            </a:r>
          </a:p>
          <a:p>
            <a:endParaRPr lang="pt-BR" sz="1600" dirty="0"/>
          </a:p>
          <a:p>
            <a:r>
              <a:rPr lang="pt-BR" sz="1600" dirty="0" smtClean="0"/>
              <a:t>Cada NRDFS opera sobre sua pilha testando o caminho (Tour corrente);</a:t>
            </a:r>
          </a:p>
          <a:p>
            <a:pPr marL="0" indent="0">
              <a:buNone/>
            </a:pPr>
            <a:endParaRPr lang="pt-BR" sz="1600" dirty="0" smtClean="0"/>
          </a:p>
          <a:p>
            <a:r>
              <a:rPr lang="pt-BR" sz="1600" dirty="0" smtClean="0"/>
              <a:t>Testa com </a:t>
            </a:r>
            <a:r>
              <a:rPr lang="pt-BR" sz="1600" dirty="0" err="1" smtClean="0"/>
              <a:t>bestTour</a:t>
            </a:r>
            <a:r>
              <a:rPr lang="pt-BR" sz="1600" dirty="0" smtClean="0"/>
              <a:t> que é um </a:t>
            </a:r>
            <a:r>
              <a:rPr lang="pt-BR" sz="1600" dirty="0" err="1" smtClean="0"/>
              <a:t>PlaceLocalHandle</a:t>
            </a:r>
            <a:r>
              <a:rPr lang="pt-BR" sz="1600" dirty="0" smtClean="0"/>
              <a:t> usado como referencia global do melhor caminho;</a:t>
            </a:r>
          </a:p>
          <a:p>
            <a:endParaRPr lang="pt-BR" sz="1600" dirty="0"/>
          </a:p>
          <a:p>
            <a:r>
              <a:rPr lang="pt-BR" sz="1600" dirty="0" smtClean="0"/>
              <a:t>Um objeto que esteja ocioso em um </a:t>
            </a:r>
            <a:r>
              <a:rPr lang="pt-BR" sz="1600" dirty="0" err="1" smtClean="0"/>
              <a:t>place</a:t>
            </a:r>
            <a:r>
              <a:rPr lang="pt-BR" sz="1600" dirty="0" smtClean="0"/>
              <a:t> deve requisitar a outro algum Tour para operar. Isso evita desbalanceamento na busca onde o trabalho em um </a:t>
            </a:r>
            <a:r>
              <a:rPr lang="pt-BR" sz="1600" dirty="0" err="1" smtClean="0"/>
              <a:t>place</a:t>
            </a:r>
            <a:r>
              <a:rPr lang="pt-BR" sz="1600" dirty="0" smtClean="0"/>
              <a:t> pode terminar antes de outro.</a:t>
            </a:r>
          </a:p>
          <a:p>
            <a:endParaRPr lang="pt-BR" sz="1600" dirty="0"/>
          </a:p>
          <a:p>
            <a:pPr marL="0" indent="0">
              <a:buNone/>
            </a:pPr>
            <a:endParaRPr lang="pt-BR" u="sng" dirty="0"/>
          </a:p>
          <a:p>
            <a:endParaRPr lang="pt-BR" u="sng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Conclusão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Dificuldade de encontrar exemplos atualizados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36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PGAS Overview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80880" y="1371600"/>
            <a:ext cx="415260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800" strike="noStrike" spc="-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“Partitioned Global View” (or PGAS)</a:t>
            </a:r>
            <a:endParaRPr/>
          </a:p>
          <a:p>
            <a:pPr marL="742680" lvl="1" indent="-28512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Address Space</a:t>
            </a:r>
            <a:r>
              <a:rPr lang="pt-BR" sz="2400" strike="noStrike" spc="-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cada thread acessa todo o dado sem a necessidade de replicar</a:t>
            </a:r>
            <a:endParaRPr/>
          </a:p>
          <a:p>
            <a:pPr marL="742680" lvl="1" indent="-285120">
              <a:lnSpc>
                <a:spcPct val="100000"/>
              </a:lnSpc>
              <a:buClr>
                <a:srgbClr val="FF0000"/>
              </a:buClr>
              <a:buFont typeface="Arial"/>
              <a:buChar char="–"/>
            </a:pPr>
            <a:r>
              <a:rPr lang="pt-BR" sz="24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-Partitioned</a:t>
            </a:r>
            <a:r>
              <a:rPr lang="pt-BR" sz="2400" strike="noStrike" spc="-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 Divide o espaço de endereçamento global para que o programador esteja ciente do compartilhamento de dados entre as threads</a:t>
            </a:r>
            <a:endParaRPr/>
          </a:p>
        </p:txBody>
      </p:sp>
      <p:pic>
        <p:nvPicPr>
          <p:cNvPr id="160" name="Picture 5"/>
          <p:cNvPicPr/>
          <p:nvPr/>
        </p:nvPicPr>
        <p:blipFill>
          <a:blip r:embed="rId2"/>
          <a:stretch/>
        </p:blipFill>
        <p:spPr>
          <a:xfrm>
            <a:off x="4680000" y="3384000"/>
            <a:ext cx="7288200" cy="29394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155560" y="1080000"/>
            <a:ext cx="5932080" cy="22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lvl="1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+ blocos distintos de memória</a:t>
            </a: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x10: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Memória: places</a:t>
            </a:r>
            <a:endParaRPr/>
          </a:p>
          <a:p>
            <a:pPr marL="743040" lvl="1" indent="-285120">
              <a:lnSpc>
                <a:spcPct val="10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Threads: activities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Referências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Thomas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Hörmann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Parallel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Sparse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Grids in X10.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Bachelor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Thesis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Informatics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June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2013. URL: </a:t>
            </a:r>
            <a:r>
              <a:rPr lang="pt-BR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http://www5.in.tum.de/pub/hoermann_thomas_2013.pdf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Josh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Milthorpe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X10 for High-Performance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Scientific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Thesis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Australian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National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June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2015. URL: </a:t>
            </a:r>
            <a:r>
              <a:rPr lang="pt-BR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https://openresearch-repository.anu.edu.au/bitstream/1885/14334/1/Milthorpe%20Thesis%202015.pdf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Language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Specification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2.6 . </a:t>
            </a:r>
            <a:r>
              <a:rPr lang="pt-BR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June</a:t>
            </a:r>
            <a:r>
              <a:rPr lang="pt-BR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2016. URL: </a:t>
            </a:r>
            <a:r>
              <a:rPr lang="pt-BR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http://x10.sourceforge.net/documentation/languagespec/x10-latest.pdf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3080" indent="-34236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https://www.cs.colostate.edu/wiki/mediawiki/images/5/5d/X10programmingguide.pdf</a:t>
            </a:r>
            <a:endParaRPr dirty="0"/>
          </a:p>
          <a:p>
            <a:pPr marL="343080" indent="-34236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http://citeseerx.ist.psu.edu/viewdoc/download?doi=10.1.1.642.6839&amp;rep=rep1&amp;type=pdf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3080" indent="-34236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lang="pt-BR" sz="16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https://arxiv.org/pdf/1110.4165.pdf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Place:</a:t>
            </a:r>
            <a:endParaRPr/>
          </a:p>
          <a:p>
            <a:pPr marL="743040" lvl="1" indent="-285120">
              <a:lnSpc>
                <a:spcPct val="8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Controla uma quantidade de objetos e atividades.</a:t>
            </a:r>
            <a:endParaRPr/>
          </a:p>
          <a:p>
            <a:pPr marL="743040" lvl="1" indent="-285120">
              <a:lnSpc>
                <a:spcPct val="80000"/>
              </a:lnSpc>
              <a:buFont typeface="Arial"/>
              <a:buChar char="–"/>
            </a:pPr>
            <a:r>
              <a:rPr lang="pt-BR" sz="1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Places </a:t>
            </a: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são definidas antes de executar o programa.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Aplicação</a:t>
            </a:r>
            <a:endParaRPr/>
          </a:p>
          <a:p>
            <a:pPr marL="743040" lvl="1" indent="-285120">
              <a:lnSpc>
                <a:spcPct val="8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 invocando método “main”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Arial"/>
              <a:buChar char="•"/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Activities:</a:t>
            </a:r>
            <a:endParaRPr/>
          </a:p>
          <a:p>
            <a:pPr marL="743040" lvl="1" indent="-285120">
              <a:lnSpc>
                <a:spcPct val="80000"/>
              </a:lnSpc>
              <a:buFont typeface="Arial"/>
              <a:buChar char="–"/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Bloco sequencial de comandos em um espaço de memória (“place”)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7122600" y="253260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7663320" y="2281320"/>
            <a:ext cx="360" cy="89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8283240" y="253260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7132320" y="363384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8283240" y="3633840"/>
            <a:ext cx="1080720" cy="970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7132320" y="3189960"/>
            <a:ext cx="10890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0</a:t>
            </a:r>
            <a:endParaRPr/>
          </a:p>
        </p:txBody>
      </p:sp>
      <p:sp>
        <p:nvSpPr>
          <p:cNvPr id="177" name="CustomShape 9"/>
          <p:cNvSpPr/>
          <p:nvPr/>
        </p:nvSpPr>
        <p:spPr>
          <a:xfrm>
            <a:off x="7122600" y="4269960"/>
            <a:ext cx="10908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2</a:t>
            </a:r>
            <a:endParaRPr/>
          </a:p>
        </p:txBody>
      </p:sp>
      <p:sp>
        <p:nvSpPr>
          <p:cNvPr id="178" name="CustomShape 10"/>
          <p:cNvSpPr/>
          <p:nvPr/>
        </p:nvSpPr>
        <p:spPr>
          <a:xfrm>
            <a:off x="8259120" y="4281840"/>
            <a:ext cx="11048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3</a:t>
            </a:r>
            <a:endParaRPr/>
          </a:p>
        </p:txBody>
      </p:sp>
      <p:sp>
        <p:nvSpPr>
          <p:cNvPr id="179" name="CustomShape 11"/>
          <p:cNvSpPr/>
          <p:nvPr/>
        </p:nvSpPr>
        <p:spPr>
          <a:xfrm>
            <a:off x="8259120" y="3180600"/>
            <a:ext cx="110484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Place 1</a:t>
            </a:r>
            <a:endParaRPr/>
          </a:p>
        </p:txBody>
      </p:sp>
      <p:sp>
        <p:nvSpPr>
          <p:cNvPr id="180" name="CustomShape 12"/>
          <p:cNvSpPr/>
          <p:nvPr/>
        </p:nvSpPr>
        <p:spPr>
          <a:xfrm>
            <a:off x="7204320" y="2604600"/>
            <a:ext cx="927000" cy="287280"/>
          </a:xfrm>
          <a:prstGeom prst="rect">
            <a:avLst/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pt-BR" sz="32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Threads (</a:t>
            </a:r>
            <a:r>
              <a:rPr lang="pt-BR" sz="3200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activities</a:t>
            </a:r>
            <a:r>
              <a:rPr lang="pt-BR" sz="3200" strike="noStrike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dirty="0"/>
          </a:p>
        </p:txBody>
      </p:sp>
      <p:sp>
        <p:nvSpPr>
          <p:cNvPr id="182" name="CustomShape 2"/>
          <p:cNvSpPr/>
          <p:nvPr/>
        </p:nvSpPr>
        <p:spPr>
          <a:xfrm>
            <a:off x="609480" y="1600200"/>
            <a:ext cx="392616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Calibri"/>
              </a:rPr>
              <a:t>Threads em X10 são criadas através do comando “async” e também “at”</a:t>
            </a:r>
            <a:endParaRPr/>
          </a:p>
        </p:txBody>
      </p:sp>
      <p:pic>
        <p:nvPicPr>
          <p:cNvPr id="183" name="Content Placeholder 8"/>
          <p:cNvPicPr/>
          <p:nvPr/>
        </p:nvPicPr>
        <p:blipFill>
          <a:blip r:embed="rId2"/>
          <a:srcRect l="-5826" r="-5826"/>
          <a:stretch/>
        </p:blipFill>
        <p:spPr>
          <a:xfrm>
            <a:off x="6336000" y="1224000"/>
            <a:ext cx="415224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Affinity e Nonlocal Access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07600" y="1371240"/>
            <a:ext cx="5536800" cy="43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Afinidade é a associação de uma thread a um </a:t>
            </a:r>
            <a:r>
              <a:rPr lang="pt-BR" sz="22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</a:t>
            </a:r>
            <a:endParaRPr dirty="0"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</a:t>
            </a: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é chamado de local </a:t>
            </a:r>
            <a:r>
              <a:rPr lang="pt-BR" sz="19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endParaRPr dirty="0"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Nonlocal</a:t>
            </a:r>
            <a:r>
              <a:rPr lang="pt-BR" sz="22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2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</a:t>
            </a:r>
            <a:r>
              <a:rPr lang="pt-BR" sz="22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dirty="0"/>
          </a:p>
          <a:p>
            <a:pPr marL="360">
              <a:lnSpc>
                <a:spcPct val="70000"/>
              </a:lnSpc>
              <a:buClr>
                <a:srgbClr val="3F3D41"/>
              </a:buClr>
            </a:pPr>
            <a:r>
              <a:rPr lang="pt-BR" sz="22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0 quer </a:t>
            </a:r>
            <a:r>
              <a:rPr lang="pt-BR" sz="19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acesssar</a:t>
            </a: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</a:t>
            </a:r>
            <a:endParaRPr dirty="0"/>
          </a:p>
          <a:p>
            <a:pPr marL="457560" lvl="1">
              <a:lnSpc>
                <a:spcPct val="70000"/>
              </a:lnSpc>
              <a:buClr>
                <a:srgbClr val="3F3D41"/>
              </a:buClr>
            </a:pP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está em </a:t>
            </a:r>
            <a:r>
              <a:rPr lang="pt-BR" sz="1900" strike="noStrike" spc="-1" dirty="0" err="1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</a:t>
            </a:r>
            <a:endParaRPr dirty="0"/>
          </a:p>
          <a:p>
            <a:pPr marL="457560" lvl="1">
              <a:lnSpc>
                <a:spcPct val="70000"/>
              </a:lnSpc>
              <a:buClr>
                <a:srgbClr val="3F3D41"/>
              </a:buClr>
            </a:pP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r>
              <a:rPr lang="pt-BR" sz="19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0 não tem afinidade com a memória 1</a:t>
            </a: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endParaRPr dirty="0"/>
          </a:p>
          <a:p>
            <a:pPr marL="742680" lvl="1" indent="-285120">
              <a:lnSpc>
                <a:spcPct val="70000"/>
              </a:lnSpc>
              <a:buClr>
                <a:srgbClr val="3F3D41"/>
              </a:buClr>
              <a:buFont typeface="Arial"/>
              <a:buChar char="–"/>
            </a:pPr>
            <a:endParaRPr dirty="0"/>
          </a:p>
          <a:p>
            <a:pPr marL="236520" indent="-236160">
              <a:lnSpc>
                <a:spcPct val="70000"/>
              </a:lnSpc>
              <a:buClr>
                <a:srgbClr val="3F3D41"/>
              </a:buClr>
              <a:buFont typeface="Arial"/>
              <a:buChar char="•"/>
            </a:pPr>
            <a:r>
              <a:rPr lang="pt-BR" sz="2200" strike="noStrike" spc="-1" dirty="0">
                <a:solidFill>
                  <a:srgbClr val="3F3D4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Comunicação entre processo é cara!</a:t>
            </a:r>
            <a:endParaRPr dirty="0"/>
          </a:p>
        </p:txBody>
      </p:sp>
      <p:pic>
        <p:nvPicPr>
          <p:cNvPr id="186" name="Picture 7"/>
          <p:cNvPicPr/>
          <p:nvPr/>
        </p:nvPicPr>
        <p:blipFill>
          <a:blip r:embed="rId3"/>
          <a:stretch/>
        </p:blipFill>
        <p:spPr>
          <a:xfrm>
            <a:off x="7852680" y="528480"/>
            <a:ext cx="3623760" cy="233676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4"/>
          <a:stretch/>
        </p:blipFill>
        <p:spPr>
          <a:xfrm>
            <a:off x="7852680" y="3166920"/>
            <a:ext cx="3623760" cy="23367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C889AC52-2C7F-4005-AEBD-86AC108CA407}" type="slidenum">
              <a:rPr lang="pt-BR" sz="140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7240" y="228600"/>
            <a:ext cx="1127736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e Memories para Diferentes Padrões de programação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507960" y="1371600"/>
          <a:ext cx="10818360" cy="3133800"/>
        </p:xfrm>
        <a:graphic>
          <a:graphicData uri="http://schemas.openxmlformats.org/drawingml/2006/table">
            <a:tbl>
              <a:tblPr/>
              <a:tblGrid>
                <a:gridCol w="2705040"/>
                <a:gridCol w="2201040"/>
                <a:gridCol w="2366280"/>
                <a:gridCol w="3546000"/>
              </a:tblGrid>
              <a:tr h="642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Thread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Memory Count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Nonlocal Access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3C6778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Sequential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OpenMP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Either 1 or 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MPI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No. Message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64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CUDA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(host) +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 (device)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(Host + device)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No.  DMA required.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UPC, FORTRAN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CED3D6"/>
                    </a:solidFill>
                  </a:tcPr>
                </a:tc>
              </a:tr>
              <a:tr h="36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X10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strike="noStrike" spc="-1">
                          <a:solidFill>
                            <a:srgbClr val="3A3A3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Supported.</a:t>
                      </a:r>
                      <a:endParaRPr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8EBEC"/>
                    </a:solidFill>
                  </a:tcPr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5253480" y="6554880"/>
            <a:ext cx="2133360" cy="2473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6E202772-9070-48F6-AE7C-DE43AACF9068}" type="slidenum">
              <a:rPr lang="pt-BR" sz="1400" strike="noStrike" spc="-1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Visão geral</a:t>
            </a:r>
            <a:endParaRPr/>
          </a:p>
          <a:p>
            <a:pPr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x10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(2004)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programming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&amp; Java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1375</Words>
  <Application>Microsoft Office PowerPoint</Application>
  <PresentationFormat>Widescreen</PresentationFormat>
  <Paragraphs>385</Paragraphs>
  <Slides>40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DejaVu Sans</vt:lpstr>
      <vt:lpstr>Monaco</vt:lpstr>
      <vt:lpstr>Symbol</vt:lpstr>
      <vt:lpstr>Times New Roman</vt:lpstr>
      <vt:lpstr>Wingdings</vt:lpstr>
      <vt:lpstr>Tema do Office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execução distribuída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Classes Reducible e DistArray</vt:lpstr>
      <vt:lpstr>Classes Reducible e DistArray</vt:lpstr>
      <vt:lpstr>PlaceLocalHandle</vt:lpstr>
      <vt:lpstr>Apresentação do PowerPoint</vt:lpstr>
      <vt:lpstr>Apresentação do PowerPoint</vt:lpstr>
      <vt:lpstr>Busca em árvore com x10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Luiz Jose Schirmer Silva</cp:lastModifiedBy>
  <cp:revision>78</cp:revision>
  <dcterms:created xsi:type="dcterms:W3CDTF">2016-12-04T21:11:16Z</dcterms:created>
  <dcterms:modified xsi:type="dcterms:W3CDTF">2016-12-12T19:42:30Z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