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9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2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0EA81F8-2EC6-400E-830D-E1F21CFF28CB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884040" y="8686080"/>
            <a:ext cx="2971080" cy="4561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8908074E-3784-451C-B4CC-50A2B80D6E3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2138760" y="681120"/>
            <a:ext cx="2592360" cy="34333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911160" y="4349520"/>
            <a:ext cx="5030280" cy="41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884400" y="8686080"/>
            <a:ext cx="2970720" cy="4561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5FA71A02-6359-4796-A6F9-ACFB6E67FFA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2138760" y="684000"/>
            <a:ext cx="2592360" cy="343008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911160" y="4349520"/>
            <a:ext cx="5030280" cy="41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85800" y="4343760"/>
            <a:ext cx="548424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/>
          <a:p>
            <a:pPr>
              <a:lnSpc>
                <a:spcPct val="100000"/>
              </a:lnSpc>
            </a:pPr>
            <a:r>
              <a:rPr lang="pt-BR" sz="1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3884040" y="8686080"/>
            <a:ext cx="2970720" cy="4561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59564DD5-82E2-406B-9490-CB0EEB23DF6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x10-lang.org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x10-lang.org/" TargetMode="External"/><Relationship Id="rId2" Type="http://schemas.openxmlformats.org/officeDocument/2006/relationships/hyperlink" Target="http://www.x10-lang.org/" TargetMode="External"/><Relationship Id="rId3" Type="http://schemas.openxmlformats.org/officeDocument/2006/relationships/hyperlink" Target="http://www.x10-lang.org/" TargetMode="External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x10.sourceforge.net/x10doc/2.6.0/" TargetMode="External"/><Relationship Id="rId2" Type="http://schemas.openxmlformats.org/officeDocument/2006/relationships/hyperlink" Target="http://x10.sourceforge.net/x10doc/2.6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6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6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6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www5.in.tum.de/pub/hoermann_thomas_2013.pdf" TargetMode="External"/><Relationship Id="rId2" Type="http://schemas.openxmlformats.org/officeDocument/2006/relationships/hyperlink" Target="https://openresearch-repository.anu.edu.au/bitstream/1885/14334/1/Milthorpe%20Thesis%202015.pdf" TargetMode="External"/><Relationship Id="rId3" Type="http://schemas.openxmlformats.org/officeDocument/2006/relationships/hyperlink" Target="http://x10.sourceforge.net/documentation/languagespec/x10-latest.pdf" TargetMode="External"/><Relationship Id="rId4" Type="http://schemas.openxmlformats.org/officeDocument/2006/relationships/hyperlink" Target="https://www.cs.colostate.edu/wiki/mediawiki/images/5/5d/X10programmingguide.pdf" TargetMode="External"/><Relationship Id="rId5" Type="http://schemas.openxmlformats.org/officeDocument/2006/relationships/hyperlink" Target="http://citeseerx.ist.psu.edu/viewdoc/download?doi=10.1.1.642.6839&amp;rep=rep1&amp;type=pdf" TargetMode="External"/><Relationship Id="rId6" Type="http://schemas.openxmlformats.org/officeDocument/2006/relationships/hyperlink" Target="https://arxiv.org/pdf/1110.4165.pdf" TargetMode="Externa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14400" y="2130480"/>
            <a:ext cx="1036224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1828800" y="3886200"/>
            <a:ext cx="853344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Luiz José Schirmer Silva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Leonardo Quatrin Campagnolo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07240" y="228600"/>
            <a:ext cx="112770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07240" y="1371240"/>
            <a:ext cx="112770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6520" indent="-23580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X10 utiliza o modelo  Asynchronous PGAS na família Java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As threads podem ser criadas dinamicamente sob o controle do programador;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 threads distintas, p memorias distintas (n &lt;&gt; p);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APGAS : visão global da memória compartilhada onde uma parte é local para cada 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processo;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explícita sobre localidade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  <a:p>
            <a:pPr marL="236520" indent="-23580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PGAS memories =  places </a:t>
            </a:r>
            <a:endParaRPr/>
          </a:p>
          <a:p>
            <a:pPr marL="236520" indent="-23580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36520" indent="-23580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PGAS threads = activities </a:t>
            </a:r>
            <a:endParaRPr/>
          </a:p>
          <a:p>
            <a:pPr marL="360">
              <a:lnSpc>
                <a:spcPct val="100000"/>
              </a:lnSpc>
            </a:pPr>
            <a:endParaRPr/>
          </a:p>
          <a:p>
            <a:pPr marL="360">
              <a:lnSpc>
                <a:spcPct val="100000"/>
              </a:lnSpc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57560">
              <a:lnSpc>
                <a:spcPct val="100000"/>
              </a:lnSpc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5253480" y="6554880"/>
            <a:ext cx="2133000" cy="2469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E5AC4117-1368-41B3-BC1D-998C04149312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Modelo de execução distribuída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510840" y="4611240"/>
            <a:ext cx="1097208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espaço de endereçamento global é dividido em vários places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place contém activities e dados (objetos, structs, métodos)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place é implementado por uma JVM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objeto pertence ao place onde ele foi criado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objeto pode ser referenciado remotamente por outro places (GlobalRef)</a:t>
            </a:r>
            <a:endParaRPr/>
          </a:p>
        </p:txBody>
      </p:sp>
      <p:pic>
        <p:nvPicPr>
          <p:cNvPr id="262" name="Imagem 3" descr=""/>
          <p:cNvPicPr/>
          <p:nvPr/>
        </p:nvPicPr>
        <p:blipFill>
          <a:blip r:embed="rId1"/>
          <a:stretch/>
        </p:blipFill>
        <p:spPr>
          <a:xfrm>
            <a:off x="1937520" y="1571400"/>
            <a:ext cx="7082640" cy="24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7240" y="228600"/>
            <a:ext cx="112770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Project Status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507240" y="1371240"/>
            <a:ext cx="112770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8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36520" indent="-23580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/>
          </a:p>
          <a:p>
            <a:pPr marL="360">
              <a:lnSpc>
                <a:spcPct val="80000"/>
              </a:lnSpc>
            </a:pPr>
            <a:endParaRPr/>
          </a:p>
          <a:p>
            <a:pPr marL="236520" indent="-23580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/>
          </a:p>
          <a:p>
            <a:pPr lvl="1" marL="742680" indent="-28476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http://x10-lang.org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lvl="1" marL="742680" indent="-28476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lvl="1" marL="742680" indent="-28476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/>
          </a:p>
          <a:p>
            <a:pPr lvl="2" marL="1143000" indent="-22788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/>
          </a:p>
          <a:p>
            <a:pPr lvl="2" marL="1143000" indent="-22788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5253480" y="6554880"/>
            <a:ext cx="2133000" cy="2469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5976500C-B265-430C-AD23-1BD219B97330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://www.x10-lang.org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/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/>
          </a:p>
        </p:txBody>
      </p:sp>
      <p:pic>
        <p:nvPicPr>
          <p:cNvPr id="268" name="Picture 3" descr=""/>
          <p:cNvPicPr/>
          <p:nvPr/>
        </p:nvPicPr>
        <p:blipFill>
          <a:blip r:embed="rId4"/>
          <a:stretch/>
        </p:blipFill>
        <p:spPr>
          <a:xfrm>
            <a:off x="4223880" y="1845000"/>
            <a:ext cx="7305480" cy="424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http://x10.sourceforge.net/x10doc/2.6.0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1" name="Picture 2" descr=""/>
          <p:cNvPicPr/>
          <p:nvPr/>
        </p:nvPicPr>
        <p:blipFill>
          <a:blip r:embed="rId3"/>
          <a:stretch/>
        </p:blipFill>
        <p:spPr>
          <a:xfrm>
            <a:off x="2135520" y="2349000"/>
            <a:ext cx="7904520" cy="396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Rail, Place, DistArray, Array, Region, GlobalRef[T]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4" name="Picture 7" descr=""/>
          <p:cNvPicPr/>
          <p:nvPr/>
        </p:nvPicPr>
        <p:blipFill>
          <a:blip r:embed="rId1"/>
          <a:stretch/>
        </p:blipFill>
        <p:spPr>
          <a:xfrm>
            <a:off x="434160" y="2671560"/>
            <a:ext cx="4803480" cy="2382120"/>
          </a:xfrm>
          <a:prstGeom prst="rect">
            <a:avLst/>
          </a:prstGeom>
          <a:ln>
            <a:noFill/>
          </a:ln>
        </p:spPr>
      </p:pic>
      <p:pic>
        <p:nvPicPr>
          <p:cNvPr id="275" name="Picture 8" descr=""/>
          <p:cNvPicPr/>
          <p:nvPr/>
        </p:nvPicPr>
        <p:blipFill>
          <a:blip r:embed="rId2"/>
          <a:stretch/>
        </p:blipFill>
        <p:spPr>
          <a:xfrm>
            <a:off x="5519880" y="1875240"/>
            <a:ext cx="6370200" cy="397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560" y="21600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8" name="Picture 3" descr=""/>
          <p:cNvPicPr/>
          <p:nvPr/>
        </p:nvPicPr>
        <p:blipFill>
          <a:blip r:embed="rId1"/>
          <a:stretch/>
        </p:blipFill>
        <p:spPr>
          <a:xfrm>
            <a:off x="695520" y="1917000"/>
            <a:ext cx="4075560" cy="1227600"/>
          </a:xfrm>
          <a:prstGeom prst="rect">
            <a:avLst/>
          </a:prstGeom>
          <a:ln>
            <a:noFill/>
          </a:ln>
        </p:spPr>
      </p:pic>
      <p:pic>
        <p:nvPicPr>
          <p:cNvPr id="279" name="Picture 5" descr=""/>
          <p:cNvPicPr/>
          <p:nvPr/>
        </p:nvPicPr>
        <p:blipFill>
          <a:blip r:embed="rId2"/>
          <a:stretch/>
        </p:blipFill>
        <p:spPr>
          <a:xfrm>
            <a:off x="695520" y="3462120"/>
            <a:ext cx="4542480" cy="732240"/>
          </a:xfrm>
          <a:prstGeom prst="rect">
            <a:avLst/>
          </a:prstGeom>
          <a:ln>
            <a:noFill/>
          </a:ln>
        </p:spPr>
      </p:pic>
      <p:pic>
        <p:nvPicPr>
          <p:cNvPr id="280" name="Picture 6" descr=""/>
          <p:cNvPicPr/>
          <p:nvPr/>
        </p:nvPicPr>
        <p:blipFill>
          <a:blip r:embed="rId3"/>
          <a:stretch/>
        </p:blipFill>
        <p:spPr>
          <a:xfrm>
            <a:off x="695520" y="4250880"/>
            <a:ext cx="3570840" cy="191340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5976000" y="1224000"/>
            <a:ext cx="55666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84" name="Picture 3" descr=""/>
          <p:cNvPicPr/>
          <p:nvPr/>
        </p:nvPicPr>
        <p:blipFill>
          <a:blip r:embed="rId1"/>
          <a:stretch/>
        </p:blipFill>
        <p:spPr>
          <a:xfrm>
            <a:off x="1055520" y="1917000"/>
            <a:ext cx="5666400" cy="31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clocked, next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points, regions, distributions, arrays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1127520" y="1635480"/>
            <a:ext cx="2159280" cy="64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/>
          </a:p>
          <a:p>
            <a:pPr marL="285840" indent="-28476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3274920" y="3105360"/>
            <a:ext cx="3519000" cy="931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/>
          </a:p>
          <a:p>
            <a:pPr marL="285840" indent="-28476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/>
          </a:p>
          <a:p>
            <a:pPr marL="285840" indent="-28476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/>
          </a:p>
        </p:txBody>
      </p:sp>
      <p:sp>
        <p:nvSpPr>
          <p:cNvPr id="289" name="CustomShape 5"/>
          <p:cNvSpPr/>
          <p:nvPr/>
        </p:nvSpPr>
        <p:spPr>
          <a:xfrm>
            <a:off x="2203200" y="2381040"/>
            <a:ext cx="2159280" cy="614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/>
          </a:p>
          <a:p>
            <a:pPr marL="285840" indent="-28476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/>
          </a:p>
        </p:txBody>
      </p:sp>
      <p:sp>
        <p:nvSpPr>
          <p:cNvPr id="290" name="CustomShape 6"/>
          <p:cNvSpPr/>
          <p:nvPr/>
        </p:nvSpPr>
        <p:spPr>
          <a:xfrm>
            <a:off x="5735880" y="4149000"/>
            <a:ext cx="2159280" cy="862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/>
          </a:p>
          <a:p>
            <a:pPr marL="285840" indent="-28476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S</a:t>
            </a:r>
            <a:endParaRPr/>
          </a:p>
          <a:p>
            <a:pPr marL="285840" indent="-28476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GlobalRef[T]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93" name="Picture 3" descr=""/>
          <p:cNvPicPr/>
          <p:nvPr/>
        </p:nvPicPr>
        <p:blipFill>
          <a:blip r:embed="rId1"/>
          <a:stretch/>
        </p:blipFill>
        <p:spPr>
          <a:xfrm>
            <a:off x="8328240" y="1917000"/>
            <a:ext cx="2970720" cy="31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Picture 4" descr=""/>
          <p:cNvPicPr/>
          <p:nvPr/>
        </p:nvPicPr>
        <p:blipFill>
          <a:blip r:embed="rId1"/>
          <a:stretch/>
        </p:blipFill>
        <p:spPr>
          <a:xfrm>
            <a:off x="609480" y="1753560"/>
            <a:ext cx="3561120" cy="4218480"/>
          </a:xfrm>
          <a:prstGeom prst="rect">
            <a:avLst/>
          </a:prstGeom>
          <a:ln>
            <a:noFill/>
          </a:ln>
        </p:spPr>
      </p:pic>
      <p:pic>
        <p:nvPicPr>
          <p:cNvPr id="297" name="Picture 5" descr=""/>
          <p:cNvPicPr/>
          <p:nvPr/>
        </p:nvPicPr>
        <p:blipFill>
          <a:blip r:embed="rId2"/>
          <a:stretch/>
        </p:blipFill>
        <p:spPr>
          <a:xfrm>
            <a:off x="6091560" y="2385360"/>
            <a:ext cx="5403960" cy="29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b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i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Picture 3" descr=""/>
          <p:cNvPicPr/>
          <p:nvPr/>
        </p:nvPicPr>
        <p:blipFill>
          <a:blip r:embed="rId1"/>
          <a:stretch/>
        </p:blipFill>
        <p:spPr>
          <a:xfrm>
            <a:off x="609480" y="1586880"/>
            <a:ext cx="4228200" cy="4551840"/>
          </a:xfrm>
          <a:prstGeom prst="rect">
            <a:avLst/>
          </a:prstGeom>
          <a:ln>
            <a:noFill/>
          </a:ln>
        </p:spPr>
      </p:pic>
      <p:pic>
        <p:nvPicPr>
          <p:cNvPr id="303" name="Picture 4" descr=""/>
          <p:cNvPicPr/>
          <p:nvPr/>
        </p:nvPicPr>
        <p:blipFill>
          <a:blip r:embed="rId2"/>
          <a:stretch/>
        </p:blipFill>
        <p:spPr>
          <a:xfrm>
            <a:off x="6068520" y="2359080"/>
            <a:ext cx="5492520" cy="300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Picture 2" descr=""/>
          <p:cNvPicPr/>
          <p:nvPr/>
        </p:nvPicPr>
        <p:blipFill>
          <a:blip r:embed="rId1"/>
          <a:stretch/>
        </p:blipFill>
        <p:spPr>
          <a:xfrm>
            <a:off x="623520" y="1917000"/>
            <a:ext cx="3580200" cy="3875760"/>
          </a:xfrm>
          <a:prstGeom prst="rect">
            <a:avLst/>
          </a:prstGeom>
          <a:ln>
            <a:noFill/>
          </a:ln>
        </p:spPr>
      </p:pic>
      <p:pic>
        <p:nvPicPr>
          <p:cNvPr id="309" name="Picture 3" descr=""/>
          <p:cNvPicPr/>
          <p:nvPr/>
        </p:nvPicPr>
        <p:blipFill>
          <a:blip r:embed="rId2"/>
          <a:stretch/>
        </p:blipFill>
        <p:spPr>
          <a:xfrm>
            <a:off x="6081840" y="2359440"/>
            <a:ext cx="548568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b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 WhenStmt </a:t>
            </a:r>
            <a:r>
              <a:rPr b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12" name="Picture 3" descr=""/>
          <p:cNvPicPr/>
          <p:nvPr/>
        </p:nvPicPr>
        <p:blipFill>
          <a:blip r:embed="rId1"/>
          <a:stretch/>
        </p:blipFill>
        <p:spPr>
          <a:xfrm>
            <a:off x="9086760" y="2724840"/>
            <a:ext cx="2494440" cy="227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Picture 2" descr=""/>
          <p:cNvPicPr/>
          <p:nvPr/>
        </p:nvPicPr>
        <p:blipFill>
          <a:blip r:embed="rId1"/>
          <a:stretch/>
        </p:blipFill>
        <p:spPr>
          <a:xfrm>
            <a:off x="636480" y="2133000"/>
            <a:ext cx="3609000" cy="3447000"/>
          </a:xfrm>
          <a:prstGeom prst="rect">
            <a:avLst/>
          </a:prstGeom>
          <a:ln>
            <a:noFill/>
          </a:ln>
        </p:spPr>
      </p:pic>
      <p:pic>
        <p:nvPicPr>
          <p:cNvPr id="316" name="Picture 4" descr=""/>
          <p:cNvPicPr/>
          <p:nvPr/>
        </p:nvPicPr>
        <p:blipFill>
          <a:blip r:embed="rId2"/>
          <a:stretch/>
        </p:blipFill>
        <p:spPr>
          <a:xfrm>
            <a:off x="6023880" y="2341080"/>
            <a:ext cx="5536800" cy="30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b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1" name="Picture 4" descr=""/>
          <p:cNvPicPr/>
          <p:nvPr/>
        </p:nvPicPr>
        <p:blipFill>
          <a:blip r:embed="rId1"/>
          <a:stretch/>
        </p:blipFill>
        <p:spPr>
          <a:xfrm>
            <a:off x="335520" y="1433520"/>
            <a:ext cx="4209120" cy="5018760"/>
          </a:xfrm>
          <a:prstGeom prst="rect">
            <a:avLst/>
          </a:prstGeom>
          <a:ln>
            <a:noFill/>
          </a:ln>
        </p:spPr>
      </p:pic>
      <p:pic>
        <p:nvPicPr>
          <p:cNvPr id="322" name="Picture 5" descr=""/>
          <p:cNvPicPr/>
          <p:nvPr/>
        </p:nvPicPr>
        <p:blipFill>
          <a:blip r:embed="rId2"/>
          <a:stretch/>
        </p:blipFill>
        <p:spPr>
          <a:xfrm>
            <a:off x="4583880" y="5301360"/>
            <a:ext cx="4209120" cy="1437120"/>
          </a:xfrm>
          <a:prstGeom prst="rect">
            <a:avLst/>
          </a:prstGeom>
          <a:ln>
            <a:noFill/>
          </a:ln>
        </p:spPr>
      </p:pic>
      <p:pic>
        <p:nvPicPr>
          <p:cNvPr id="323" name="Picture 6" descr=""/>
          <p:cNvPicPr/>
          <p:nvPr/>
        </p:nvPicPr>
        <p:blipFill>
          <a:blip r:embed="rId3"/>
          <a:stretch/>
        </p:blipFill>
        <p:spPr>
          <a:xfrm>
            <a:off x="6128640" y="908640"/>
            <a:ext cx="5557320" cy="43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DistArray</a:t>
            </a:r>
            <a:endParaRPr/>
          </a:p>
          <a:p>
            <a:pPr marL="72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/>
          </a:p>
          <a:p>
            <a:pPr marL="72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PlacelocalHandle</a:t>
            </a:r>
            <a:endParaRPr/>
          </a:p>
          <a:p>
            <a:pPr marL="72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Background: Global and Local Views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mal modelo para compartilhar dados causa condições de corrida.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10" descr=""/>
          <p:cNvPicPr/>
          <p:nvPr/>
        </p:nvPicPr>
        <p:blipFill>
          <a:blip r:embed="rId1"/>
          <a:stretch/>
        </p:blipFill>
        <p:spPr>
          <a:xfrm>
            <a:off x="7104240" y="1600200"/>
            <a:ext cx="4088160" cy="3870720"/>
          </a:xfrm>
          <a:prstGeom prst="rect">
            <a:avLst/>
          </a:prstGeom>
          <a:ln>
            <a:noFill/>
          </a:ln>
        </p:spPr>
      </p:pic>
      <p:sp>
        <p:nvSpPr>
          <p:cNvPr id="327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class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Driver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public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static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def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firstCounter =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secondCounter =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5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for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i:Int=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i&lt;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firstCounter.count();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secondCounter.count();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firstValue = firstCounter.getCount();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secondValue = secondCounter.getCount();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Console.OUT.println(</a:t>
            </a:r>
            <a:r>
              <a:rPr lang="pt-BR" sz="1400" spc="-1" strike="noStrike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"First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+firstValue);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Console.OUT.println(</a:t>
            </a:r>
            <a:r>
              <a:rPr lang="pt-BR" sz="1400" spc="-1" strike="noStrike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"Second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8" descr=""/>
          <p:cNvPicPr/>
          <p:nvPr/>
        </p:nvPicPr>
        <p:blipFill>
          <a:blip r:embed="rId1"/>
          <a:stretch/>
        </p:blipFill>
        <p:spPr>
          <a:xfrm>
            <a:off x="7536240" y="1675440"/>
            <a:ext cx="3494520" cy="4374000"/>
          </a:xfrm>
          <a:prstGeom prst="rect">
            <a:avLst/>
          </a:prstGeom>
          <a:ln>
            <a:noFill/>
          </a:ln>
        </p:spPr>
      </p:pic>
      <p:sp>
        <p:nvSpPr>
          <p:cNvPr id="330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public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static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def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secondCtr =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(Place.places(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)) GlobalRef[Counter](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5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for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i:Int=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i&lt;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(secondCtr.</a:t>
            </a: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home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secondCtr().count();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secondValue =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(secondCtr.home) secondCtr().getCount());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Console.OUT.println(</a:t>
            </a:r>
            <a:r>
              <a:rPr lang="pt-BR" sz="1400" spc="-1" strike="noStrike">
                <a:solidFill>
                  <a:srgbClr val="0b0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"Second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Exemplos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Picture 8" descr=""/>
          <p:cNvPicPr/>
          <p:nvPr/>
        </p:nvPicPr>
        <p:blipFill>
          <a:blip r:embed="rId1"/>
          <a:stretch/>
        </p:blipFill>
        <p:spPr>
          <a:xfrm>
            <a:off x="7248240" y="2781000"/>
            <a:ext cx="3028680" cy="2162880"/>
          </a:xfrm>
          <a:prstGeom prst="rect">
            <a:avLst/>
          </a:prstGeom>
          <a:ln>
            <a:noFill/>
          </a:ln>
        </p:spPr>
      </p:pic>
      <p:pic>
        <p:nvPicPr>
          <p:cNvPr id="335" name="Picture 6" descr=""/>
          <p:cNvPicPr/>
          <p:nvPr/>
        </p:nvPicPr>
        <p:blipFill>
          <a:blip r:embed="rId2"/>
          <a:stretch/>
        </p:blipFill>
        <p:spPr>
          <a:xfrm>
            <a:off x="983520" y="2239200"/>
            <a:ext cx="4008960" cy="32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1737360" y="5112000"/>
            <a:ext cx="14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/>
          </a:p>
        </p:txBody>
      </p:sp>
      <p:sp>
        <p:nvSpPr>
          <p:cNvPr id="338" name="TextShape 3"/>
          <p:cNvSpPr txBox="1"/>
          <p:nvPr/>
        </p:nvSpPr>
        <p:spPr>
          <a:xfrm>
            <a:off x="7531920" y="1512000"/>
            <a:ext cx="4204080" cy="30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DistArray: classe abstrata, extensão de classe array. Pode ser usada para distribuir um array a cada place do PlaceGroup.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Reducible: operação de redução, onde cada place do exemplo executa parte da soma e a chamada offer recebe o valor de cada place para a soma.</a:t>
            </a:r>
            <a:endParaRPr/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216000" y="1612440"/>
            <a:ext cx="7416000" cy="332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PlaceLocalHandle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6439680" y="273600"/>
            <a:ext cx="527976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Usado para agrupar várias referências remotas para objetos em diferentes places</a:t>
            </a:r>
            <a:endParaRPr/>
          </a:p>
        </p:txBody>
      </p:sp>
      <p:pic>
        <p:nvPicPr>
          <p:cNvPr id="342" name="Imagem 3" descr=""/>
          <p:cNvPicPr/>
          <p:nvPr/>
        </p:nvPicPr>
        <p:blipFill>
          <a:blip r:embed="rId1"/>
          <a:stretch/>
        </p:blipFill>
        <p:spPr>
          <a:xfrm>
            <a:off x="609480" y="1604520"/>
            <a:ext cx="5829840" cy="3372120"/>
          </a:xfrm>
          <a:prstGeom prst="rect">
            <a:avLst/>
          </a:prstGeom>
          <a:ln>
            <a:noFill/>
          </a:ln>
        </p:spPr>
      </p:pic>
      <p:sp>
        <p:nvSpPr>
          <p:cNvPr id="343" name="CustomShape 3"/>
          <p:cNvSpPr/>
          <p:nvPr/>
        </p:nvSpPr>
        <p:spPr>
          <a:xfrm>
            <a:off x="6563160" y="3219840"/>
            <a:ext cx="4044240" cy="20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Picture 4" descr=""/>
          <p:cNvPicPr/>
          <p:nvPr/>
        </p:nvPicPr>
        <p:blipFill>
          <a:blip r:embed="rId1"/>
          <a:stretch/>
        </p:blipFill>
        <p:spPr>
          <a:xfrm>
            <a:off x="3535200" y="1984680"/>
            <a:ext cx="5121000" cy="375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Picture 4" descr=""/>
          <p:cNvPicPr/>
          <p:nvPr/>
        </p:nvPicPr>
        <p:blipFill>
          <a:blip r:embed="rId1"/>
          <a:stretch/>
        </p:blipFill>
        <p:spPr>
          <a:xfrm>
            <a:off x="2144520" y="1628640"/>
            <a:ext cx="8414640" cy="449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place possui um objeto da classe chamada NRDFS;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NRDFS opera sobre sua pilha testando o caminho (Tour corrente);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Testa com bestTour que é um PlaceLocalHandle usado como referencia global do melhor caminho;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objeto que esteja ocioso em um place deve requisitar a outro algum Tour para operar. Isso evita desbalanceamento na busca onde o trabalho em um place pode terminar antes de outro.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/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1296000" y="1224000"/>
            <a:ext cx="7594560" cy="54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1343880" y="1008000"/>
            <a:ext cx="9503280" cy="49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Overview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0880" y="1371600"/>
            <a:ext cx="415224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lang="pt-BR" sz="28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Partitioned Global View” (or PGAS)</a:t>
            </a:r>
            <a:endParaRPr/>
          </a:p>
          <a:p>
            <a:pPr lvl="1" marL="742680" indent="-28476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24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/>
          </a:p>
          <a:p>
            <a:pPr lvl="1" marL="742680" indent="-28476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24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dados entre as threads</a:t>
            </a:r>
            <a:endParaRPr/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/>
        </p:blipFill>
        <p:spPr>
          <a:xfrm>
            <a:off x="4680000" y="3384000"/>
            <a:ext cx="7287840" cy="293904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5155560" y="1080000"/>
            <a:ext cx="593172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800" spc="-1">
                <a:latin typeface="Arial"/>
              </a:rPr>
              <a:t>Desempenho em milisegundos</a:t>
            </a:r>
            <a:endParaRPr/>
          </a:p>
        </p:txBody>
      </p:sp>
      <p:graphicFrame>
        <p:nvGraphicFramePr>
          <p:cNvPr id="356" name="Table 2"/>
          <p:cNvGraphicFramePr/>
          <p:nvPr/>
        </p:nvGraphicFramePr>
        <p:xfrm>
          <a:off x="609480" y="1604520"/>
          <a:ext cx="10972080" cy="3939480"/>
        </p:xfrm>
        <a:graphic>
          <a:graphicData uri="http://schemas.openxmlformats.org/drawingml/2006/table">
            <a:tbl>
              <a:tblPr/>
              <a:tblGrid>
                <a:gridCol w="3657240"/>
                <a:gridCol w="3657240"/>
                <a:gridCol w="3657960"/>
              </a:tblGrid>
              <a:tr h="984600"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ffffff"/>
                          </a:solidFill>
                          <a:latin typeface="Arial"/>
                        </a:rPr>
                        <a:t>Número de nós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ffffff"/>
                          </a:solidFill>
                          <a:latin typeface="Arial"/>
                        </a:rPr>
                        <a:t>Sequencial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ffffff"/>
                          </a:solidFill>
                          <a:latin typeface="Arial"/>
                        </a:rPr>
                        <a:t>Paralelo 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984600"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latin typeface="Arial"/>
                        </a:rPr>
                        <a:t>4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latin typeface="Arial"/>
                        </a:rPr>
                        <a:t>3 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latin typeface="Arial"/>
                        </a:rPr>
                        <a:t>200 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84600"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latin typeface="Arial"/>
                        </a:rPr>
                        <a:t>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000000"/>
                          </a:solidFill>
                          <a:latin typeface="Arial"/>
                          <a:ea typeface="Courier New"/>
                        </a:rPr>
                        <a:t>73 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latin typeface="Arial"/>
                        </a:rPr>
                        <a:t>601 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85680"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latin typeface="Arial"/>
                        </a:rPr>
                        <a:t>12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000000"/>
                          </a:solidFill>
                          <a:latin typeface="Arial"/>
                          <a:ea typeface="Courier New"/>
                        </a:rPr>
                        <a:t>278938 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000000"/>
                          </a:solidFill>
                          <a:latin typeface="Arial"/>
                          <a:ea typeface="Courier New"/>
                        </a:rPr>
                        <a:t>5232 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85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Dificuldade de encontrar exemplos atualizados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Overhead pelo back-end Java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Falta de decumentação apropriada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http://www5.in.tum.de/pub/hoermann_thomas_2013.pdf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https://openresearch-repository.anu.edu.au/bitstream/1885/14334/1/Milthorpe%20Thesis%202015.pdf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http://x10.sourceforge.net/documentation/languagespec/x10-latest.pdf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https://www.cs.colostate.edu/wiki/mediawiki/images/5/5d/X10programmingguide.pdf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5"/>
              </a:rPr>
              <a:t>http://citeseerx.ist.psu.edu/viewdoc/download?doi=10.1.1.642.6839&amp;rep=rep1&amp;type=pdf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6"/>
              </a:rPr>
              <a:t>https://arxiv.org/pdf/1110.4165.pdf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Overview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Permite ao programador pensar em uma única computação sobre múltiplos processadores.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Cada processador dever operar diretamente sobre o dado que possui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Em X10, são fornecidos mecanismos indiretos que permitem acessar ou atualizar o dado em outro processadores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Barreiras globais são usadas para garantir a sincronia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Place: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Controla uma quantidade de objetos e atividades.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Places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são definidas antes de executar o programa.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uma abstração para sincronização de memória compartilhada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Armazena um conjunto de dados e roda 1 ou mais activiteis (threads)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00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Aplicação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 invocando método “main”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00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Activities:</a:t>
            </a:r>
            <a:endParaRPr/>
          </a:p>
          <a:p>
            <a:pPr lvl="1" marL="743040" indent="-28476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 sequencial de comandos em um espaço de memória (“place”)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7122600" y="2532600"/>
            <a:ext cx="1080360" cy="970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37" name="CustomShape 3"/>
          <p:cNvSpPr/>
          <p:nvPr/>
        </p:nvSpPr>
        <p:spPr>
          <a:xfrm>
            <a:off x="7663320" y="2281320"/>
            <a:ext cx="360" cy="89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8283240" y="2532600"/>
            <a:ext cx="1080360" cy="970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40" name="CustomShape 6"/>
          <p:cNvSpPr/>
          <p:nvPr/>
        </p:nvSpPr>
        <p:spPr>
          <a:xfrm>
            <a:off x="7132320" y="3633840"/>
            <a:ext cx="1080360" cy="970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41" name="CustomShape 7"/>
          <p:cNvSpPr/>
          <p:nvPr/>
        </p:nvSpPr>
        <p:spPr>
          <a:xfrm>
            <a:off x="8283240" y="3633840"/>
            <a:ext cx="1080360" cy="970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42" name="CustomShape 8"/>
          <p:cNvSpPr/>
          <p:nvPr/>
        </p:nvSpPr>
        <p:spPr>
          <a:xfrm>
            <a:off x="7132320" y="3189960"/>
            <a:ext cx="1088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/>
          </a:p>
        </p:txBody>
      </p:sp>
      <p:sp>
        <p:nvSpPr>
          <p:cNvPr id="243" name="CustomShape 9"/>
          <p:cNvSpPr/>
          <p:nvPr/>
        </p:nvSpPr>
        <p:spPr>
          <a:xfrm>
            <a:off x="7122600" y="4269960"/>
            <a:ext cx="1090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/>
          </a:p>
        </p:txBody>
      </p:sp>
      <p:sp>
        <p:nvSpPr>
          <p:cNvPr id="244" name="CustomShape 10"/>
          <p:cNvSpPr/>
          <p:nvPr/>
        </p:nvSpPr>
        <p:spPr>
          <a:xfrm>
            <a:off x="8259120" y="4281840"/>
            <a:ext cx="1104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/>
          </a:p>
        </p:txBody>
      </p:sp>
      <p:sp>
        <p:nvSpPr>
          <p:cNvPr id="245" name="CustomShape 11"/>
          <p:cNvSpPr/>
          <p:nvPr/>
        </p:nvSpPr>
        <p:spPr>
          <a:xfrm>
            <a:off x="8259120" y="3180600"/>
            <a:ext cx="1104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/>
          </a:p>
        </p:txBody>
      </p:sp>
      <p:sp>
        <p:nvSpPr>
          <p:cNvPr id="246" name="CustomShape 12"/>
          <p:cNvSpPr/>
          <p:nvPr/>
        </p:nvSpPr>
        <p:spPr>
          <a:xfrm>
            <a:off x="7204320" y="2604600"/>
            <a:ext cx="926640" cy="2869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7240" y="228600"/>
            <a:ext cx="112770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e Nonlocal Access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507600" y="1371240"/>
            <a:ext cx="553644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6520" indent="-23580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Afinidade é a associação de uma thread a um place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 lvl="1" marL="742680" indent="-28476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é chamado de local memory</a:t>
            </a:r>
            <a:endParaRPr/>
          </a:p>
          <a:p>
            <a:pPr lvl="1" marL="742680" indent="-28476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742680" indent="-28476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uma thread possui “afinidade” ela pode acessar seus dados</a:t>
            </a:r>
            <a:endParaRPr/>
          </a:p>
          <a:p>
            <a:pPr lvl="1" marL="742680" indent="-28476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 marL="236520" indent="-23580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Nonlocal access </a:t>
            </a:r>
            <a:endParaRPr/>
          </a:p>
          <a:p>
            <a:pPr marL="360">
              <a:lnSpc>
                <a:spcPct val="70000"/>
              </a:lnSpc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742680" indent="-28476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0 quer acesssar B</a:t>
            </a:r>
            <a:endParaRPr/>
          </a:p>
          <a:p>
            <a:pPr marL="457560">
              <a:lnSpc>
                <a:spcPct val="70000"/>
              </a:lnSpc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742680" indent="-28476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está em Memory 1</a:t>
            </a:r>
            <a:endParaRPr/>
          </a:p>
          <a:p>
            <a:pPr marL="457560">
              <a:lnSpc>
                <a:spcPct val="70000"/>
              </a:lnSpc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742680" indent="-28476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0 não tem afinidade com a memória 1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 marL="236520" indent="-23580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Comunicação entre processo é cara!</a:t>
            </a:r>
            <a:endParaRPr/>
          </a:p>
        </p:txBody>
      </p:sp>
      <p:pic>
        <p:nvPicPr>
          <p:cNvPr id="249" name="Picture 7" descr=""/>
          <p:cNvPicPr/>
          <p:nvPr/>
        </p:nvPicPr>
        <p:blipFill>
          <a:blip r:embed="rId1"/>
          <a:stretch/>
        </p:blipFill>
        <p:spPr>
          <a:xfrm>
            <a:off x="7852680" y="528480"/>
            <a:ext cx="3623400" cy="2336400"/>
          </a:xfrm>
          <a:prstGeom prst="rect">
            <a:avLst/>
          </a:prstGeom>
          <a:ln>
            <a:noFill/>
          </a:ln>
        </p:spPr>
      </p:pic>
      <p:pic>
        <p:nvPicPr>
          <p:cNvPr id="250" name="Picture 8" descr=""/>
          <p:cNvPicPr/>
          <p:nvPr/>
        </p:nvPicPr>
        <p:blipFill>
          <a:blip r:embed="rId2"/>
          <a:stretch/>
        </p:blipFill>
        <p:spPr>
          <a:xfrm>
            <a:off x="7852680" y="3166920"/>
            <a:ext cx="3623400" cy="233640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253480" y="6554880"/>
            <a:ext cx="2133000" cy="2469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5263B80F-E0A1-4889-8D19-8912431F79FE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7240" y="228600"/>
            <a:ext cx="112770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e Memories para Diferentes Padrões de programação</a:t>
            </a:r>
            <a:endParaRPr/>
          </a:p>
        </p:txBody>
      </p:sp>
      <p:graphicFrame>
        <p:nvGraphicFramePr>
          <p:cNvPr id="253" name="Table 2"/>
          <p:cNvGraphicFramePr/>
          <p:nvPr/>
        </p:nvGraphicFramePr>
        <p:xfrm>
          <a:off x="507960" y="1371600"/>
          <a:ext cx="10818000" cy="3133440"/>
        </p:xfrm>
        <a:graphic>
          <a:graphicData uri="http://schemas.openxmlformats.org/drawingml/2006/table">
            <a:tbl>
              <a:tblPr/>
              <a:tblGrid>
                <a:gridCol w="2705040"/>
                <a:gridCol w="2201040"/>
                <a:gridCol w="2366280"/>
                <a:gridCol w="3546000"/>
              </a:tblGrid>
              <a:tr h="642600"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642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(device)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254" name="CustomShape 3"/>
          <p:cNvSpPr/>
          <p:nvPr/>
        </p:nvSpPr>
        <p:spPr>
          <a:xfrm>
            <a:off x="5253480" y="6554880"/>
            <a:ext cx="2133000" cy="2469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1FA394DC-410C-4FB8-8D6A-7892C74B4D74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609480" y="1600200"/>
            <a:ext cx="10971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Application>LibreOffice/5.0.3.2$Windows_x86 LibreOffice_project/e5f16313668ac592c1bfb310f4390624e3dbfb75</Application>
  <Paragraphs>385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language>pt-BR</dc:language>
  <dcterms:modified xsi:type="dcterms:W3CDTF">2016-12-13T02:10:35Z</dcterms:modified>
  <cp:revision>80</cp:revision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