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5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98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8" r:id="rId39"/>
    <p:sldId id="285" r:id="rId40"/>
    <p:sldId id="289" r:id="rId41"/>
    <p:sldId id="290" r:id="rId42"/>
    <p:sldId id="291" r:id="rId43"/>
    <p:sldId id="299" r:id="rId44"/>
    <p:sldId id="307" r:id="rId45"/>
    <p:sldId id="300" r:id="rId46"/>
    <p:sldId id="301" r:id="rId47"/>
    <p:sldId id="302" r:id="rId48"/>
    <p:sldId id="303" r:id="rId49"/>
    <p:sldId id="304" r:id="rId50"/>
    <p:sldId id="305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26B454-4AC2-4732-A538-8A735DF2EDB1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3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85800" y="4343760"/>
            <a:ext cx="548388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Programmer is aware of this nonlocal access!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88404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4B543F09-C253-40C2-86F1-64512260B0A2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60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884040" y="8686080"/>
            <a:ext cx="297072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E2EA74C6-6173-4647-9A2C-BFB11F4DCAE6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138760" y="681120"/>
            <a:ext cx="2592000" cy="343296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121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884400" y="8686080"/>
            <a:ext cx="2970360" cy="4557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3356A9B-917A-4B0F-8D0E-A40E21846408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2138760" y="684000"/>
            <a:ext cx="2592000" cy="342972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911160" y="4349520"/>
            <a:ext cx="5029920" cy="410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666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8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7" name="Picture 28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x10.sourceforge.net/x10doc/2.6.0/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14400" y="2130480"/>
            <a:ext cx="1036188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28800" y="3886200"/>
            <a:ext cx="85330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Luiz José Schirmer Silva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Leonardo Quatrin Campagnolo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X10 utiliza o modelo  Asynchronous PGAS na família Java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As threads podem ser criadas dinamicamente sob o controle do programador;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n threads distintas, p memorias distintas (n &lt;&gt; p);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APGAS : visão global da memória compartilhada onde uma parte é local para cada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- explícita sobre localidade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memories =  places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PGAS threads = activities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296F1935-469E-4D7A-899C-117A64262C3F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 execução distribuída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10840" y="4611240"/>
            <a:ext cx="10971720" cy="152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espaço de endereçamento global é dividido em vários places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place contém activities e dados (objetos, structs, métodos)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place é implementado por uma JVM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pertence ao place onde ele foi criado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pode ser referenciado remotamente por outro places (GlobalRef)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2" name="Imagem 3"/>
          <p:cNvPicPr/>
          <p:nvPr/>
        </p:nvPicPr>
        <p:blipFill>
          <a:blip r:embed="rId2"/>
          <a:stretch/>
        </p:blipFill>
        <p:spPr>
          <a:xfrm>
            <a:off x="1937520" y="1571400"/>
            <a:ext cx="7082280" cy="24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07240" y="1371240"/>
            <a:ext cx="1127664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arget :  Computação científica e  business analytics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6520" indent="-2354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: open source project (Eclipse Public License)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Documentação, releases, mailing lists, código, etc: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http://x10-lang.org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back end: o X10 é traduzido para código Java a compilado em Java bytecode, e então executado em múltiplas JVMs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back end: Multi-process (1 place por SMP node)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aix, linux, cygwin, MacOS X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52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x86, x86_64,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E8DAF0BA-E46A-4A8B-AE63-BC00C518D6D1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http://www.x10-lang.org/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X10DT baseada em Eclipse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12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Documentação: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http://x10.sourceforge.net/x10doc/2.6.0/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160" cy="39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x10.lang.*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120" cy="2381760"/>
          </a:xfrm>
          <a:prstGeom prst="rect">
            <a:avLst/>
          </a:prstGeom>
          <a:ln>
            <a:noFill/>
          </a:ln>
        </p:spPr>
      </p:pic>
      <p:pic>
        <p:nvPicPr>
          <p:cNvPr id="345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6984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75560" y="21600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variáveis: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funções: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200" cy="122724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120" cy="731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0480" cy="191304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5976000" y="1224000"/>
            <a:ext cx="5566320" cy="51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Declaração de variávies:  </a:t>
            </a: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var x:Int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4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8320" cy="2162520"/>
          </a:xfrm>
          <a:prstGeom prst="rect">
            <a:avLst/>
          </a:prstGeom>
          <a:ln>
            <a:noFill/>
          </a:ln>
        </p:spPr>
      </p:pic>
      <p:pic>
        <p:nvPicPr>
          <p:cNvPr id="405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8600" cy="324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05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Métodos em Java e 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4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040" cy="31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127520" y="1635480"/>
            <a:ext cx="2158920" cy="646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274920" y="3105360"/>
            <a:ext cx="3518640" cy="931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2203200" y="2381040"/>
            <a:ext cx="2158920" cy="614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5735880" y="4149000"/>
            <a:ext cx="2158920" cy="64815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Sumário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geral: x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(p,l) 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{ …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 uma nova atividade para avaliar comandos de maneira assíncrona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Variáveis fora do bloco async podem ser referenciadas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3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036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0760" cy="421812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3600" cy="295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{ …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 uma expressão, esperando todas as atividades criadas por chamadas async terminarem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considerado um mecanismo de barreira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Útil para expressar operações “síncronas”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7840" cy="4551480"/>
          </a:xfrm>
          <a:prstGeom prst="rect">
            <a:avLst/>
          </a:prstGeom>
          <a:ln>
            <a:noFill/>
          </a:ln>
        </p:spPr>
      </p:pic>
      <p:pic>
        <p:nvPicPr>
          <p:cNvPr id="373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160" cy="300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Statement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Executa um bloco de código de forma atômica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utilizado em métodos ou em trechos de código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Blocos atômicos são executados enquanto outras atividades são suspensas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 criar atividades concorrentes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 manipular dados locais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79840" cy="3875400"/>
          </a:xfrm>
          <a:prstGeom prst="rect">
            <a:avLst/>
          </a:prstGeom>
          <a:ln>
            <a:noFill/>
          </a:ln>
        </p:spPr>
      </p:pic>
      <p:pic>
        <p:nvPicPr>
          <p:cNvPr id="379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5320" cy="299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8640" cy="3446640"/>
          </a:xfrm>
          <a:prstGeom prst="rect">
            <a:avLst/>
          </a:prstGeom>
          <a:ln>
            <a:noFill/>
          </a:ln>
        </p:spPr>
      </p:pic>
      <p:pic>
        <p:nvPicPr>
          <p:cNvPr id="383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6440" cy="30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609480" y="1600200"/>
            <a:ext cx="7142704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WhenStmt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WhenStmt ::=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 Expr 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| WhenStmt </a:t>
            </a:r>
            <a:r>
              <a:rPr lang="pt-BR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r>
              <a:rPr lang="pt-B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(Expr) Stmt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(E) { ... }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Suspende uma atividade até que o estado de uma expressão booleana E seja verdadeira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Quando isso acontece, S é executada atomicamente e isoladamente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6" name="Picture 3"/>
          <p:cNvPicPr/>
          <p:nvPr/>
        </p:nvPicPr>
        <p:blipFill>
          <a:blip r:embed="rId2"/>
          <a:stretch/>
        </p:blipFill>
        <p:spPr>
          <a:xfrm>
            <a:off x="3359696" y="4293096"/>
            <a:ext cx="2494080" cy="22752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680"/>
            <a:ext cx="382905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(p) Stmt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{ ... }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Sendo ‘p’ é relacionado ao </a:t>
            </a: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que o bloco de código será executado.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Atividade do processo “pai” é bloqueado até que o trecho em { ... } seja completado.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async </a:t>
            </a: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Características principais da linguagem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8760" cy="5018400"/>
          </a:xfrm>
          <a:prstGeom prst="rect">
            <a:avLst/>
          </a:prstGeom>
          <a:ln>
            <a:noFill/>
          </a:ln>
        </p:spPr>
      </p:pic>
      <p:pic>
        <p:nvPicPr>
          <p:cNvPr id="392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8760" cy="1436760"/>
          </a:xfrm>
          <a:prstGeom prst="rect">
            <a:avLst/>
          </a:prstGeom>
          <a:ln>
            <a:noFill/>
          </a:ln>
        </p:spPr>
      </p:pic>
      <p:pic>
        <p:nvPicPr>
          <p:cNvPr id="393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6960" cy="43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Background: Global and Local Views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programa em paralelo possui n threads e pelo menos um espaço de endereçamento.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“visão global” quando todas as threads compartilham um único espaço de endereçamento (OpenMP), compartilham o mesmo dado,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 mal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modelo para compartilhar dados causa condições de corrida.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483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programa é dito que possui uma visão local quando as threads tem espaços de endereçamento distintos e  se comunicam por troca de mensagens (MPI) , threads precisam de cópias dos dados necessários a serem computados (replicar dado)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980" indent="-34290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Classes: Alguns Exemplos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DistArray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GlobalRef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4583832" y="1600200"/>
            <a:ext cx="7415640" cy="3326760"/>
          </a:xfrm>
          <a:prstGeom prst="rect">
            <a:avLst/>
          </a:prstGeom>
          <a:ln>
            <a:noFill/>
          </a:ln>
        </p:spPr>
      </p:pic>
      <p:sp>
        <p:nvSpPr>
          <p:cNvPr id="4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Reducible e DistArray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7576512" y="4974885"/>
            <a:ext cx="1430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Sum: 900.0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531920" y="1512000"/>
            <a:ext cx="4203720" cy="30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3974352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DistArray: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classe abstrata, extensão de classe array. Pode ser usada para distribuir um array a cada place do PlaceGroup.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Reducible: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operação de redução, onde cada place do exemplo executa parte da soma e a chamada offer recebe o valor de cada place para a soma.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560984"/>
            <a:ext cx="495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Cria uma referência galobal para um dado objeto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Possui um campo home, especificando aonde foi criado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b="0" strike="noStrike" spc="-1" dirty="0">
              <a:uFill>
                <a:solidFill>
                  <a:srgbClr val="FFFFFF"/>
                </a:solidFill>
              </a:uFill>
              <a:latin typeface="Monaco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spc="-1" dirty="0" smtClean="0">
                <a:uFill>
                  <a:solidFill>
                    <a:srgbClr val="FFFFFF"/>
                  </a:solidFill>
                </a:uFill>
                <a:latin typeface="Monaco"/>
                <a:ea typeface="DejaVu Sans"/>
              </a:rPr>
              <a:t>Só pode ser manipulado no seu Place de origem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PlaceLocalHandle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6439680" y="273600"/>
            <a:ext cx="52794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Imagem 3"/>
          <p:cNvPicPr/>
          <p:nvPr/>
        </p:nvPicPr>
        <p:blipFill>
          <a:blip r:embed="rId2"/>
          <a:stretch/>
        </p:blipFill>
        <p:spPr>
          <a:xfrm>
            <a:off x="6080225" y="1124744"/>
            <a:ext cx="5829480" cy="3371760"/>
          </a:xfrm>
          <a:prstGeom prst="rect">
            <a:avLst/>
          </a:prstGeom>
          <a:ln>
            <a:noFill/>
          </a:ln>
        </p:spPr>
      </p:pic>
      <p:sp>
        <p:nvSpPr>
          <p:cNvPr id="413" name="CustomShape 3"/>
          <p:cNvSpPr/>
          <p:nvPr/>
        </p:nvSpPr>
        <p:spPr>
          <a:xfrm>
            <a:off x="6062134" y="4496504"/>
            <a:ext cx="4043880" cy="20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static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2 2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local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0 0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2 -1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09480" y="1600200"/>
            <a:ext cx="5198488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Usado para agrupar várias referências remotas para objetos em diferentes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places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Cada PLH também é manipulado apenas no seu local de origem, porém é criado um PLH para cada Place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Podem ser modificados dentro de um bloco at()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6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0640" cy="375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4280" cy="44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possui: (PlaceLocalHandle)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Pilha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valor de melhor custo de rota local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de estado (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working 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14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not_terminate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2 variáveis para verificar se algum place está vazio e qual está vazio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GlobalRef’s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Custo global da melhor rota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Rota com menor custo global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Array com os id’s dos places que estão esperando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Número de places que estão esperando novas rotas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1 DistArray que distribui o trabalho entre cada Place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Cada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opera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sobre sua pilha testando 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rota corrente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cada novo melhor custo global, transfere esse valor para todos os Places</a:t>
            </a:r>
          </a:p>
          <a:p>
            <a:pPr>
              <a:lnSpc>
                <a:spcPct val="9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Um objeto que esteja ocioso em um place deve requisitar a outro algum Tour para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operar, evitando desbalanceamento </a:t>
            </a: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na busca onde o trabalho em um place pode terminar antes de </a:t>
            </a:r>
            <a:r>
              <a:rPr lang="pt-B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outro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</a:t>
            </a: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609480" y="1604520"/>
            <a:ext cx="10971720" cy="45607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3578043"/>
            <a:ext cx="5753100" cy="1171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1590858"/>
            <a:ext cx="8839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6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060848"/>
            <a:ext cx="43910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34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9" y="1340768"/>
            <a:ext cx="5114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645024"/>
            <a:ext cx="51149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49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80880" y="1371600"/>
            <a:ext cx="41518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080"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“Partitioned Global View” (or PGAS)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 Address Space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cada thread acessa todo o dado sem a necessidade de replicar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40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-Partitioned</a:t>
            </a: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 Divide o espaço de endereçamento global para que o programador esteja ciente do compartilhamento de </a:t>
            </a:r>
            <a:r>
              <a:rPr lang="pt-BR" sz="1600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7480" cy="2938680"/>
          </a:xfrm>
          <a:prstGeom prst="rect">
            <a:avLst/>
          </a:prstGeom>
          <a:ln>
            <a:noFill/>
          </a:ln>
        </p:spPr>
      </p:pic>
      <p:sp>
        <p:nvSpPr>
          <p:cNvPr id="302" name="CustomShape 3"/>
          <p:cNvSpPr/>
          <p:nvPr/>
        </p:nvSpPr>
        <p:spPr>
          <a:xfrm>
            <a:off x="5155560" y="1080000"/>
            <a:ext cx="593136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+ blocos distintos de memória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Memória: places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Threads: activities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352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425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" y="1268760"/>
            <a:ext cx="56197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5619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2" y="1772816"/>
            <a:ext cx="5695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63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886780"/>
            <a:ext cx="4543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em árvore com x10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47" y="1916832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17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Desempenho em milisegundos</a:t>
            </a:r>
          </a:p>
        </p:txBody>
      </p:sp>
      <p:graphicFrame>
        <p:nvGraphicFramePr>
          <p:cNvPr id="426" name="Table 2"/>
          <p:cNvGraphicFramePr/>
          <p:nvPr>
            <p:extLst>
              <p:ext uri="{D42A27DB-BD31-4B8C-83A1-F6EECF244321}">
                <p14:modId xmlns:p14="http://schemas.microsoft.com/office/powerpoint/2010/main" val="3529548770"/>
              </p:ext>
            </p:extLst>
          </p:nvPr>
        </p:nvGraphicFramePr>
        <p:xfrm>
          <a:off x="2279576" y="2492896"/>
          <a:ext cx="7633329" cy="2917122"/>
        </p:xfrm>
        <a:graphic>
          <a:graphicData uri="http://schemas.openxmlformats.org/drawingml/2006/table">
            <a:tbl>
              <a:tblPr/>
              <a:tblGrid>
                <a:gridCol w="2544276"/>
                <a:gridCol w="2544276"/>
                <a:gridCol w="2544777"/>
              </a:tblGrid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nós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Sequencial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Paralelo 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5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73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601 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278938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ea typeface="Courier New"/>
                          <a:cs typeface="Calibri" panose="020F0502020204030204" pitchFamily="34" charset="0"/>
                        </a:rPr>
                        <a:t>5232 ms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12 - 15</a:t>
                      </a:r>
                      <a:r>
                        <a:rPr lang="pt-B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 a</a:t>
                      </a:r>
                      <a:r>
                        <a:rPr lang="pt-BR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220 </a:t>
                      </a: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segundos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6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 20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minutos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Dificuldade de encontrar exemplos atualizados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Overhead pelo back-end Java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Falta de decumentação apropriada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Referências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Thomas Hörmann. Parallel Algorithms for Sparse Grids in X10. Bachelor Thesis in Informatics. June 2013.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http://www5.in.tum.de/pub/hoermann_thomas_2013.pdf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Josh Milthorpe. X10 for High-Performance Scientific Computing. Doctor Thesis at The Australian National University. June 2015.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https://openresearch-repository.anu.edu.au/bitstream/1885/14334/1/Milthorpe%20Thesis%202015.pdf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 Language Specification. Version 2.6 . June 2016. URL: </a:t>
            </a:r>
            <a:r>
              <a:rPr lang="pt-BR" sz="16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</a:t>
            </a:r>
            <a:r>
              <a:rPr lang="pt-BR" sz="16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x10.sourceforge.net/documentation/languagespec/x10-latest.pdf</a:t>
            </a:r>
            <a:endParaRPr lang="pt-B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documentation. Version 2.6.0.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URL: </a:t>
            </a:r>
            <a:r>
              <a:rPr lang="pt-B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http://x10.sourceforge.net/x10doc/2.6.0</a:t>
            </a:r>
            <a:r>
              <a:rPr lang="pt-BR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5"/>
              </a:rPr>
              <a:t>/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Visão geral: x10</a:t>
            </a:r>
          </a:p>
          <a:p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PGAS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Overview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Permite ao programador pensar em uma única computação sobre múltiplos processadores.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Cada processador dever operar diretamente sobre o dado que possui 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X10, são fornecidos mecanismos indiretos que permitem acessar ou atualizar o dado em outro processadores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Barreiras globais são usadas para garantir a sincronia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Controla uma quantidade de objetos e atividades.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Places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são definidas antes de executar o programa.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É uma abstração para sincronização de memória compartilhada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Armazena um conjunto de dados e roda 1 ou mais </a:t>
            </a:r>
            <a:r>
              <a:rPr lang="pt-BR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</a:t>
            </a:r>
            <a:r>
              <a:rPr lang="pt-BR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(threads)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640" lvl="1">
              <a:lnSpc>
                <a:spcPct val="8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Aplicação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0 invocando método “main”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16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Activities: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40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Bloco sequencial de comandos em um espaço de memória (“place”)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712260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7663320" y="2281320"/>
            <a:ext cx="360" cy="89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283240" y="253260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713232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8283240" y="3633840"/>
            <a:ext cx="1080000" cy="969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12" name="CustomShape 8"/>
          <p:cNvSpPr/>
          <p:nvPr/>
        </p:nvSpPr>
        <p:spPr>
          <a:xfrm>
            <a:off x="7132320" y="3189960"/>
            <a:ext cx="10882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7122600" y="4269960"/>
            <a:ext cx="109008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>
            <a:off x="8259120" y="428184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1"/>
          <p:cNvSpPr/>
          <p:nvPr/>
        </p:nvSpPr>
        <p:spPr>
          <a:xfrm>
            <a:off x="8259120" y="3180600"/>
            <a:ext cx="11041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2"/>
          <p:cNvSpPr/>
          <p:nvPr/>
        </p:nvSpPr>
        <p:spPr>
          <a:xfrm>
            <a:off x="7204320" y="2604600"/>
            <a:ext cx="926280" cy="28656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Affinity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Nonlocal Access</a:t>
            </a:r>
            <a:endParaRPr lang="pt-B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7600" y="1371240"/>
            <a:ext cx="5536080" cy="43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Afinidade é a associação de uma thread a um place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 é chamado de local memory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 uma thread possui “afinidade” ela pode acessar seus dados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lnSpc>
                <a:spcPct val="70000"/>
              </a:lnSpc>
              <a:buClr>
                <a:srgbClr val="3F3D41"/>
              </a:buClr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Nonlocal access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70000"/>
              </a:lnSpc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quer acesssar B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 está em Memory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560">
              <a:lnSpc>
                <a:spcPct val="70000"/>
              </a:lnSpc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680" lvl="1" indent="-28440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600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Thread 0 não tem afinidade com a memória 1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6520" indent="-23544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Comunicação entre 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processos </a:t>
            </a:r>
            <a:r>
              <a:rPr lang="pt-BR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pode ser</a:t>
            </a:r>
            <a:r>
              <a:rPr lang="pt-BR" b="0" strike="noStrike" spc="-1" dirty="0" smtClean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pt-BR" b="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cara!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040" cy="2336040"/>
          </a:xfrm>
          <a:prstGeom prst="rect">
            <a:avLst/>
          </a:prstGeom>
          <a:ln>
            <a:noFill/>
          </a:ln>
        </p:spPr>
      </p:pic>
      <p:pic>
        <p:nvPicPr>
          <p:cNvPr id="320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040" cy="23360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72758E0-1BC2-4094-8402-E84C6E5B5214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7240" y="228600"/>
            <a:ext cx="11276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Threads </a:t>
            </a:r>
            <a:r>
              <a:rPr lang="pt-B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Memories para Diferentes Padrões de programação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23" name="Table 2"/>
          <p:cNvGraphicFramePr/>
          <p:nvPr>
            <p:extLst>
              <p:ext uri="{D42A27DB-BD31-4B8C-83A1-F6EECF244321}">
                <p14:modId xmlns:p14="http://schemas.microsoft.com/office/powerpoint/2010/main" val="77017111"/>
              </p:ext>
            </p:extLst>
          </p:nvPr>
        </p:nvGraphicFramePr>
        <p:xfrm>
          <a:off x="1991544" y="2060848"/>
          <a:ext cx="7920880" cy="2827312"/>
        </p:xfrm>
        <a:graphic>
          <a:graphicData uri="http://schemas.openxmlformats.org/drawingml/2006/table">
            <a:tbl>
              <a:tblPr/>
              <a:tblGrid>
                <a:gridCol w="1756324"/>
                <a:gridCol w="2060100"/>
                <a:gridCol w="1728192"/>
                <a:gridCol w="2376264"/>
              </a:tblGrid>
              <a:tr h="6426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Thread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Memory Count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Nonlocal Access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Sequential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OpenMP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Either 1 or 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N/A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MPI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Message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3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CUDA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 (host) +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 </a:t>
                      </a: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 (Host + device)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  DMA </a:t>
                      </a: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required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UPC, FORTRAN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X10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</a:t>
                      </a:r>
                      <a:endParaRPr lang="pt-BR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Supported</a:t>
                      </a:r>
                      <a:endParaRPr lang="pt-BR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324" name="CustomShape 3"/>
          <p:cNvSpPr/>
          <p:nvPr/>
        </p:nvSpPr>
        <p:spPr>
          <a:xfrm>
            <a:off x="5253480" y="6554880"/>
            <a:ext cx="2132640" cy="2466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53BAB64-AF97-4D9A-B2A6-F9A1ADCCE679}" type="slidenum">
              <a:rPr lang="pt-BR" sz="1400" b="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pt-B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geral: x10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IBM PERCS (2004) : Productive Easy-to-use Reliable Computer Systems;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level programming language, fortemente tipada, orientada objetos e  possui garbage colector;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&amp; Java;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Alvo são clusters de processadores multi-core em ligados em um sistema de larga escala através de uma rede de alto desempenho.</a:t>
            </a: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1515</Words>
  <Application>Microsoft Office PowerPoint</Application>
  <PresentationFormat>Widescreen</PresentationFormat>
  <Paragraphs>423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Arial</vt:lpstr>
      <vt:lpstr>Calibri</vt:lpstr>
      <vt:lpstr>Cambria Math</vt:lpstr>
      <vt:lpstr>Consolas</vt:lpstr>
      <vt:lpstr>Courier New</vt:lpstr>
      <vt:lpstr>DejaVu Sans</vt:lpstr>
      <vt:lpstr>Monaco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Busca em árvore com x10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Leonardo Quatrin Campagnolo</cp:lastModifiedBy>
  <cp:revision>26</cp:revision>
  <dcterms:modified xsi:type="dcterms:W3CDTF">2016-12-13T11:50:23Z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2016-12-04T21:11:16Z</dcterms:created>
  <dc:creator>Leonardo</dc:creator>
  <dc:description/>
  <dc:language>pt-BR</dc:language>
  <cp:lastModifiedBy/>
  <dcterms:modified xsi:type="dcterms:W3CDTF">2016-12-13T02:42:06Z</dcterms:modified>
  <cp:revision>81</cp:revision>
  <dc:subject/>
  <dc:title>X10 Busca em árvore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