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9" r:id="rId4"/>
    <p:sldId id="258" r:id="rId5"/>
    <p:sldId id="260" r:id="rId6"/>
    <p:sldId id="259" r:id="rId7"/>
    <p:sldId id="262" r:id="rId8"/>
    <p:sldId id="279" r:id="rId9"/>
    <p:sldId id="283" r:id="rId10"/>
    <p:sldId id="264" r:id="rId11"/>
    <p:sldId id="287" r:id="rId12"/>
    <p:sldId id="265" r:id="rId13"/>
    <p:sldId id="288" r:id="rId14"/>
    <p:sldId id="263" r:id="rId15"/>
    <p:sldId id="291" r:id="rId16"/>
    <p:sldId id="266" r:id="rId17"/>
    <p:sldId id="292" r:id="rId18"/>
    <p:sldId id="284" r:id="rId19"/>
    <p:sldId id="267" r:id="rId20"/>
    <p:sldId id="285" r:id="rId21"/>
    <p:sldId id="281" r:id="rId22"/>
    <p:sldId id="280" r:id="rId23"/>
    <p:sldId id="282" r:id="rId24"/>
    <p:sldId id="290" r:id="rId25"/>
    <p:sldId id="286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98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1BD6-0921-4385-836B-BED76F1F0A66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7588E-FF8D-4B7F-949A-E4520B6F11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20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6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6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1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02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35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82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92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2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95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7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84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C8B54-FFB1-44A6-80FE-9FB775708678}" type="datetimeFigureOut">
              <a:rPr lang="pt-BR" smtClean="0"/>
              <a:t>08/12/2016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4E4E5-B62D-4DD6-97CC-16A5489FA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54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x10.sourceforge.net/x10doc/2.6.0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642.6839&amp;rep=rep1&amp;type=pdf" TargetMode="External"/><Relationship Id="rId2" Type="http://schemas.openxmlformats.org/officeDocument/2006/relationships/hyperlink" Target="https://www.cs.colostate.edu/wiki/mediawiki/images/5/5d/X10programmingguid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5.in.tum.de/pub/hoermann_thomas_2013.pdf" TargetMode="External"/><Relationship Id="rId5" Type="http://schemas.openxmlformats.org/officeDocument/2006/relationships/hyperlink" Target="https://openresearch-repository.anu.edu.au/bitstream/1885/14334/1/Milthorpe%20Thesis%202015.pdf" TargetMode="External"/><Relationship Id="rId4" Type="http://schemas.openxmlformats.org/officeDocument/2006/relationships/hyperlink" Target="https://arxiv.org/pdf/1110.4165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x10-lang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X10</a:t>
            </a:r>
            <a:br>
              <a:rPr lang="pt-BR" sz="2800" dirty="0"/>
            </a:br>
            <a:r>
              <a:rPr lang="pt-BR" sz="2800" dirty="0"/>
              <a:t>Busca em árvore</a:t>
            </a:r>
            <a:endParaRPr lang="pt-BR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Luiz Schirmer da Silva</a:t>
            </a:r>
          </a:p>
          <a:p>
            <a:r>
              <a:rPr lang="pt-BR" sz="1800" dirty="0"/>
              <a:t>Leonardo Quatrin Campagnolo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5819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i="1" dirty="0"/>
              <a:t>async</a:t>
            </a:r>
            <a:endParaRPr lang="pt-B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sz="1800" b="1" dirty="0" err="1">
                <a:cs typeface="Arial" pitchFamily="34" charset="0"/>
              </a:rPr>
              <a:t>Stmt</a:t>
            </a:r>
            <a:r>
              <a:rPr lang="en-US" altLang="pt-BR" sz="1800" b="1" dirty="0">
                <a:cs typeface="Arial" pitchFamily="34" charset="0"/>
              </a:rPr>
              <a:t> ::=  </a:t>
            </a:r>
            <a:r>
              <a:rPr lang="en-US" altLang="pt-BR" sz="1800" b="1" dirty="0" err="1">
                <a:solidFill>
                  <a:srgbClr val="C00000"/>
                </a:solidFill>
                <a:cs typeface="Arial" pitchFamily="34" charset="0"/>
              </a:rPr>
              <a:t>async</a:t>
            </a:r>
            <a:r>
              <a:rPr lang="en-US" altLang="pt-BR" sz="1800" b="1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pt-BR" sz="1800" b="1" dirty="0">
                <a:cs typeface="Arial" pitchFamily="34" charset="0"/>
              </a:rPr>
              <a:t>(</a:t>
            </a:r>
            <a:r>
              <a:rPr lang="en-US" altLang="pt-BR" sz="1800" b="1" dirty="0" err="1">
                <a:cs typeface="Arial" pitchFamily="34" charset="0"/>
              </a:rPr>
              <a:t>p,l</a:t>
            </a:r>
            <a:r>
              <a:rPr lang="en-US" altLang="pt-BR" sz="1800" b="1" dirty="0">
                <a:cs typeface="Arial" pitchFamily="34" charset="0"/>
              </a:rPr>
              <a:t>)  </a:t>
            </a:r>
            <a:r>
              <a:rPr lang="en-US" altLang="pt-BR" sz="1800" b="1" dirty="0" err="1">
                <a:cs typeface="Arial" pitchFamily="34" charset="0"/>
              </a:rPr>
              <a:t>Stmt</a:t>
            </a:r>
            <a:endParaRPr lang="en-US" altLang="pt-BR" sz="1800" b="1" dirty="0">
              <a:cs typeface="Arial" pitchFamily="34" charset="0"/>
            </a:endParaRPr>
          </a:p>
          <a:p>
            <a:endParaRPr lang="en-US" altLang="pt-BR" sz="1800" dirty="0">
              <a:cs typeface="Arial" pitchFamily="34" charset="0"/>
            </a:endParaRPr>
          </a:p>
          <a:p>
            <a:r>
              <a:rPr lang="en-US" altLang="pt-BR" sz="1800" dirty="0" err="1">
                <a:cs typeface="Arial" pitchFamily="34" charset="0"/>
              </a:rPr>
              <a:t>async</a:t>
            </a:r>
            <a:r>
              <a:rPr lang="en-US" altLang="pt-BR" sz="1800" dirty="0">
                <a:cs typeface="Arial" pitchFamily="34" charset="0"/>
              </a:rPr>
              <a:t> { … }</a:t>
            </a:r>
          </a:p>
          <a:p>
            <a:endParaRPr lang="en-US" altLang="pt-BR" sz="1800" dirty="0">
              <a:cs typeface="Arial" pitchFamily="34" charset="0"/>
            </a:endParaRPr>
          </a:p>
          <a:p>
            <a:r>
              <a:rPr lang="en-US" altLang="pt-BR" sz="1800" dirty="0" err="1">
                <a:cs typeface="Arial" pitchFamily="34" charset="0"/>
              </a:rPr>
              <a:t>Cria</a:t>
            </a:r>
            <a:r>
              <a:rPr lang="en-US" altLang="pt-BR" sz="1800" dirty="0">
                <a:cs typeface="Arial" pitchFamily="34" charset="0"/>
              </a:rPr>
              <a:t> </a:t>
            </a:r>
            <a:r>
              <a:rPr lang="en-US" altLang="pt-BR" sz="1800" dirty="0" err="1">
                <a:cs typeface="Arial" pitchFamily="34" charset="0"/>
              </a:rPr>
              <a:t>uma</a:t>
            </a:r>
            <a:r>
              <a:rPr lang="en-US" altLang="pt-BR" sz="1800" dirty="0">
                <a:cs typeface="Arial" pitchFamily="34" charset="0"/>
              </a:rPr>
              <a:t> nova </a:t>
            </a:r>
            <a:r>
              <a:rPr lang="en-US" altLang="pt-BR" sz="1800" dirty="0" err="1">
                <a:cs typeface="Arial" pitchFamily="34" charset="0"/>
              </a:rPr>
              <a:t>atividade</a:t>
            </a:r>
            <a:r>
              <a:rPr lang="en-US" altLang="pt-BR" sz="1800" dirty="0">
                <a:cs typeface="Arial" pitchFamily="34" charset="0"/>
              </a:rPr>
              <a:t> para </a:t>
            </a:r>
            <a:r>
              <a:rPr lang="en-US" altLang="pt-BR" sz="1800" dirty="0" err="1">
                <a:cs typeface="Arial" pitchFamily="34" charset="0"/>
              </a:rPr>
              <a:t>avaliar</a:t>
            </a:r>
            <a:r>
              <a:rPr lang="en-US" altLang="pt-BR" sz="1800" dirty="0">
                <a:cs typeface="Arial" pitchFamily="34" charset="0"/>
              </a:rPr>
              <a:t> </a:t>
            </a:r>
            <a:r>
              <a:rPr lang="en-US" altLang="pt-BR" sz="1800" dirty="0" err="1">
                <a:cs typeface="Arial" pitchFamily="34" charset="0"/>
              </a:rPr>
              <a:t>comandos</a:t>
            </a:r>
            <a:r>
              <a:rPr lang="en-US" altLang="pt-BR" sz="1800" dirty="0">
                <a:cs typeface="Arial" pitchFamily="34" charset="0"/>
              </a:rPr>
              <a:t> de </a:t>
            </a:r>
            <a:r>
              <a:rPr lang="en-US" altLang="pt-BR" sz="1800" dirty="0" err="1">
                <a:cs typeface="Arial" pitchFamily="34" charset="0"/>
              </a:rPr>
              <a:t>maneira</a:t>
            </a:r>
            <a:r>
              <a:rPr lang="en-US" altLang="pt-BR" sz="1800" dirty="0">
                <a:cs typeface="Arial" pitchFamily="34" charset="0"/>
              </a:rPr>
              <a:t> </a:t>
            </a:r>
            <a:r>
              <a:rPr lang="en-US" altLang="pt-BR" sz="1800" dirty="0" err="1">
                <a:cs typeface="Arial" pitchFamily="34" charset="0"/>
              </a:rPr>
              <a:t>assíncrona</a:t>
            </a:r>
            <a:r>
              <a:rPr lang="en-US" altLang="pt-BR" sz="1800" dirty="0">
                <a:cs typeface="Arial" pitchFamily="34" charset="0"/>
              </a:rPr>
              <a:t>.</a:t>
            </a: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417638"/>
            <a:ext cx="29718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i="1"/>
              <a:t>async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3392"/>
            <a:ext cx="3562350" cy="421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610" y="2385370"/>
            <a:ext cx="5404990" cy="295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i="1" dirty="0"/>
              <a:t>finish</a:t>
            </a:r>
            <a:endParaRPr lang="pt-B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BR" sz="2000" b="1" i="1" dirty="0" err="1">
                <a:cs typeface="Arial" pitchFamily="34" charset="0"/>
              </a:rPr>
              <a:t>Stmt</a:t>
            </a:r>
            <a:r>
              <a:rPr lang="en-US" altLang="pt-BR" sz="2000" b="1" i="1" dirty="0">
                <a:cs typeface="Arial" pitchFamily="34" charset="0"/>
              </a:rPr>
              <a:t> ::=  </a:t>
            </a:r>
            <a:r>
              <a:rPr lang="en-US" altLang="pt-BR" sz="2000" b="1" dirty="0">
                <a:solidFill>
                  <a:srgbClr val="C00000"/>
                </a:solidFill>
                <a:cs typeface="Arial" pitchFamily="34" charset="0"/>
              </a:rPr>
              <a:t>finish</a:t>
            </a:r>
            <a:r>
              <a:rPr lang="en-US" altLang="pt-BR" sz="2000" b="1" dirty="0">
                <a:cs typeface="Arial" pitchFamily="34" charset="0"/>
              </a:rPr>
              <a:t> </a:t>
            </a:r>
            <a:r>
              <a:rPr lang="en-US" altLang="pt-BR" sz="2000" b="1" i="1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en-US" altLang="pt-BR" sz="2000" b="1" i="1" dirty="0" err="1">
                <a:cs typeface="Arial" pitchFamily="34" charset="0"/>
              </a:rPr>
              <a:t>Stmt</a:t>
            </a:r>
            <a:endParaRPr lang="en-US" altLang="pt-BR" sz="2000" b="1" i="1" dirty="0">
              <a:cs typeface="Arial" pitchFamily="34" charset="0"/>
            </a:endParaRPr>
          </a:p>
          <a:p>
            <a:endParaRPr lang="en-US" altLang="pt-BR" sz="1800" dirty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f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inish { … }</a:t>
            </a:r>
          </a:p>
          <a:p>
            <a:endParaRPr lang="en-US" altLang="pt-BR" sz="1800" dirty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Avalia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uma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expressão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,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esperando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todas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as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atividades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criadas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por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chamadas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async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terminarem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.</a:t>
            </a:r>
          </a:p>
          <a:p>
            <a:endParaRPr lang="en-US" altLang="pt-BR" sz="1800" dirty="0">
              <a:solidFill>
                <a:srgbClr val="000000"/>
              </a:solidFill>
              <a:cs typeface="Arial" pitchFamily="34" charset="0"/>
            </a:endParaRPr>
          </a:p>
          <a:p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Pode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ser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considerado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um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mecanismo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 de </a:t>
            </a:r>
            <a:r>
              <a:rPr lang="en-US" altLang="pt-BR" sz="1800" dirty="0" err="1">
                <a:solidFill>
                  <a:srgbClr val="000000"/>
                </a:solidFill>
                <a:cs typeface="Arial" pitchFamily="34" charset="0"/>
              </a:rPr>
              <a:t>barreira</a:t>
            </a:r>
            <a:r>
              <a:rPr lang="en-US" altLang="pt-BR" sz="1800" dirty="0">
                <a:solidFill>
                  <a:srgbClr val="000000"/>
                </a:solidFill>
                <a:cs typeface="Arial" pitchFamily="34" charset="0"/>
              </a:rPr>
              <a:t>.</a:t>
            </a:r>
          </a:p>
          <a:p>
            <a:endParaRPr lang="pt-BR" sz="1800" dirty="0"/>
          </a:p>
          <a:p>
            <a:r>
              <a:rPr lang="pt-BR" sz="1800" dirty="0"/>
              <a:t>Útil para expressar operações “síncronas”.</a:t>
            </a:r>
          </a:p>
          <a:p>
            <a:endParaRPr lang="pt-BR" sz="18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944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i="1" dirty="0"/>
              <a:t>finish</a:t>
            </a:r>
            <a:endParaRPr lang="pt-B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86707"/>
            <a:ext cx="4229100" cy="455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389" y="2359217"/>
            <a:ext cx="5493728" cy="3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i="1" dirty="0"/>
              <a:t>at</a:t>
            </a:r>
            <a:endParaRPr lang="pt-B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/>
              <a:t>Stmt ::= </a:t>
            </a:r>
            <a:r>
              <a:rPr lang="pt-BR" sz="1800" b="1" dirty="0">
                <a:solidFill>
                  <a:srgbClr val="C00000"/>
                </a:solidFill>
              </a:rPr>
              <a:t>at</a:t>
            </a:r>
            <a:r>
              <a:rPr lang="pt-BR" sz="1800" b="1" dirty="0"/>
              <a:t> (p) Stmt</a:t>
            </a:r>
          </a:p>
          <a:p>
            <a:endParaRPr lang="pt-BR" sz="1800" dirty="0"/>
          </a:p>
          <a:p>
            <a:r>
              <a:rPr lang="pt-BR" sz="1800" dirty="0"/>
              <a:t>at (p) { ... }</a:t>
            </a:r>
          </a:p>
          <a:p>
            <a:endParaRPr lang="pt-BR" sz="1800" dirty="0"/>
          </a:p>
          <a:p>
            <a:r>
              <a:rPr lang="pt-BR" sz="1800" dirty="0"/>
              <a:t>Sendo ‘p’ é relacionado ao </a:t>
            </a:r>
            <a:r>
              <a:rPr lang="pt-BR" sz="1800" i="1" dirty="0"/>
              <a:t>place </a:t>
            </a:r>
            <a:r>
              <a:rPr lang="pt-BR" sz="1800" dirty="0"/>
              <a:t>em que o bloco de código será executado.</a:t>
            </a:r>
          </a:p>
          <a:p>
            <a:endParaRPr lang="pt-BR" sz="1800" dirty="0"/>
          </a:p>
          <a:p>
            <a:r>
              <a:rPr lang="pt-BR" sz="1800" dirty="0"/>
              <a:t>Atividade do processo “pai” é bloqueado até que o trecho em { ... } seja completado.</a:t>
            </a:r>
          </a:p>
        </p:txBody>
      </p:sp>
    </p:spTree>
    <p:extLst>
      <p:ext uri="{BB962C8B-B14F-4D97-AF65-F5344CB8AC3E}">
        <p14:creationId xmlns:p14="http://schemas.microsoft.com/office/powerpoint/2010/main" val="138335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i="1" dirty="0"/>
              <a:t>at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433661"/>
            <a:ext cx="4210050" cy="501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5301208"/>
            <a:ext cx="4210050" cy="1438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606" y="908720"/>
            <a:ext cx="5558408" cy="437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9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i="1" dirty="0"/>
              <a:t>atomic</a:t>
            </a:r>
            <a:endParaRPr lang="pt-B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pt-BR" sz="1800" b="1" i="1" dirty="0" err="1">
                <a:cs typeface="Arial" pitchFamily="34" charset="0"/>
              </a:rPr>
              <a:t>Stmt</a:t>
            </a:r>
            <a:r>
              <a:rPr lang="en-US" altLang="pt-BR" sz="1800" b="1" i="1" dirty="0">
                <a:cs typeface="Arial" pitchFamily="34" charset="0"/>
              </a:rPr>
              <a:t> ::=  </a:t>
            </a:r>
            <a:r>
              <a:rPr lang="en-US" altLang="pt-BR" sz="1800" b="1" dirty="0">
                <a:solidFill>
                  <a:srgbClr val="C00000"/>
                </a:solidFill>
                <a:cs typeface="Arial" pitchFamily="34" charset="0"/>
              </a:rPr>
              <a:t>atomic</a:t>
            </a:r>
            <a:r>
              <a:rPr lang="en-US" altLang="pt-BR" sz="1800" b="1" dirty="0">
                <a:cs typeface="Arial" pitchFamily="34" charset="0"/>
              </a:rPr>
              <a:t>  </a:t>
            </a:r>
            <a:r>
              <a:rPr lang="en-US" altLang="pt-BR" sz="1800" b="1" i="1" dirty="0">
                <a:cs typeface="Arial" pitchFamily="34" charset="0"/>
              </a:rPr>
              <a:t>Statement</a:t>
            </a:r>
          </a:p>
          <a:p>
            <a:r>
              <a:rPr lang="en-US" altLang="pt-BR" sz="1800" b="1" i="1" dirty="0" err="1">
                <a:cs typeface="Arial" pitchFamily="34" charset="0"/>
              </a:rPr>
              <a:t>MethodModifier</a:t>
            </a:r>
            <a:r>
              <a:rPr lang="en-US" altLang="pt-BR" sz="1800" b="1" i="1" dirty="0">
                <a:cs typeface="Arial" pitchFamily="34" charset="0"/>
              </a:rPr>
              <a:t> ::=  </a:t>
            </a:r>
            <a:r>
              <a:rPr lang="en-US" altLang="pt-BR" sz="1800" b="1" dirty="0">
                <a:solidFill>
                  <a:srgbClr val="C00000"/>
                </a:solidFill>
                <a:cs typeface="Arial" pitchFamily="34" charset="0"/>
              </a:rPr>
              <a:t>atomic</a:t>
            </a:r>
          </a:p>
          <a:p>
            <a:endParaRPr lang="pt-BR" sz="1800" dirty="0"/>
          </a:p>
          <a:p>
            <a:r>
              <a:rPr lang="pt-BR" sz="1800" dirty="0"/>
              <a:t>a</a:t>
            </a:r>
            <a:r>
              <a:rPr lang="pt-BR" sz="1800" dirty="0"/>
              <a:t>tomic { ... </a:t>
            </a:r>
            <a:r>
              <a:rPr lang="pt-BR" sz="1800" dirty="0"/>
              <a:t>}</a:t>
            </a:r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Executa um bloco de código de forma atômica.</a:t>
            </a: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r>
              <a:rPr lang="pt-BR" sz="1800" dirty="0"/>
              <a:t>Pode ser utilizado em métodos ou em trechos de código.</a:t>
            </a:r>
          </a:p>
          <a:p>
            <a:endParaRPr lang="pt-BR" sz="1800" dirty="0"/>
          </a:p>
          <a:p>
            <a:r>
              <a:rPr lang="pt-BR" sz="1800" dirty="0"/>
              <a:t>Blocos atômicos são executados enquanto outras atividades são suspensas.</a:t>
            </a:r>
          </a:p>
          <a:p>
            <a:endParaRPr lang="pt-BR" sz="1800" dirty="0"/>
          </a:p>
          <a:p>
            <a:r>
              <a:rPr lang="pt-BR" altLang="pt-BR" sz="1800" dirty="0"/>
              <a:t>Não deve criar atividades concorrentes.</a:t>
            </a:r>
          </a:p>
          <a:p>
            <a:endParaRPr lang="pt-BR" altLang="pt-BR" sz="1800" dirty="0"/>
          </a:p>
          <a:p>
            <a:r>
              <a:rPr lang="pt-BR" altLang="pt-BR" sz="1800" dirty="0"/>
              <a:t>Deve manipular dados locais.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110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i="1" dirty="0"/>
              <a:t>atomic</a:t>
            </a:r>
            <a:endParaRPr lang="pt-B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978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2400" i="1" dirty="0"/>
              <a:t>GlobalRef</a:t>
            </a:r>
            <a:endParaRPr lang="pt-B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364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object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738" y="404664"/>
            <a:ext cx="4089400" cy="387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2400" i="1" dirty="0"/>
              <a:t>GlobalRef</a:t>
            </a:r>
            <a:endParaRPr lang="pt-B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altLang="pt-BR" sz="1400" dirty="0">
              <a:solidFill>
                <a:srgbClr val="910F93"/>
              </a:solidFill>
              <a:latin typeface="Monaco" charset="0"/>
            </a:endParaRPr>
          </a:p>
          <a:p>
            <a:pPr marL="0" indent="0">
              <a:buNone/>
            </a:pPr>
            <a:endParaRPr lang="en-US" altLang="pt-BR" sz="1400" dirty="0">
              <a:solidFill>
                <a:srgbClr val="910F93"/>
              </a:solidFill>
              <a:latin typeface="Monaco" charset="0"/>
            </a:endParaRPr>
          </a:p>
          <a:p>
            <a:pPr marL="0" indent="0">
              <a:buNone/>
            </a:pPr>
            <a:endParaRPr lang="en-US" altLang="pt-BR" sz="1400" dirty="0">
              <a:solidFill>
                <a:srgbClr val="910F93"/>
              </a:solidFill>
              <a:latin typeface="Monaco" charset="0"/>
            </a:endParaRPr>
          </a:p>
          <a:p>
            <a:pPr marL="0" indent="0">
              <a:buNone/>
            </a:pP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class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Driver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public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[String](1)):Void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firstCounter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new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Counter();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secondCounter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new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Counter(</a:t>
            </a:r>
            <a:r>
              <a:rPr lang="en-US" altLang="pt-BR" sz="1400" dirty="0">
                <a:solidFill>
                  <a:srgbClr val="909200"/>
                </a:solidFill>
                <a:latin typeface="Monaco" charset="0"/>
              </a:rPr>
              <a:t>5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>
                <a:solidFill>
                  <a:srgbClr val="910F93"/>
                </a:solidFill>
                <a:latin typeface="Monaco" charset="0"/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i:Int=</a:t>
            </a:r>
            <a:r>
              <a:rPr lang="en-US" altLang="pt-BR" sz="1400" dirty="0">
                <a:solidFill>
                  <a:srgbClr val="909200"/>
                </a:solidFill>
                <a:latin typeface="Monaco" charset="0"/>
              </a:rPr>
              <a:t>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altLang="pt-BR" sz="1400" dirty="0">
                <a:solidFill>
                  <a:srgbClr val="909200"/>
                </a:solidFill>
                <a:latin typeface="Monaco" charset="0"/>
              </a:rPr>
              <a:t>10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firstCounter.count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secondCounter.count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firstCounter.getCount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910F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secondCounter.getCount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190492"/>
                </a:solidFill>
                <a:latin typeface="Monaco" charset="0"/>
              </a:rPr>
              <a:t>"First value = "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firstValue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190492"/>
                </a:solidFill>
                <a:latin typeface="Monaco" charset="0"/>
              </a:rPr>
              <a:t>"Second value = "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}</a:t>
            </a:r>
            <a:endParaRPr lang="en-US" altLang="pt-BR" sz="1400" dirty="0"/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46517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417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objects-in-place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6" y="2482850"/>
            <a:ext cx="3495675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sz="2400" i="1" dirty="0"/>
              <a:t>GlobalRef</a:t>
            </a:r>
            <a:endParaRPr lang="pt-B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public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[String](1)):Void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  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Place.places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1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))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GlobalRef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[Counter](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new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Counter(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5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)));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i:Int=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&lt;</a:t>
            </a:r>
            <a:r>
              <a:rPr lang="en-US" altLang="pt-BR" sz="1400" dirty="0">
                <a:solidFill>
                  <a:srgbClr val="929200"/>
                </a:solidFill>
                <a:latin typeface="Monaco" charset="0"/>
              </a:rPr>
              <a:t>10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i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++)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      at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secondCtr.</a:t>
            </a:r>
            <a:r>
              <a:rPr lang="en-US" altLang="pt-BR" sz="1400" b="1" dirty="0" err="1">
                <a:solidFill>
                  <a:srgbClr val="000000"/>
                </a:solidFill>
                <a:latin typeface="Monaco" charset="0"/>
              </a:rPr>
              <a:t>home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().count();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  }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  </a:t>
            </a:r>
            <a:r>
              <a:rPr lang="en-US" altLang="pt-BR" sz="1400" dirty="0" err="1">
                <a:solidFill>
                  <a:srgbClr val="8F1493"/>
                </a:solidFill>
                <a:latin typeface="Monaco" charset="0"/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= (</a:t>
            </a:r>
            <a:r>
              <a:rPr lang="en-US" altLang="pt-BR" sz="1400" dirty="0">
                <a:solidFill>
                  <a:srgbClr val="8F1493"/>
                </a:solidFill>
                <a:latin typeface="Monaco" charset="0"/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secondCtr.home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secondCtr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getCount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  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pt-BR" sz="1400" dirty="0">
                <a:solidFill>
                  <a:srgbClr val="0B0493"/>
                </a:solidFill>
                <a:latin typeface="Monaco" charset="0"/>
              </a:rPr>
              <a:t>"Second value = "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+</a:t>
            </a:r>
            <a:r>
              <a:rPr lang="en-US" altLang="pt-BR" sz="1400" dirty="0" err="1">
                <a:solidFill>
                  <a:srgbClr val="000000"/>
                </a:solidFill>
                <a:latin typeface="Monaco" charset="0"/>
              </a:rPr>
              <a:t>secondValue</a:t>
            </a: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pPr marL="0" indent="0">
              <a:buNone/>
            </a:pPr>
            <a:r>
              <a:rPr lang="en-US" altLang="pt-BR" sz="1400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pPr marL="0" indent="0">
              <a:buNone/>
            </a:pP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74881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3552" y="4365105"/>
            <a:ext cx="4608512" cy="216023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pt-BR" sz="1400" dirty="0">
                <a:solidFill>
                  <a:srgbClr val="910F93"/>
                </a:solidFill>
              </a:rPr>
              <a:t>class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</a:rPr>
              <a:t>HelloWholeWorld</a:t>
            </a:r>
            <a:r>
              <a:rPr lang="en-US" altLang="pt-BR" sz="1400" dirty="0">
                <a:solidFill>
                  <a:srgbClr val="000000"/>
                </a:solidFill>
              </a:rPr>
              <a:t> {  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</a:t>
            </a:r>
            <a:r>
              <a:rPr lang="en-US" altLang="pt-BR" sz="1400" dirty="0">
                <a:solidFill>
                  <a:srgbClr val="910F93"/>
                </a:solidFill>
              </a:rPr>
              <a:t>public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>
                <a:solidFill>
                  <a:srgbClr val="910F93"/>
                </a:solidFill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910F93"/>
                </a:solidFill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</a:rPr>
              <a:t>[String](1)):void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</a:t>
            </a:r>
            <a:r>
              <a:rPr lang="en-US" altLang="pt-BR" sz="1400" dirty="0">
                <a:solidFill>
                  <a:srgbClr val="910F93"/>
                </a:solidFill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</a:rPr>
              <a:t> (</a:t>
            </a:r>
            <a:r>
              <a:rPr lang="en-US" altLang="pt-BR" sz="1400" dirty="0" err="1">
                <a:solidFill>
                  <a:srgbClr val="910F93"/>
                </a:solidFill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</a:rPr>
              <a:t> i:Int=</a:t>
            </a:r>
            <a:r>
              <a:rPr lang="en-US" altLang="pt-BR" sz="1400" dirty="0">
                <a:solidFill>
                  <a:srgbClr val="909200"/>
                </a:solidFill>
              </a:rPr>
              <a:t>0</a:t>
            </a:r>
            <a:r>
              <a:rPr lang="en-US" altLang="pt-BR" sz="1400" dirty="0">
                <a:solidFill>
                  <a:srgbClr val="000000"/>
                </a:solidFill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&lt;</a:t>
            </a:r>
            <a:r>
              <a:rPr lang="en-US" altLang="pt-BR" sz="1400" dirty="0" err="1">
                <a:solidFill>
                  <a:srgbClr val="000000"/>
                </a:solidFill>
              </a:rPr>
              <a:t>Place.MAX_PLACES</a:t>
            </a:r>
            <a:r>
              <a:rPr lang="en-US" altLang="pt-BR" sz="1400" dirty="0">
                <a:solidFill>
                  <a:srgbClr val="000000"/>
                </a:solidFill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++)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</a:t>
            </a:r>
            <a:r>
              <a:rPr lang="en-US" altLang="pt-BR" sz="1400" dirty="0" err="1">
                <a:solidFill>
                  <a:srgbClr val="910F93"/>
                </a:solidFill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</a:rPr>
              <a:t>iVal</a:t>
            </a:r>
            <a:r>
              <a:rPr lang="en-US" altLang="pt-BR" sz="1400" dirty="0">
                <a:solidFill>
                  <a:srgbClr val="000000"/>
                </a:solidFill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</a:t>
            </a:r>
            <a:r>
              <a:rPr lang="en-US" altLang="pt-BR" sz="1400" dirty="0" err="1">
                <a:solidFill>
                  <a:srgbClr val="910F93"/>
                </a:solidFill>
              </a:rPr>
              <a:t>async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>
                <a:solidFill>
                  <a:srgbClr val="910F93"/>
                </a:solidFill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</a:rPr>
              <a:t>Place.places</a:t>
            </a:r>
            <a:r>
              <a:rPr lang="en-US" altLang="pt-BR" sz="1400" dirty="0">
                <a:solidFill>
                  <a:srgbClr val="000000"/>
                </a:solidFill>
              </a:rPr>
              <a:t>(</a:t>
            </a:r>
            <a:r>
              <a:rPr lang="en-US" altLang="pt-BR" sz="1400" dirty="0" err="1">
                <a:solidFill>
                  <a:srgbClr val="000000"/>
                </a:solidFill>
              </a:rPr>
              <a:t>iVal</a:t>
            </a:r>
            <a:r>
              <a:rPr lang="en-US" altLang="pt-BR" sz="1400" dirty="0">
                <a:solidFill>
                  <a:srgbClr val="000000"/>
                </a:solidFill>
              </a:rPr>
              <a:t>))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  </a:t>
            </a:r>
            <a:r>
              <a:rPr lang="en-US" altLang="pt-BR" sz="1400" dirty="0" err="1">
                <a:solidFill>
                  <a:srgbClr val="000000"/>
                </a:solidFill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</a:rPr>
              <a:t>(</a:t>
            </a:r>
            <a:r>
              <a:rPr lang="en-US" altLang="pt-BR" sz="1400" dirty="0">
                <a:solidFill>
                  <a:srgbClr val="190492"/>
                </a:solidFill>
              </a:rPr>
              <a:t>"Hello World from place "</a:t>
            </a:r>
            <a:r>
              <a:rPr lang="en-US" altLang="pt-BR" sz="1400" dirty="0">
                <a:solidFill>
                  <a:srgbClr val="000000"/>
                </a:solidFill>
              </a:rPr>
              <a:t>+</a:t>
            </a:r>
            <a:r>
              <a:rPr lang="en-US" altLang="pt-BR" sz="1400" dirty="0">
                <a:solidFill>
                  <a:srgbClr val="910F93"/>
                </a:solidFill>
              </a:rPr>
              <a:t>here</a:t>
            </a:r>
            <a:r>
              <a:rPr lang="en-US" altLang="pt-BR" sz="1400" dirty="0">
                <a:solidFill>
                  <a:srgbClr val="000000"/>
                </a:solidFill>
              </a:rPr>
              <a:t>.id);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}</a:t>
            </a:r>
            <a:endParaRPr lang="en-US" altLang="pt-BR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Exemplos: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pt-BR" sz="1800" i="1" dirty="0"/>
              <a:t>at</a:t>
            </a:r>
          </a:p>
          <a:p>
            <a:pPr lvl="1">
              <a:lnSpc>
                <a:spcPct val="70000"/>
              </a:lnSpc>
            </a:pPr>
            <a:r>
              <a:rPr lang="en-US" altLang="pt-BR" sz="1600" dirty="0"/>
              <a:t>Define </a:t>
            </a:r>
            <a:r>
              <a:rPr lang="en-US" altLang="pt-BR" sz="1600" dirty="0" err="1"/>
              <a:t>que</a:t>
            </a:r>
            <a:r>
              <a:rPr lang="en-US" altLang="pt-BR" sz="1600" dirty="0"/>
              <a:t> </a:t>
            </a:r>
            <a:r>
              <a:rPr lang="en-US" altLang="pt-BR" sz="1600" dirty="0" err="1"/>
              <a:t>uma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certa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atividade</a:t>
            </a:r>
            <a:r>
              <a:rPr lang="en-US" altLang="pt-BR" sz="1600" dirty="0"/>
              <a:t> </a:t>
            </a:r>
            <a:r>
              <a:rPr lang="en-US" altLang="pt-BR" sz="1600" dirty="0" err="1"/>
              <a:t>será</a:t>
            </a:r>
            <a:r>
              <a:rPr lang="en-US" altLang="pt-BR" sz="1600" dirty="0"/>
              <a:t> </a:t>
            </a:r>
            <a:r>
              <a:rPr lang="en-US" altLang="pt-BR" sz="1600" dirty="0" err="1"/>
              <a:t>feita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em</a:t>
            </a:r>
            <a:r>
              <a:rPr lang="en-US" altLang="pt-BR" sz="1600" dirty="0"/>
              <a:t> um </a:t>
            </a:r>
            <a:r>
              <a:rPr lang="en-US" altLang="pt-BR" sz="1600" i="1" dirty="0"/>
              <a:t>place</a:t>
            </a:r>
            <a:endParaRPr lang="en-US" altLang="pt-BR" sz="1600" dirty="0"/>
          </a:p>
          <a:p>
            <a:pPr>
              <a:lnSpc>
                <a:spcPct val="70000"/>
              </a:lnSpc>
            </a:pPr>
            <a:r>
              <a:rPr lang="en-US" altLang="pt-BR" sz="1800" i="1" dirty="0" err="1"/>
              <a:t>async</a:t>
            </a:r>
            <a:endParaRPr lang="en-US" altLang="pt-BR" sz="1800" i="1" dirty="0"/>
          </a:p>
          <a:p>
            <a:pPr lvl="1">
              <a:lnSpc>
                <a:spcPct val="70000"/>
              </a:lnSpc>
            </a:pPr>
            <a:r>
              <a:rPr lang="en-US" altLang="pt-BR" sz="1600" dirty="0" err="1"/>
              <a:t>Inicia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uma</a:t>
            </a:r>
            <a:r>
              <a:rPr lang="en-US" altLang="pt-BR" sz="1600" dirty="0"/>
              <a:t> nova </a:t>
            </a:r>
            <a:r>
              <a:rPr lang="en-US" altLang="pt-BR" sz="1600" dirty="0" err="1"/>
              <a:t>atividade</a:t>
            </a:r>
            <a:r>
              <a:rPr lang="en-US" altLang="pt-BR" sz="1600" dirty="0"/>
              <a:t>, </a:t>
            </a:r>
            <a:r>
              <a:rPr lang="en-US" altLang="pt-BR" sz="1600" dirty="0" err="1"/>
              <a:t>sem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esperar</a:t>
            </a:r>
            <a:r>
              <a:rPr lang="en-US" altLang="pt-BR" sz="1600" dirty="0"/>
              <a:t> </a:t>
            </a:r>
            <a:r>
              <a:rPr lang="en-US" altLang="pt-BR" sz="1600" dirty="0" err="1"/>
              <a:t>que</a:t>
            </a:r>
            <a:r>
              <a:rPr lang="en-US" altLang="pt-BR" sz="1600" dirty="0"/>
              <a:t> </a:t>
            </a:r>
            <a:r>
              <a:rPr lang="en-US" altLang="pt-BR" sz="1600" dirty="0" err="1"/>
              <a:t>ela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termine</a:t>
            </a:r>
            <a:endParaRPr lang="en-US" altLang="pt-BR" sz="1600" dirty="0"/>
          </a:p>
          <a:p>
            <a:pPr>
              <a:lnSpc>
                <a:spcPct val="70000"/>
              </a:lnSpc>
            </a:pPr>
            <a:endParaRPr lang="en-US" altLang="pt-BR" sz="1800" dirty="0">
              <a:latin typeface="Monaco" charset="0"/>
            </a:endParaRPr>
          </a:p>
          <a:p>
            <a:pPr>
              <a:lnSpc>
                <a:spcPct val="70000"/>
              </a:lnSpc>
            </a:pPr>
            <a:r>
              <a:rPr lang="en-US" altLang="pt-BR" sz="1800" dirty="0"/>
              <a:t>as </a:t>
            </a:r>
            <a:r>
              <a:rPr lang="en-US" altLang="pt-BR" sz="1800" dirty="0" err="1"/>
              <a:t>async</a:t>
            </a:r>
            <a:r>
              <a:rPr lang="en-US" altLang="pt-BR" sz="1800" dirty="0"/>
              <a:t> </a:t>
            </a:r>
            <a:r>
              <a:rPr lang="en-US" altLang="pt-BR" sz="1800" dirty="0">
                <a:ea typeface="Cambria Math"/>
              </a:rPr>
              <a:t>≠ </a:t>
            </a:r>
            <a:r>
              <a:rPr lang="en-US" altLang="pt-BR" sz="1800" dirty="0" err="1">
                <a:ea typeface="Cambria Math"/>
              </a:rPr>
              <a:t>async</a:t>
            </a:r>
            <a:r>
              <a:rPr lang="en-US" altLang="pt-BR" sz="1800" dirty="0">
                <a:ea typeface="Cambria Math"/>
              </a:rPr>
              <a:t> as</a:t>
            </a:r>
            <a:endParaRPr lang="en-US" altLang="pt-BR" sz="1800" dirty="0"/>
          </a:p>
          <a:p>
            <a:pPr>
              <a:lnSpc>
                <a:spcPct val="70000"/>
              </a:lnSpc>
            </a:pPr>
            <a:endParaRPr lang="en-US" altLang="pt-BR" sz="1800" dirty="0">
              <a:latin typeface="Monaco" charset="0"/>
            </a:endParaRPr>
          </a:p>
          <a:p>
            <a:pPr>
              <a:lnSpc>
                <a:spcPct val="70000"/>
              </a:lnSpc>
            </a:pPr>
            <a:r>
              <a:rPr lang="en-US" altLang="pt-BR" sz="1800" dirty="0" err="1"/>
              <a:t>Apenas</a:t>
            </a:r>
            <a:r>
              <a:rPr lang="en-US" altLang="pt-BR" sz="1800" dirty="0"/>
              <a:t> </a:t>
            </a:r>
            <a:r>
              <a:rPr lang="en-US" altLang="pt-BR" sz="1800" dirty="0" err="1"/>
              <a:t>variáveis</a:t>
            </a:r>
            <a:r>
              <a:rPr lang="en-US" altLang="pt-BR" sz="1800" dirty="0"/>
              <a:t> “</a:t>
            </a:r>
            <a:r>
              <a:rPr lang="en-US" altLang="pt-BR" sz="1800" dirty="0" err="1"/>
              <a:t>val</a:t>
            </a:r>
            <a:r>
              <a:rPr lang="en-US" altLang="pt-BR" sz="1800" dirty="0"/>
              <a:t>” </a:t>
            </a:r>
            <a:r>
              <a:rPr lang="en-US" altLang="pt-BR" sz="1800" dirty="0" err="1"/>
              <a:t>podem</a:t>
            </a:r>
            <a:r>
              <a:rPr lang="en-US" altLang="pt-BR" sz="1800" dirty="0"/>
              <a:t> </a:t>
            </a:r>
            <a:r>
              <a:rPr lang="en-US" altLang="pt-BR" sz="1800" dirty="0" err="1"/>
              <a:t>ser</a:t>
            </a:r>
            <a:r>
              <a:rPr lang="en-US" altLang="pt-BR" sz="1800" dirty="0"/>
              <a:t> </a:t>
            </a:r>
            <a:r>
              <a:rPr lang="en-US" altLang="pt-BR" sz="1800" dirty="0" err="1"/>
              <a:t>acessadas</a:t>
            </a:r>
            <a:r>
              <a:rPr lang="en-US" altLang="pt-BR" sz="1800" dirty="0"/>
              <a:t> </a:t>
            </a:r>
            <a:r>
              <a:rPr lang="en-US" altLang="pt-BR" sz="1800" dirty="0" err="1"/>
              <a:t>por</a:t>
            </a:r>
            <a:r>
              <a:rPr lang="en-US" altLang="pt-BR" sz="1800" dirty="0"/>
              <a:t> </a:t>
            </a:r>
            <a:r>
              <a:rPr lang="en-US" altLang="pt-BR" sz="1800" dirty="0" err="1"/>
              <a:t>blocos</a:t>
            </a:r>
            <a:r>
              <a:rPr lang="en-US" altLang="pt-BR" sz="1800" dirty="0"/>
              <a:t> </a:t>
            </a:r>
            <a:r>
              <a:rPr lang="en-US" altLang="pt-BR" sz="1800" i="1" dirty="0" err="1"/>
              <a:t>async</a:t>
            </a:r>
            <a:r>
              <a:rPr lang="en-US" altLang="pt-BR" sz="1800" dirty="0"/>
              <a:t> </a:t>
            </a:r>
            <a:r>
              <a:rPr lang="en-US" altLang="pt-BR" sz="1800" dirty="0" err="1"/>
              <a:t>ou</a:t>
            </a:r>
            <a:r>
              <a:rPr lang="en-US" altLang="pt-BR" sz="1800" dirty="0"/>
              <a:t> </a:t>
            </a:r>
            <a:r>
              <a:rPr lang="en-US" altLang="pt-BR" sz="1800" i="1" dirty="0"/>
              <a:t>at</a:t>
            </a:r>
          </a:p>
          <a:p>
            <a:pPr lvl="1">
              <a:lnSpc>
                <a:spcPct val="70000"/>
              </a:lnSpc>
            </a:pPr>
            <a:r>
              <a:rPr lang="en-US" altLang="pt-BR" sz="1600" dirty="0" err="1"/>
              <a:t>iVal</a:t>
            </a:r>
            <a:r>
              <a:rPr lang="en-US" altLang="pt-BR" sz="1600" dirty="0"/>
              <a:t> é </a:t>
            </a:r>
            <a:r>
              <a:rPr lang="en-US" altLang="pt-BR" sz="1600" dirty="0" err="1"/>
              <a:t>uma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cópia</a:t>
            </a:r>
            <a:r>
              <a:rPr lang="en-US" altLang="pt-BR" sz="1600" dirty="0"/>
              <a:t> de ‘</a:t>
            </a:r>
            <a:r>
              <a:rPr lang="en-US" altLang="pt-BR" sz="1600" dirty="0" err="1"/>
              <a:t>i</a:t>
            </a:r>
            <a:r>
              <a:rPr lang="en-US" altLang="pt-BR" sz="1600" dirty="0"/>
              <a:t>’ para </a:t>
            </a:r>
            <a:r>
              <a:rPr lang="en-US" altLang="pt-BR" sz="1600" dirty="0" err="1"/>
              <a:t>que</a:t>
            </a:r>
            <a:r>
              <a:rPr lang="en-US" altLang="pt-BR" sz="1600" dirty="0"/>
              <a:t> </a:t>
            </a:r>
            <a:r>
              <a:rPr lang="en-US" altLang="pt-BR" sz="1600" dirty="0" err="1"/>
              <a:t>seja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utilizada</a:t>
            </a:r>
            <a:r>
              <a:rPr lang="en-US" altLang="pt-BR" sz="1600" dirty="0"/>
              <a:t> no </a:t>
            </a:r>
            <a:r>
              <a:rPr lang="en-US" altLang="pt-BR" sz="1600" dirty="0" err="1"/>
              <a:t>bloco</a:t>
            </a:r>
            <a:r>
              <a:rPr lang="en-US" altLang="pt-BR" sz="1600" dirty="0"/>
              <a:t> </a:t>
            </a:r>
            <a:r>
              <a:rPr lang="en-US" altLang="pt-BR" sz="1600" i="1" dirty="0"/>
              <a:t>at</a:t>
            </a:r>
            <a:r>
              <a:rPr lang="en-US" altLang="pt-BR" sz="1600" dirty="0"/>
              <a:t>.</a:t>
            </a:r>
          </a:p>
          <a:p>
            <a:pPr lvl="1">
              <a:lnSpc>
                <a:spcPct val="70000"/>
              </a:lnSpc>
            </a:pPr>
            <a:r>
              <a:rPr lang="en-US" altLang="pt-BR" sz="1600" dirty="0"/>
              <a:t>‘</a:t>
            </a:r>
            <a:r>
              <a:rPr lang="en-US" altLang="pt-BR" sz="1600" dirty="0" err="1"/>
              <a:t>i</a:t>
            </a:r>
            <a:r>
              <a:rPr lang="en-US" altLang="pt-BR" sz="1600" dirty="0"/>
              <a:t>’ é </a:t>
            </a:r>
            <a:r>
              <a:rPr lang="en-US" altLang="pt-BR" sz="1600" dirty="0" err="1"/>
              <a:t>uma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variável</a:t>
            </a:r>
            <a:r>
              <a:rPr lang="en-US" altLang="pt-BR" sz="1600" dirty="0"/>
              <a:t> </a:t>
            </a:r>
            <a:r>
              <a:rPr lang="en-US" altLang="pt-BR" sz="1600" dirty="0" err="1"/>
              <a:t>var</a:t>
            </a:r>
            <a:r>
              <a:rPr lang="en-US" altLang="pt-BR" sz="1600" dirty="0"/>
              <a:t>, e </a:t>
            </a:r>
            <a:r>
              <a:rPr lang="en-US" altLang="pt-BR" sz="1600" dirty="0" err="1"/>
              <a:t>será</a:t>
            </a:r>
            <a:r>
              <a:rPr lang="en-US" altLang="pt-BR" sz="1600" dirty="0"/>
              <a:t> </a:t>
            </a:r>
            <a:r>
              <a:rPr lang="en-US" altLang="pt-BR" sz="1600" dirty="0" err="1"/>
              <a:t>gerado</a:t>
            </a:r>
            <a:r>
              <a:rPr lang="en-US" altLang="pt-BR" sz="1600" dirty="0"/>
              <a:t> um </a:t>
            </a:r>
            <a:r>
              <a:rPr lang="en-US" altLang="pt-BR" sz="1600" dirty="0" err="1"/>
              <a:t>erro</a:t>
            </a:r>
            <a:r>
              <a:rPr lang="en-US" altLang="pt-BR" sz="1600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464152" y="4725145"/>
            <a:ext cx="2016224" cy="95410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0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2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3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1</a:t>
            </a:r>
            <a:endParaRPr lang="en-US" altLang="pt-B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008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3552" y="4365105"/>
            <a:ext cx="4572508" cy="216023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pt-BR" sz="1400" dirty="0">
                <a:solidFill>
                  <a:srgbClr val="910F93"/>
                </a:solidFill>
              </a:rPr>
              <a:t>class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</a:rPr>
              <a:t>HelloWholeWorld</a:t>
            </a:r>
            <a:r>
              <a:rPr lang="en-US" altLang="pt-BR" sz="1400" dirty="0">
                <a:solidFill>
                  <a:srgbClr val="000000"/>
                </a:solidFill>
              </a:rPr>
              <a:t> {  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</a:t>
            </a:r>
            <a:r>
              <a:rPr lang="en-US" altLang="pt-BR" sz="1400" dirty="0">
                <a:solidFill>
                  <a:srgbClr val="910F93"/>
                </a:solidFill>
              </a:rPr>
              <a:t>public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>
                <a:solidFill>
                  <a:srgbClr val="910F93"/>
                </a:solidFill>
              </a:rPr>
              <a:t>static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910F93"/>
                </a:solidFill>
              </a:rPr>
              <a:t>def</a:t>
            </a:r>
            <a:r>
              <a:rPr lang="en-US" altLang="pt-BR" sz="1400" dirty="0">
                <a:solidFill>
                  <a:srgbClr val="000000"/>
                </a:solidFill>
              </a:rPr>
              <a:t> main(</a:t>
            </a:r>
            <a:r>
              <a:rPr lang="en-US" altLang="pt-BR" sz="1400" dirty="0" err="1">
                <a:solidFill>
                  <a:srgbClr val="000000"/>
                </a:solidFill>
              </a:rPr>
              <a:t>args:Array</a:t>
            </a:r>
            <a:r>
              <a:rPr lang="en-US" altLang="pt-BR" sz="1400" dirty="0">
                <a:solidFill>
                  <a:srgbClr val="000000"/>
                </a:solidFill>
              </a:rPr>
              <a:t>[String](1)):void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</a:t>
            </a:r>
            <a:r>
              <a:rPr lang="en-US" altLang="pt-BR" sz="1400" dirty="0">
                <a:solidFill>
                  <a:srgbClr val="910F93"/>
                </a:solidFill>
              </a:rPr>
              <a:t>for</a:t>
            </a:r>
            <a:r>
              <a:rPr lang="en-US" altLang="pt-BR" sz="1400" dirty="0">
                <a:solidFill>
                  <a:srgbClr val="000000"/>
                </a:solidFill>
              </a:rPr>
              <a:t> (</a:t>
            </a:r>
            <a:r>
              <a:rPr lang="en-US" altLang="pt-BR" sz="1400" dirty="0" err="1">
                <a:solidFill>
                  <a:srgbClr val="910F93"/>
                </a:solidFill>
              </a:rPr>
              <a:t>var</a:t>
            </a:r>
            <a:r>
              <a:rPr lang="en-US" altLang="pt-BR" sz="1400" dirty="0">
                <a:solidFill>
                  <a:srgbClr val="000000"/>
                </a:solidFill>
              </a:rPr>
              <a:t> i:Int=</a:t>
            </a:r>
            <a:r>
              <a:rPr lang="en-US" altLang="pt-BR" sz="1400" dirty="0">
                <a:solidFill>
                  <a:srgbClr val="909200"/>
                </a:solidFill>
              </a:rPr>
              <a:t>0</a:t>
            </a:r>
            <a:r>
              <a:rPr lang="en-US" altLang="pt-BR" sz="1400" dirty="0">
                <a:solidFill>
                  <a:srgbClr val="000000"/>
                </a:solidFill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&lt;</a:t>
            </a:r>
            <a:r>
              <a:rPr lang="en-US" altLang="pt-BR" sz="1400" dirty="0" err="1">
                <a:solidFill>
                  <a:srgbClr val="000000"/>
                </a:solidFill>
              </a:rPr>
              <a:t>Place.MAX_PLACES</a:t>
            </a:r>
            <a:r>
              <a:rPr lang="en-US" altLang="pt-BR" sz="1400" dirty="0">
                <a:solidFill>
                  <a:srgbClr val="000000"/>
                </a:solidFill>
              </a:rPr>
              <a:t>;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++)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</a:t>
            </a:r>
            <a:r>
              <a:rPr lang="en-US" altLang="pt-BR" sz="1400" dirty="0" err="1">
                <a:solidFill>
                  <a:srgbClr val="910F93"/>
                </a:solidFill>
              </a:rPr>
              <a:t>val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 err="1">
                <a:solidFill>
                  <a:srgbClr val="000000"/>
                </a:solidFill>
              </a:rPr>
              <a:t>iVal</a:t>
            </a:r>
            <a:r>
              <a:rPr lang="en-US" altLang="pt-BR" sz="1400" dirty="0">
                <a:solidFill>
                  <a:srgbClr val="000000"/>
                </a:solidFill>
              </a:rPr>
              <a:t> = </a:t>
            </a:r>
            <a:r>
              <a:rPr lang="en-US" altLang="pt-BR" sz="1400" dirty="0" err="1">
                <a:solidFill>
                  <a:srgbClr val="000000"/>
                </a:solidFill>
              </a:rPr>
              <a:t>i</a:t>
            </a:r>
            <a:r>
              <a:rPr lang="en-US" altLang="pt-BR" sz="1400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</a:t>
            </a:r>
            <a:r>
              <a:rPr lang="en-US" altLang="pt-BR" sz="1400" dirty="0" err="1">
                <a:solidFill>
                  <a:srgbClr val="910F93"/>
                </a:solidFill>
              </a:rPr>
              <a:t>async</a:t>
            </a:r>
            <a:r>
              <a:rPr lang="en-US" altLang="pt-BR" sz="1400" dirty="0">
                <a:solidFill>
                  <a:srgbClr val="000000"/>
                </a:solidFill>
              </a:rPr>
              <a:t> </a:t>
            </a:r>
            <a:r>
              <a:rPr lang="en-US" altLang="pt-BR" sz="1400" dirty="0">
                <a:solidFill>
                  <a:srgbClr val="910F93"/>
                </a:solidFill>
              </a:rPr>
              <a:t>at</a:t>
            </a:r>
            <a:r>
              <a:rPr lang="en-US" altLang="pt-BR" sz="1400" dirty="0">
                <a:solidFill>
                  <a:srgbClr val="000000"/>
                </a:solidFill>
              </a:rPr>
              <a:t> (</a:t>
            </a:r>
            <a:r>
              <a:rPr lang="en-US" altLang="pt-BR" sz="1400" dirty="0" err="1">
                <a:solidFill>
                  <a:srgbClr val="000000"/>
                </a:solidFill>
              </a:rPr>
              <a:t>Place.places</a:t>
            </a:r>
            <a:r>
              <a:rPr lang="en-US" altLang="pt-BR" sz="1400" dirty="0">
                <a:solidFill>
                  <a:srgbClr val="000000"/>
                </a:solidFill>
              </a:rPr>
              <a:t>(</a:t>
            </a:r>
            <a:r>
              <a:rPr lang="en-US" altLang="pt-BR" sz="1400" dirty="0" err="1">
                <a:solidFill>
                  <a:srgbClr val="000000"/>
                </a:solidFill>
              </a:rPr>
              <a:t>iVal</a:t>
            </a:r>
            <a:r>
              <a:rPr lang="en-US" altLang="pt-BR" sz="1400" dirty="0">
                <a:solidFill>
                  <a:srgbClr val="000000"/>
                </a:solidFill>
              </a:rPr>
              <a:t>)) {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  </a:t>
            </a:r>
            <a:r>
              <a:rPr lang="en-US" altLang="pt-BR" sz="1400" dirty="0" err="1">
                <a:solidFill>
                  <a:srgbClr val="000000"/>
                </a:solidFill>
              </a:rPr>
              <a:t>Console.OUT.println</a:t>
            </a:r>
            <a:r>
              <a:rPr lang="en-US" altLang="pt-BR" sz="1400" dirty="0">
                <a:solidFill>
                  <a:srgbClr val="000000"/>
                </a:solidFill>
              </a:rPr>
              <a:t>(</a:t>
            </a:r>
            <a:r>
              <a:rPr lang="en-US" altLang="pt-BR" sz="1400" dirty="0">
                <a:solidFill>
                  <a:srgbClr val="190492"/>
                </a:solidFill>
              </a:rPr>
              <a:t>"Hello World from place "</a:t>
            </a:r>
            <a:r>
              <a:rPr lang="en-US" altLang="pt-BR" sz="1400" dirty="0">
                <a:solidFill>
                  <a:srgbClr val="000000"/>
                </a:solidFill>
              </a:rPr>
              <a:t>+</a:t>
            </a:r>
            <a:r>
              <a:rPr lang="en-US" altLang="pt-BR" sz="1400" dirty="0">
                <a:solidFill>
                  <a:srgbClr val="910F93"/>
                </a:solidFill>
              </a:rPr>
              <a:t>here</a:t>
            </a:r>
            <a:r>
              <a:rPr lang="en-US" altLang="pt-BR" sz="1400" dirty="0">
                <a:solidFill>
                  <a:srgbClr val="000000"/>
                </a:solidFill>
              </a:rPr>
              <a:t>.id);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  }</a:t>
            </a:r>
          </a:p>
          <a:p>
            <a:r>
              <a:rPr lang="en-US" altLang="pt-BR" sz="1400" dirty="0">
                <a:solidFill>
                  <a:srgbClr val="000000"/>
                </a:solidFill>
              </a:rPr>
              <a:t>}</a:t>
            </a:r>
            <a:endParaRPr lang="en-US" altLang="pt-BR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Exemplos: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pt-BR" sz="1800" dirty="0"/>
              <a:t>id</a:t>
            </a:r>
          </a:p>
          <a:p>
            <a:pPr lvl="1"/>
            <a:r>
              <a:rPr lang="en-US" altLang="pt-BR" sz="1600" dirty="0" err="1"/>
              <a:t>Contém</a:t>
            </a:r>
            <a:r>
              <a:rPr lang="en-US" altLang="pt-BR" sz="1600" dirty="0"/>
              <a:t> o </a:t>
            </a:r>
            <a:r>
              <a:rPr lang="en-US" altLang="pt-BR" sz="1600" dirty="0" err="1"/>
              <a:t>identificador</a:t>
            </a:r>
            <a:r>
              <a:rPr lang="en-US" altLang="pt-BR" sz="1600" dirty="0"/>
              <a:t> </a:t>
            </a:r>
            <a:r>
              <a:rPr lang="en-US" altLang="pt-BR" sz="1600" dirty="0"/>
              <a:t>do </a:t>
            </a:r>
            <a:r>
              <a:rPr lang="en-US" altLang="pt-BR" sz="1600" dirty="0" err="1"/>
              <a:t>objeto</a:t>
            </a:r>
            <a:r>
              <a:rPr lang="en-US" altLang="pt-BR" sz="1600" dirty="0"/>
              <a:t> “</a:t>
            </a:r>
            <a:r>
              <a:rPr lang="en-US" altLang="pt-BR" sz="1600" i="1" dirty="0"/>
              <a:t>place”</a:t>
            </a:r>
            <a:endParaRPr lang="en-US" altLang="pt-BR" sz="1200" dirty="0"/>
          </a:p>
          <a:p>
            <a:r>
              <a:rPr lang="en-US" altLang="pt-BR" sz="1800" dirty="0"/>
              <a:t>here</a:t>
            </a:r>
          </a:p>
          <a:p>
            <a:pPr lvl="1"/>
            <a:r>
              <a:rPr lang="en-US" altLang="pt-BR" sz="1600" dirty="0" err="1"/>
              <a:t>Objeto</a:t>
            </a:r>
            <a:r>
              <a:rPr lang="en-US" altLang="pt-BR" sz="1600" dirty="0"/>
              <a:t> “Place” </a:t>
            </a:r>
            <a:r>
              <a:rPr lang="en-US" altLang="pt-BR" sz="1600" dirty="0" err="1"/>
              <a:t>corrente</a:t>
            </a:r>
            <a:endParaRPr lang="en-US" altLang="pt-BR" sz="16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464152" y="4725145"/>
            <a:ext cx="2088232" cy="9540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4pPr>
            <a:lvl5pPr eaLnBrk="0" hangingPunct="0"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3F3D4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0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2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3</a:t>
            </a:r>
          </a:p>
          <a:p>
            <a:r>
              <a:rPr lang="en-US" altLang="pt-BR" sz="1400" dirty="0">
                <a:solidFill>
                  <a:srgbClr val="000000"/>
                </a:solidFill>
                <a:latin typeface="+mn-lt"/>
              </a:rPr>
              <a:t>Hello World from place 1</a:t>
            </a:r>
            <a:endParaRPr lang="en-US" altLang="pt-BR" sz="1400" dirty="0">
              <a:latin typeface="+mn-lt"/>
            </a:endParaRPr>
          </a:p>
        </p:txBody>
      </p:sp>
      <p:pic>
        <p:nvPicPr>
          <p:cNvPr id="6" name="Picture 8" descr="here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419" y="1700809"/>
            <a:ext cx="3029699" cy="216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X10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Documentação:</a:t>
            </a:r>
          </a:p>
          <a:p>
            <a:pPr lvl="1"/>
            <a:r>
              <a:rPr lang="pt-BR" sz="1600" dirty="0">
                <a:hlinkClick r:id="rId2"/>
              </a:rPr>
              <a:t>http://x10.sourceforge.net/x10doc/2.6.0</a:t>
            </a:r>
            <a:r>
              <a:rPr lang="pt-BR" sz="1600" dirty="0" smtClean="0">
                <a:hlinkClick r:id="rId2"/>
              </a:rPr>
              <a:t>/</a:t>
            </a:r>
            <a:endParaRPr lang="pt-BR" sz="1600" dirty="0" smtClean="0"/>
          </a:p>
          <a:p>
            <a:pPr lvl="1"/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16167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 smtClean="0"/>
              <a:t>Conclusão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Dificuldade de encontrar documentação de qualidade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3830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2400" dirty="0"/>
              <a:t>Referências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/>
              <a:t>Thomas Hörmann. </a:t>
            </a:r>
            <a:r>
              <a:rPr lang="en-US" sz="1600" dirty="0"/>
              <a:t>Parallel Algorithms for Sparse Grids in X10. </a:t>
            </a:r>
            <a:r>
              <a:rPr lang="en-US" sz="1600" dirty="0"/>
              <a:t>Bachelor Thesis in </a:t>
            </a:r>
            <a:r>
              <a:rPr lang="en-US" sz="1600" dirty="0" smtClean="0"/>
              <a:t>Informatics. </a:t>
            </a:r>
            <a:r>
              <a:rPr lang="en-US" sz="1600" dirty="0"/>
              <a:t>June 2013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Josh </a:t>
            </a:r>
            <a:r>
              <a:rPr lang="en-US" sz="1600" dirty="0" err="1" smtClean="0"/>
              <a:t>Milthorpe</a:t>
            </a:r>
            <a:r>
              <a:rPr lang="en-US" sz="1600" dirty="0" smtClean="0"/>
              <a:t>. X10 </a:t>
            </a:r>
            <a:r>
              <a:rPr lang="en-US" sz="1600" dirty="0"/>
              <a:t>for High-Performance Scientific Computing. Doctor </a:t>
            </a:r>
            <a:r>
              <a:rPr lang="en-US" sz="1600" dirty="0" smtClean="0"/>
              <a:t>Thesis at </a:t>
            </a:r>
            <a:r>
              <a:rPr lang="en-US" sz="1600" dirty="0"/>
              <a:t>The Australian National </a:t>
            </a:r>
            <a:r>
              <a:rPr lang="en-US" sz="1600" dirty="0" smtClean="0"/>
              <a:t>University. </a:t>
            </a:r>
            <a:r>
              <a:rPr lang="en-US" sz="1600" dirty="0"/>
              <a:t>June </a:t>
            </a:r>
            <a:r>
              <a:rPr lang="en-US" sz="1600" dirty="0" smtClean="0"/>
              <a:t>2015.</a:t>
            </a:r>
          </a:p>
          <a:p>
            <a:endParaRPr lang="pt-BR" sz="1600" dirty="0"/>
          </a:p>
          <a:p>
            <a:endParaRPr lang="pt-BR" sz="1600" dirty="0" smtClean="0"/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www.cs.colostate.edu/wiki/mediawiki/images/5/5d/X10programmingguide.pdf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citeseerx.ist.psu.edu/viewdoc/download?doi=10.1.1.642.6839&amp;rep=rep1&amp;type=pdf</a:t>
            </a:r>
            <a:endParaRPr lang="en-US" sz="1600" dirty="0" smtClean="0"/>
          </a:p>
          <a:p>
            <a:endParaRPr lang="pt-BR" sz="1600" dirty="0"/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arxiv.org/pdf/1110.4165.pdf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openresearch-repository.anu.edu.au/bitstream/1885/14334/1/Milthorpe%20Thesis%202015.pdf</a:t>
            </a:r>
            <a:endParaRPr lang="en-US" sz="1600" dirty="0" smtClean="0"/>
          </a:p>
          <a:p>
            <a:endParaRPr lang="pt-BR" sz="1600" dirty="0"/>
          </a:p>
          <a:p>
            <a:r>
              <a:rPr lang="en-US" sz="1600" dirty="0">
                <a:hlinkClick r:id="rId6"/>
              </a:rPr>
              <a:t>http://</a:t>
            </a:r>
            <a:r>
              <a:rPr lang="en-US" sz="1600" dirty="0" smtClean="0">
                <a:hlinkClick r:id="rId6"/>
              </a:rPr>
              <a:t>www5.in.tum.de/pub/hoermann_thomas_2013.pdf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885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IBM (2004)</a:t>
            </a:r>
          </a:p>
          <a:p>
            <a:endParaRPr lang="en-US" sz="2400" dirty="0" smtClean="0"/>
          </a:p>
          <a:p>
            <a:r>
              <a:rPr lang="en-US" sz="2400" dirty="0" smtClean="0"/>
              <a:t>high </a:t>
            </a:r>
            <a:r>
              <a:rPr lang="en-US" sz="2400" dirty="0"/>
              <a:t>level programming language</a:t>
            </a:r>
          </a:p>
          <a:p>
            <a:endParaRPr lang="en-US" sz="2400" dirty="0" smtClean="0"/>
          </a:p>
          <a:p>
            <a:r>
              <a:rPr lang="en-US" sz="2400" dirty="0" smtClean="0"/>
              <a:t>C++ &amp; Java</a:t>
            </a:r>
            <a:endParaRPr lang="pt-BR" altLang="pt-BR" sz="2200" dirty="0" smtClean="0"/>
          </a:p>
          <a:p>
            <a:endParaRPr lang="en-US" altLang="pt-BR" sz="2200" dirty="0"/>
          </a:p>
        </p:txBody>
      </p:sp>
    </p:spTree>
    <p:extLst>
      <p:ext uri="{BB962C8B-B14F-4D97-AF65-F5344CB8AC3E}">
        <p14:creationId xmlns:p14="http://schemas.microsoft.com/office/powerpoint/2010/main" val="378633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X10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Modelo PGAS</a:t>
            </a:r>
          </a:p>
          <a:p>
            <a:pPr lvl="1"/>
            <a:r>
              <a:rPr lang="en-US" altLang="pt-BR" sz="1800" dirty="0"/>
              <a:t>Partitioned Global Address View</a:t>
            </a:r>
          </a:p>
          <a:p>
            <a:pPr lvl="1"/>
            <a:endParaRPr lang="en-US" altLang="pt-BR" sz="1800" dirty="0"/>
          </a:p>
          <a:p>
            <a:r>
              <a:rPr lang="en-US" altLang="pt-BR" sz="2200" dirty="0" err="1"/>
              <a:t>Baseado</a:t>
            </a:r>
            <a:r>
              <a:rPr lang="en-US" altLang="pt-BR" sz="2200" dirty="0"/>
              <a:t> </a:t>
            </a:r>
            <a:r>
              <a:rPr lang="en-US" altLang="pt-BR" sz="2200" dirty="0" err="1"/>
              <a:t>em</a:t>
            </a:r>
            <a:r>
              <a:rPr lang="en-US" altLang="pt-BR" sz="2200" dirty="0"/>
              <a:t> JAVA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220273" y="3305969"/>
            <a:ext cx="244475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448872" y="3305970"/>
            <a:ext cx="153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 dirty="0">
                <a:latin typeface="Times New Roman" pitchFamily="18" charset="0"/>
                <a:cs typeface="Times New Roman" pitchFamily="18" charset="0"/>
              </a:rPr>
              <a:t>Address Space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4727848" y="3915569"/>
            <a:ext cx="2819400" cy="2308226"/>
            <a:chOff x="2016" y="1152"/>
            <a:chExt cx="1776" cy="1454"/>
          </a:xfrm>
        </p:grpSpPr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2304" y="1152"/>
              <a:ext cx="960" cy="912"/>
              <a:chOff x="2400" y="1824"/>
              <a:chExt cx="1200" cy="1056"/>
            </a:xfrm>
          </p:grpSpPr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2448" y="2304"/>
                <a:ext cx="1152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>
                <a:off x="2592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278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" name="Line 14"/>
              <p:cNvSpPr>
                <a:spLocks noChangeShapeType="1"/>
              </p:cNvSpPr>
              <p:nvPr/>
            </p:nvSpPr>
            <p:spPr bwMode="auto">
              <a:xfrm>
                <a:off x="297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" name="Oval 15"/>
              <p:cNvSpPr>
                <a:spLocks noChangeArrowheads="1"/>
              </p:cNvSpPr>
              <p:nvPr/>
            </p:nvSpPr>
            <p:spPr bwMode="auto">
              <a:xfrm>
                <a:off x="326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345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2016" y="2112"/>
              <a:ext cx="1776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Shared Memory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 dirty="0">
                  <a:solidFill>
                    <a:srgbClr val="009900"/>
                  </a:solidFill>
                </a:rPr>
                <a:t> </a:t>
              </a:r>
              <a:r>
                <a:rPr lang="en-US" altLang="pt-BR" dirty="0" err="1">
                  <a:solidFill>
                    <a:srgbClr val="009900"/>
                  </a:solidFill>
                </a:rPr>
                <a:t>OpenMP</a:t>
              </a:r>
              <a:endParaRPr lang="en-US" altLang="pt-BR" dirty="0">
                <a:solidFill>
                  <a:srgbClr val="009900"/>
                </a:solidFill>
              </a:endParaRP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7296472" y="3839369"/>
            <a:ext cx="3048000" cy="2308226"/>
            <a:chOff x="3648" y="1104"/>
            <a:chExt cx="1920" cy="1454"/>
          </a:xfrm>
        </p:grpSpPr>
        <p:grpSp>
          <p:nvGrpSpPr>
            <p:cNvPr id="17" name="Group 19"/>
            <p:cNvGrpSpPr>
              <a:grpSpLocks/>
            </p:cNvGrpSpPr>
            <p:nvPr/>
          </p:nvGrpSpPr>
          <p:grpSpPr bwMode="auto">
            <a:xfrm>
              <a:off x="3984" y="1104"/>
              <a:ext cx="1152" cy="912"/>
              <a:chOff x="3840" y="1824"/>
              <a:chExt cx="1296" cy="1056"/>
            </a:xfrm>
          </p:grpSpPr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936" y="2304"/>
                <a:ext cx="1200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" name="Oval 21"/>
              <p:cNvSpPr>
                <a:spLocks noChangeArrowheads="1"/>
              </p:cNvSpPr>
              <p:nvPr/>
            </p:nvSpPr>
            <p:spPr bwMode="auto">
              <a:xfrm>
                <a:off x="3840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>
                <a:off x="4032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4416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Oval 25"/>
              <p:cNvSpPr>
                <a:spLocks noChangeArrowheads="1"/>
              </p:cNvSpPr>
              <p:nvPr/>
            </p:nvSpPr>
            <p:spPr bwMode="auto">
              <a:xfrm>
                <a:off x="4752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4944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4848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4560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4224" y="230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3648" y="2064"/>
              <a:ext cx="1920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>
                  <a:solidFill>
                    <a:srgbClr val="009900"/>
                  </a:solidFill>
                </a:rPr>
                <a:t>PGAS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>
                  <a:solidFill>
                    <a:srgbClr val="009900"/>
                  </a:solidFill>
                </a:rPr>
                <a:t>UPC, CAF, X10</a:t>
              </a: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4224" y="1680"/>
              <a:ext cx="52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4704" y="1776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4464" y="1824"/>
              <a:ext cx="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2" name="Group 34"/>
          <p:cNvGrpSpPr>
            <a:grpSpLocks/>
          </p:cNvGrpSpPr>
          <p:nvPr/>
        </p:nvGrpSpPr>
        <p:grpSpPr bwMode="auto">
          <a:xfrm>
            <a:off x="1962472" y="3458369"/>
            <a:ext cx="2819400" cy="2841626"/>
            <a:chOff x="288" y="864"/>
            <a:chExt cx="1776" cy="1790"/>
          </a:xfrm>
        </p:grpSpPr>
        <p:grpSp>
          <p:nvGrpSpPr>
            <p:cNvPr id="33" name="Group 35"/>
            <p:cNvGrpSpPr>
              <a:grpSpLocks/>
            </p:cNvGrpSpPr>
            <p:nvPr/>
          </p:nvGrpSpPr>
          <p:grpSpPr bwMode="auto">
            <a:xfrm>
              <a:off x="480" y="864"/>
              <a:ext cx="1200" cy="1248"/>
              <a:chOff x="576" y="1440"/>
              <a:chExt cx="1488" cy="1440"/>
            </a:xfrm>
          </p:grpSpPr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728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6" name="Oval 37"/>
              <p:cNvSpPr>
                <a:spLocks noChangeArrowheads="1"/>
              </p:cNvSpPr>
              <p:nvPr/>
            </p:nvSpPr>
            <p:spPr bwMode="auto">
              <a:xfrm>
                <a:off x="1728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7" name="Line 38"/>
              <p:cNvSpPr>
                <a:spLocks noChangeShapeType="1"/>
              </p:cNvSpPr>
              <p:nvPr/>
            </p:nvSpPr>
            <p:spPr bwMode="auto">
              <a:xfrm>
                <a:off x="1920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9" name="Oval 40"/>
              <p:cNvSpPr>
                <a:spLocks noChangeArrowheads="1"/>
              </p:cNvSpPr>
              <p:nvPr/>
            </p:nvSpPr>
            <p:spPr bwMode="auto">
              <a:xfrm>
                <a:off x="1104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0" name="Line 41"/>
              <p:cNvSpPr>
                <a:spLocks noChangeShapeType="1"/>
              </p:cNvSpPr>
              <p:nvPr/>
            </p:nvSpPr>
            <p:spPr bwMode="auto">
              <a:xfrm>
                <a:off x="124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576" y="2304"/>
                <a:ext cx="336" cy="5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" name="Oval 43"/>
              <p:cNvSpPr>
                <a:spLocks noChangeArrowheads="1"/>
              </p:cNvSpPr>
              <p:nvPr/>
            </p:nvSpPr>
            <p:spPr bwMode="auto">
              <a:xfrm>
                <a:off x="576" y="1824"/>
                <a:ext cx="336" cy="3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3" name="Line 44"/>
              <p:cNvSpPr>
                <a:spLocks noChangeShapeType="1"/>
              </p:cNvSpPr>
              <p:nvPr/>
            </p:nvSpPr>
            <p:spPr bwMode="auto">
              <a:xfrm>
                <a:off x="76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45"/>
              <p:cNvSpPr>
                <a:spLocks/>
              </p:cNvSpPr>
              <p:nvPr/>
            </p:nvSpPr>
            <p:spPr bwMode="auto">
              <a:xfrm>
                <a:off x="768" y="1440"/>
                <a:ext cx="1056" cy="384"/>
              </a:xfrm>
              <a:custGeom>
                <a:avLst/>
                <a:gdLst>
                  <a:gd name="T0" fmla="*/ 0 w 1056"/>
                  <a:gd name="T1" fmla="*/ 384 h 384"/>
                  <a:gd name="T2" fmla="*/ 480 w 1056"/>
                  <a:gd name="T3" fmla="*/ 0 h 384"/>
                  <a:gd name="T4" fmla="*/ 1056 w 1056"/>
                  <a:gd name="T5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56" h="384">
                    <a:moveTo>
                      <a:pt x="0" y="384"/>
                    </a:moveTo>
                    <a:cubicBezTo>
                      <a:pt x="152" y="192"/>
                      <a:pt x="304" y="0"/>
                      <a:pt x="480" y="0"/>
                    </a:cubicBezTo>
                    <a:cubicBezTo>
                      <a:pt x="656" y="0"/>
                      <a:pt x="856" y="192"/>
                      <a:pt x="1056" y="38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288" y="2160"/>
              <a:ext cx="1776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8600" indent="-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pt-BR">
                  <a:solidFill>
                    <a:srgbClr val="009900"/>
                  </a:solidFill>
                </a:rPr>
                <a:t>Message passing 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pt-BR">
                  <a:solidFill>
                    <a:srgbClr val="009900"/>
                  </a:solidFill>
                </a:rPr>
                <a:t>MPI</a:t>
              </a:r>
            </a:p>
          </p:txBody>
        </p:sp>
      </p:grpSp>
      <p:sp>
        <p:nvSpPr>
          <p:cNvPr id="47" name="Oval 49"/>
          <p:cNvSpPr>
            <a:spLocks noChangeArrowheads="1"/>
          </p:cNvSpPr>
          <p:nvPr/>
        </p:nvSpPr>
        <p:spPr bwMode="auto">
          <a:xfrm>
            <a:off x="4705673" y="3305970"/>
            <a:ext cx="320675" cy="3397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8" name="Text Box 50"/>
          <p:cNvSpPr txBox="1">
            <a:spLocks noChangeArrowheads="1"/>
          </p:cNvSpPr>
          <p:nvPr/>
        </p:nvSpPr>
        <p:spPr bwMode="auto">
          <a:xfrm>
            <a:off x="5086672" y="3305970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>
                <a:latin typeface="Times New Roman" pitchFamily="18" charset="0"/>
                <a:cs typeface="Times New Roman" pitchFamily="18" charset="0"/>
              </a:rPr>
              <a:t>Process/Thread</a:t>
            </a:r>
          </a:p>
        </p:txBody>
      </p:sp>
    </p:spTree>
    <p:extLst>
      <p:ext uri="{BB962C8B-B14F-4D97-AF65-F5344CB8AC3E}">
        <p14:creationId xmlns:p14="http://schemas.microsoft.com/office/powerpoint/2010/main" val="42620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pt-BR" sz="2200" dirty="0"/>
              <a:t>n distinct threads, p distinct memories (n &lt;&gt; p)</a:t>
            </a:r>
          </a:p>
          <a:p>
            <a:r>
              <a:rPr lang="en-US" altLang="pt-BR" dirty="0" smtClean="0"/>
              <a:t>PGAS memories are called </a:t>
            </a:r>
            <a:r>
              <a:rPr lang="en-US" altLang="pt-BR" dirty="0" smtClean="0">
                <a:solidFill>
                  <a:srgbClr val="FF0000"/>
                </a:solidFill>
              </a:rPr>
              <a:t>places </a:t>
            </a:r>
            <a:r>
              <a:rPr lang="en-US" altLang="pt-BR" dirty="0" smtClean="0"/>
              <a:t>in X10</a:t>
            </a:r>
          </a:p>
          <a:p>
            <a:r>
              <a:rPr lang="en-US" altLang="pt-BR" dirty="0" smtClean="0"/>
              <a:t>PGAS threads are called </a:t>
            </a:r>
            <a:r>
              <a:rPr lang="en-US" altLang="pt-BR" dirty="0" smtClean="0">
                <a:solidFill>
                  <a:srgbClr val="FF0000"/>
                </a:solidFill>
              </a:rPr>
              <a:t>activities </a:t>
            </a:r>
            <a:r>
              <a:rPr lang="en-US" altLang="pt-BR" dirty="0" smtClean="0"/>
              <a:t>in X10</a:t>
            </a:r>
          </a:p>
          <a:p>
            <a:endParaRPr lang="pt-BR" dirty="0"/>
          </a:p>
        </p:txBody>
      </p:sp>
      <p:pic>
        <p:nvPicPr>
          <p:cNvPr id="4" name="Picture 5" descr="X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0523" y="3501008"/>
            <a:ext cx="6753225" cy="27241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87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X10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Downloads:</a:t>
            </a:r>
          </a:p>
          <a:p>
            <a:pPr lvl="1"/>
            <a:r>
              <a:rPr lang="pt-BR" sz="1600" dirty="0" smtClean="0">
                <a:hlinkClick r:id="rId2"/>
              </a:rPr>
              <a:t>http</a:t>
            </a:r>
            <a:r>
              <a:rPr lang="pt-BR" sz="1600" dirty="0">
                <a:hlinkClick r:id="rId2"/>
              </a:rPr>
              <a:t>://www.x10-lang.org</a:t>
            </a:r>
            <a:r>
              <a:rPr lang="pt-BR" sz="1600" dirty="0" smtClean="0">
                <a:hlinkClick r:id="rId2"/>
              </a:rPr>
              <a:t>/</a:t>
            </a:r>
            <a:endParaRPr lang="pt-BR" sz="1600" dirty="0" smtClean="0"/>
          </a:p>
          <a:p>
            <a:r>
              <a:rPr lang="pt-BR" sz="1800" dirty="0" smtClean="0"/>
              <a:t>IDE:</a:t>
            </a:r>
          </a:p>
          <a:p>
            <a:pPr lvl="1"/>
            <a:r>
              <a:rPr lang="pt-BR" sz="1600" dirty="0" smtClean="0"/>
              <a:t>X10DT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2439076"/>
            <a:ext cx="6284140" cy="365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0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814320" y="1916832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355124" y="1665660"/>
            <a:ext cx="0" cy="8992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5698976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pt-BR" sz="1800" dirty="0"/>
              <a:t>Activities:</a:t>
            </a:r>
          </a:p>
          <a:p>
            <a:pPr lvl="1">
              <a:lnSpc>
                <a:spcPct val="80000"/>
              </a:lnSpc>
            </a:pPr>
            <a:r>
              <a:rPr lang="en-US" altLang="pt-BR" sz="1600" dirty="0" err="1"/>
              <a:t>Criação</a:t>
            </a:r>
            <a:r>
              <a:rPr lang="en-US" altLang="pt-BR" sz="1600" dirty="0"/>
              <a:t> e </a:t>
            </a:r>
            <a:r>
              <a:rPr lang="en-US" altLang="pt-BR" sz="1600" dirty="0" err="1"/>
              <a:t>controle</a:t>
            </a:r>
            <a:r>
              <a:rPr lang="en-US" altLang="pt-BR" sz="1600" dirty="0"/>
              <a:t> </a:t>
            </a:r>
            <a:r>
              <a:rPr lang="en-US" altLang="pt-BR" sz="1600" dirty="0" err="1"/>
              <a:t>utilizando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os</a:t>
            </a:r>
            <a:r>
              <a:rPr lang="en-US" altLang="pt-BR" sz="1600" dirty="0"/>
              <a:t> </a:t>
            </a:r>
            <a:r>
              <a:rPr lang="en-US" altLang="pt-BR" sz="1600" dirty="0" err="1"/>
              <a:t>comandos</a:t>
            </a:r>
            <a:r>
              <a:rPr lang="en-US" altLang="pt-BR" sz="1600" dirty="0"/>
              <a:t>:</a:t>
            </a:r>
          </a:p>
          <a:p>
            <a:pPr lvl="2">
              <a:lnSpc>
                <a:spcPct val="80000"/>
              </a:lnSpc>
            </a:pPr>
            <a:r>
              <a:rPr lang="en-US" altLang="pt-BR" sz="1400" dirty="0"/>
              <a:t>at</a:t>
            </a:r>
          </a:p>
          <a:p>
            <a:pPr lvl="2">
              <a:lnSpc>
                <a:spcPct val="80000"/>
              </a:lnSpc>
            </a:pPr>
            <a:r>
              <a:rPr lang="en-US" altLang="pt-BR" sz="1400" dirty="0" err="1"/>
              <a:t>async</a:t>
            </a:r>
            <a:endParaRPr lang="en-US" altLang="pt-BR" sz="1400" dirty="0"/>
          </a:p>
          <a:p>
            <a:pPr lvl="2">
              <a:lnSpc>
                <a:spcPct val="80000"/>
              </a:lnSpc>
            </a:pPr>
            <a:r>
              <a:rPr lang="en-US" altLang="pt-BR" sz="1400" dirty="0"/>
              <a:t>finish</a:t>
            </a:r>
          </a:p>
          <a:p>
            <a:pPr lvl="2">
              <a:lnSpc>
                <a:spcPct val="80000"/>
              </a:lnSpc>
            </a:pPr>
            <a:r>
              <a:rPr lang="en-US" altLang="pt-BR" sz="1400" dirty="0"/>
              <a:t>atomic</a:t>
            </a:r>
          </a:p>
          <a:p>
            <a:pPr lvl="1">
              <a:lnSpc>
                <a:spcPct val="80000"/>
              </a:lnSpc>
            </a:pPr>
            <a:endParaRPr lang="en-US" altLang="pt-BR" sz="1800" dirty="0"/>
          </a:p>
          <a:p>
            <a:pPr>
              <a:lnSpc>
                <a:spcPct val="80000"/>
              </a:lnSpc>
            </a:pPr>
            <a:r>
              <a:rPr lang="en-US" altLang="pt-BR" sz="1800" dirty="0"/>
              <a:t>Place:</a:t>
            </a:r>
          </a:p>
          <a:p>
            <a:pPr lvl="1">
              <a:lnSpc>
                <a:spcPct val="80000"/>
              </a:lnSpc>
            </a:pPr>
            <a:r>
              <a:rPr lang="en-US" altLang="pt-BR" sz="1600" dirty="0" err="1"/>
              <a:t>Controla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uma</a:t>
            </a:r>
            <a:r>
              <a:rPr lang="en-US" altLang="pt-BR" sz="1600" dirty="0"/>
              <a:t> </a:t>
            </a:r>
            <a:r>
              <a:rPr lang="en-US" altLang="pt-BR" sz="1600" dirty="0" err="1"/>
              <a:t>quantidade</a:t>
            </a:r>
            <a:r>
              <a:rPr lang="en-US" altLang="pt-BR" sz="1600" dirty="0"/>
              <a:t> de </a:t>
            </a:r>
            <a:r>
              <a:rPr lang="en-US" altLang="pt-BR" sz="1600" dirty="0" err="1"/>
              <a:t>objetos</a:t>
            </a:r>
            <a:r>
              <a:rPr lang="en-US" altLang="pt-BR" sz="1600" dirty="0"/>
              <a:t> e </a:t>
            </a:r>
            <a:r>
              <a:rPr lang="en-US" altLang="pt-BR" sz="1600" dirty="0" err="1"/>
              <a:t>atividades</a:t>
            </a:r>
            <a:r>
              <a:rPr lang="en-US" altLang="pt-BR" sz="16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pt-BR" sz="1600" i="1" dirty="0"/>
              <a:t>Places </a:t>
            </a:r>
            <a:r>
              <a:rPr lang="en-US" altLang="pt-BR" sz="1600" dirty="0" err="1"/>
              <a:t>são</a:t>
            </a:r>
            <a:r>
              <a:rPr lang="en-US" altLang="pt-BR" sz="1600" dirty="0"/>
              <a:t> </a:t>
            </a:r>
            <a:r>
              <a:rPr lang="en-US" altLang="pt-BR" sz="1600" dirty="0" err="1"/>
              <a:t>definidas</a:t>
            </a:r>
            <a:r>
              <a:rPr lang="en-US" altLang="pt-BR" sz="1600" dirty="0"/>
              <a:t> antes de </a:t>
            </a:r>
            <a:r>
              <a:rPr lang="en-US" altLang="pt-BR" sz="1600" dirty="0" err="1"/>
              <a:t>executar</a:t>
            </a:r>
            <a:r>
              <a:rPr lang="en-US" altLang="pt-BR" sz="1600" dirty="0"/>
              <a:t> o </a:t>
            </a:r>
            <a:r>
              <a:rPr lang="en-US" altLang="pt-BR" sz="1600" dirty="0" err="1"/>
              <a:t>programa</a:t>
            </a:r>
            <a:r>
              <a:rPr lang="en-US" altLang="pt-BR" sz="1600" dirty="0"/>
              <a:t>.</a:t>
            </a:r>
          </a:p>
          <a:p>
            <a:pPr lvl="1">
              <a:lnSpc>
                <a:spcPct val="80000"/>
              </a:lnSpc>
            </a:pPr>
            <a:endParaRPr lang="pt-BR" altLang="pt-BR" sz="1600" dirty="0"/>
          </a:p>
          <a:p>
            <a:pPr>
              <a:lnSpc>
                <a:spcPct val="80000"/>
              </a:lnSpc>
            </a:pPr>
            <a:r>
              <a:rPr lang="pt-BR" altLang="pt-BR" sz="1800" dirty="0"/>
              <a:t>Aplicação</a:t>
            </a:r>
          </a:p>
          <a:p>
            <a:pPr lvl="1">
              <a:lnSpc>
                <a:spcPct val="80000"/>
              </a:lnSpc>
            </a:pPr>
            <a:r>
              <a:rPr lang="pt-BR" altLang="pt-BR" sz="1600" dirty="0"/>
              <a:t>Place 0 invocando método “main”</a:t>
            </a:r>
            <a:endParaRPr lang="en-US" altLang="pt-BR" sz="1600" dirty="0"/>
          </a:p>
        </p:txBody>
      </p:sp>
      <p:sp>
        <p:nvSpPr>
          <p:cNvPr id="7" name="Rectangle 6"/>
          <p:cNvSpPr/>
          <p:nvPr/>
        </p:nvSpPr>
        <p:spPr>
          <a:xfrm>
            <a:off x="8974832" y="1916832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824192" y="3018167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8974832" y="3018167"/>
            <a:ext cx="1081608" cy="971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824192" y="2574196"/>
            <a:ext cx="1089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0</a:t>
            </a:r>
            <a:endParaRPr lang="pt-B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814320" y="3654159"/>
            <a:ext cx="1091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2</a:t>
            </a:r>
            <a:endParaRPr lang="pt-BR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950842" y="3666239"/>
            <a:ext cx="110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3</a:t>
            </a:r>
            <a:endParaRPr lang="pt-BR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950842" y="2564904"/>
            <a:ext cx="110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Place 1</a:t>
            </a:r>
            <a:endParaRPr lang="pt-BR" sz="1600" dirty="0"/>
          </a:p>
        </p:txBody>
      </p:sp>
      <p:sp>
        <p:nvSpPr>
          <p:cNvPr id="15" name="Rectangle 14"/>
          <p:cNvSpPr/>
          <p:nvPr/>
        </p:nvSpPr>
        <p:spPr>
          <a:xfrm>
            <a:off x="7896200" y="1988840"/>
            <a:ext cx="927720" cy="2880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Activities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7420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X10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cs typeface="Calibri" panose="020F0502020204030204" pitchFamily="34" charset="0"/>
              </a:rPr>
              <a:t>Declaração de variáveis:</a:t>
            </a:r>
          </a:p>
          <a:p>
            <a:pPr lvl="1"/>
            <a:r>
              <a:rPr lang="en-US" altLang="pt-BR" sz="1800" dirty="0" err="1">
                <a:cs typeface="Calibri" panose="020F0502020204030204" pitchFamily="34" charset="0"/>
              </a:rPr>
              <a:t>var</a:t>
            </a:r>
            <a:r>
              <a:rPr lang="en-US" altLang="pt-BR" sz="1800" dirty="0">
                <a:cs typeface="Calibri" panose="020F0502020204030204" pitchFamily="34" charset="0"/>
              </a:rPr>
              <a:t> &lt;name&gt; : &lt;type&gt;</a:t>
            </a:r>
          </a:p>
          <a:p>
            <a:pPr lvl="1"/>
            <a:r>
              <a:rPr lang="en-US" altLang="pt-BR" sz="1800" dirty="0" err="1">
                <a:cs typeface="Calibri" panose="020F0502020204030204" pitchFamily="34" charset="0"/>
              </a:rPr>
              <a:t>val</a:t>
            </a:r>
            <a:r>
              <a:rPr lang="en-US" altLang="pt-BR" sz="1800" dirty="0">
                <a:cs typeface="Calibri" panose="020F0502020204030204" pitchFamily="34" charset="0"/>
              </a:rPr>
              <a:t> &lt;name&gt; : &lt;type&gt; (</a:t>
            </a:r>
            <a:r>
              <a:rPr lang="en-US" altLang="pt-BR" sz="1800" dirty="0" err="1">
                <a:cs typeface="Calibri" panose="020F0502020204030204" pitchFamily="34" charset="0"/>
              </a:rPr>
              <a:t>sistema</a:t>
            </a:r>
            <a:r>
              <a:rPr lang="en-US" altLang="pt-BR" sz="1800" dirty="0">
                <a:cs typeface="Calibri" panose="020F0502020204030204" pitchFamily="34" charset="0"/>
              </a:rPr>
              <a:t> </a:t>
            </a:r>
            <a:r>
              <a:rPr lang="en-US" altLang="pt-BR" sz="1800" dirty="0" err="1">
                <a:cs typeface="Calibri" panose="020F0502020204030204" pitchFamily="34" charset="0"/>
              </a:rPr>
              <a:t>deduz</a:t>
            </a:r>
            <a:r>
              <a:rPr lang="en-US" altLang="pt-BR" sz="1800" dirty="0">
                <a:cs typeface="Calibri" panose="020F0502020204030204" pitchFamily="34" charset="0"/>
              </a:rPr>
              <a:t> o “type”)</a:t>
            </a:r>
            <a:endParaRPr lang="en-US" altLang="pt-BR" sz="1800" i="1" dirty="0">
              <a:cs typeface="Calibri" panose="020F0502020204030204" pitchFamily="34" charset="0"/>
            </a:endParaRPr>
          </a:p>
          <a:p>
            <a:pPr lvl="1"/>
            <a:endParaRPr lang="en-US" altLang="pt-BR" sz="1400" dirty="0">
              <a:cs typeface="Calibri" panose="020F0502020204030204" pitchFamily="34" charset="0"/>
            </a:endParaRPr>
          </a:p>
          <a:p>
            <a:r>
              <a:rPr lang="en-US" altLang="pt-BR" sz="2000" dirty="0" err="1">
                <a:cs typeface="Calibri" panose="020F0502020204030204" pitchFamily="34" charset="0"/>
              </a:rPr>
              <a:t>Tipos</a:t>
            </a:r>
            <a:r>
              <a:rPr lang="en-US" altLang="pt-BR" sz="2000" dirty="0">
                <a:cs typeface="Calibri" panose="020F0502020204030204" pitchFamily="34" charset="0"/>
              </a:rPr>
              <a:t> </a:t>
            </a:r>
            <a:r>
              <a:rPr lang="en-US" altLang="pt-BR" sz="2000" dirty="0" err="1">
                <a:cs typeface="Calibri" panose="020F0502020204030204" pitchFamily="34" charset="0"/>
              </a:rPr>
              <a:t>genéricos</a:t>
            </a:r>
            <a:r>
              <a:rPr lang="en-US" altLang="pt-BR" sz="2000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altLang="pt-BR" sz="1800" dirty="0">
                <a:cs typeface="Calibri" panose="020F0502020204030204" pitchFamily="34" charset="0"/>
              </a:rPr>
              <a:t>Array[Type](Dim)</a:t>
            </a:r>
            <a:endParaRPr lang="pt-BR" sz="18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9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X10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800" b="1" dirty="0"/>
              <a:t>async </a:t>
            </a:r>
            <a:r>
              <a:rPr lang="pt-BR" sz="1800" b="1" dirty="0"/>
              <a:t>S</a:t>
            </a:r>
          </a:p>
          <a:p>
            <a:endParaRPr lang="pt-BR" sz="1800" b="1" dirty="0"/>
          </a:p>
          <a:p>
            <a:r>
              <a:rPr lang="pt-BR" sz="1800" b="1" dirty="0"/>
              <a:t>atomic </a:t>
            </a:r>
            <a:r>
              <a:rPr lang="pt-BR" sz="1800" b="1" dirty="0"/>
              <a:t>S</a:t>
            </a:r>
          </a:p>
          <a:p>
            <a:r>
              <a:rPr lang="pt-BR" sz="1800" b="1" dirty="0"/>
              <a:t>when </a:t>
            </a:r>
            <a:r>
              <a:rPr lang="pt-BR" sz="1800" b="1" dirty="0"/>
              <a:t>(c) S</a:t>
            </a:r>
          </a:p>
          <a:p>
            <a:endParaRPr lang="pt-BR" sz="1800" b="1" dirty="0"/>
          </a:p>
          <a:p>
            <a:r>
              <a:rPr lang="pt-BR" sz="1800" b="1" dirty="0"/>
              <a:t>at </a:t>
            </a:r>
            <a:r>
              <a:rPr lang="pt-BR" sz="1800" b="1" dirty="0"/>
              <a:t>(P) S</a:t>
            </a:r>
          </a:p>
          <a:p>
            <a:endParaRPr lang="pt-BR" sz="1800" b="1" dirty="0"/>
          </a:p>
          <a:p>
            <a:r>
              <a:rPr lang="pt-BR" sz="1800" b="1" dirty="0"/>
              <a:t>finish </a:t>
            </a:r>
            <a:r>
              <a:rPr lang="pt-BR" sz="1800" b="1" dirty="0"/>
              <a:t>S</a:t>
            </a:r>
          </a:p>
          <a:p>
            <a:r>
              <a:rPr lang="pt-BR" sz="1800" b="1" dirty="0"/>
              <a:t>clocked</a:t>
            </a:r>
            <a:r>
              <a:rPr lang="pt-BR" sz="1800" b="1" dirty="0"/>
              <a:t>, </a:t>
            </a:r>
            <a:r>
              <a:rPr lang="pt-BR" sz="1800" b="1" dirty="0"/>
              <a:t>next</a:t>
            </a:r>
          </a:p>
          <a:p>
            <a:endParaRPr lang="pt-BR" sz="1800" b="1" dirty="0"/>
          </a:p>
          <a:p>
            <a:r>
              <a:rPr lang="pt-BR" sz="1800" b="1" dirty="0"/>
              <a:t>points</a:t>
            </a:r>
            <a:r>
              <a:rPr lang="pt-BR" sz="1800" b="1" dirty="0"/>
              <a:t>, regions</a:t>
            </a:r>
            <a:r>
              <a:rPr lang="pt-BR" sz="1800" b="1" dirty="0"/>
              <a:t>, distributions, arrays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23371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824</Words>
  <Application>Microsoft Office PowerPoint</Application>
  <PresentationFormat>Widescreen</PresentationFormat>
  <Paragraphs>202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ＭＳ Ｐゴシック</vt:lpstr>
      <vt:lpstr>Arial</vt:lpstr>
      <vt:lpstr>Calibri</vt:lpstr>
      <vt:lpstr>Cambria Math</vt:lpstr>
      <vt:lpstr>Monaco</vt:lpstr>
      <vt:lpstr>Times New Roman</vt:lpstr>
      <vt:lpstr>Office Theme</vt:lpstr>
      <vt:lpstr>X10 Busca em árvore</vt:lpstr>
      <vt:lpstr>Sumário</vt:lpstr>
      <vt:lpstr>X10</vt:lpstr>
      <vt:lpstr>X10</vt:lpstr>
      <vt:lpstr>PowerPoint Presentation</vt:lpstr>
      <vt:lpstr>X10</vt:lpstr>
      <vt:lpstr>PowerPoint Presentation</vt:lpstr>
      <vt:lpstr>X10</vt:lpstr>
      <vt:lpstr>X10</vt:lpstr>
      <vt:lpstr>async</vt:lpstr>
      <vt:lpstr>async</vt:lpstr>
      <vt:lpstr>finish</vt:lpstr>
      <vt:lpstr>finish</vt:lpstr>
      <vt:lpstr>at</vt:lpstr>
      <vt:lpstr>at</vt:lpstr>
      <vt:lpstr>atomic</vt:lpstr>
      <vt:lpstr>atomic</vt:lpstr>
      <vt:lpstr>GlobalRef</vt:lpstr>
      <vt:lpstr>GlobalRef</vt:lpstr>
      <vt:lpstr>GlobalRef</vt:lpstr>
      <vt:lpstr>Exemplos:</vt:lpstr>
      <vt:lpstr>Exemplos:</vt:lpstr>
      <vt:lpstr>X10</vt:lpstr>
      <vt:lpstr>Conclusão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X10 Busca em árvore</dc:title>
  <dc:creator>Leonardo</dc:creator>
  <cp:lastModifiedBy>Leonardo Quatrin Campagnolo</cp:lastModifiedBy>
  <cp:revision>35</cp:revision>
  <dcterms:created xsi:type="dcterms:W3CDTF">2016-12-04T21:11:16Z</dcterms:created>
  <dcterms:modified xsi:type="dcterms:W3CDTF">2016-12-08T17:46:56Z</dcterms:modified>
</cp:coreProperties>
</file>