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</p:sldMasterIdLst>
  <p:notesMasterIdLst>
    <p:notesMasterId r:id="rId55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98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8" r:id="rId39"/>
    <p:sldId id="306" r:id="rId40"/>
    <p:sldId id="285" r:id="rId41"/>
    <p:sldId id="289" r:id="rId42"/>
    <p:sldId id="290" r:id="rId43"/>
    <p:sldId id="291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295" r:id="rId52"/>
    <p:sldId id="296" r:id="rId53"/>
    <p:sldId id="297" r:id="rId5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24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</a:p>
        </p:txBody>
      </p:sp>
      <p:sp>
        <p:nvSpPr>
          <p:cNvPr id="28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</a:p>
        </p:txBody>
      </p:sp>
      <p:sp>
        <p:nvSpPr>
          <p:cNvPr id="29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29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29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D26B454-4AC2-4732-A538-8A735DF2EDB1}" type="slidenum"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033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685800" y="4343760"/>
            <a:ext cx="5483880" cy="41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/>
          <a:lstStyle/>
          <a:p>
            <a:pPr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Programmer is aware of this nonlocal access!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3884040" y="8686080"/>
            <a:ext cx="2970360" cy="4557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4B543F09-C253-40C2-86F1-64512260B0A2}" type="slidenum"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7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160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3884040" y="8686080"/>
            <a:ext cx="2970720" cy="4557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E2EA74C6-6173-4647-9A2C-BFB11F4DCAE6}" type="slidenum"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10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CustomShape 2"/>
          <p:cNvSpPr/>
          <p:nvPr/>
        </p:nvSpPr>
        <p:spPr>
          <a:xfrm>
            <a:off x="2138760" y="681120"/>
            <a:ext cx="2592000" cy="3432960"/>
          </a:xfr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CustomShape 3"/>
          <p:cNvSpPr/>
          <p:nvPr/>
        </p:nvSpPr>
        <p:spPr>
          <a:xfrm>
            <a:off x="911160" y="4349520"/>
            <a:ext cx="5029920" cy="410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81219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3884400" y="8686080"/>
            <a:ext cx="2970360" cy="4557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13356A9B-917A-4B0F-8D0E-A40E21846408}" type="slidenum"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12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CustomShape 2"/>
          <p:cNvSpPr/>
          <p:nvPr/>
        </p:nvSpPr>
        <p:spPr>
          <a:xfrm>
            <a:off x="2138760" y="684000"/>
            <a:ext cx="2592000" cy="3429720"/>
          </a:xfr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3"/>
          <p:cNvSpPr/>
          <p:nvPr/>
        </p:nvSpPr>
        <p:spPr>
          <a:xfrm>
            <a:off x="911160" y="4349520"/>
            <a:ext cx="5029920" cy="410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36667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Picture 141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3" name="Picture 142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Picture 17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79" name="Picture 17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Picture 21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15" name="Picture 21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0" name="Picture 24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51" name="Picture 25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6" name="Picture 28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87" name="Picture 28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x10-lang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x10-lang.org/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x10.sourceforge.net/x10doc/2.6.0/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search-repository.anu.edu.au/bitstream/1885/14334/1/Milthorpe%20Thesis%202015.pdf" TargetMode="External"/><Relationship Id="rId2" Type="http://schemas.openxmlformats.org/officeDocument/2006/relationships/hyperlink" Target="http://www5.in.tum.de/pub/hoermann_thomas_2013.pdf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x10.sourceforge.net/x10doc/2.6.0/" TargetMode="External"/><Relationship Id="rId4" Type="http://schemas.openxmlformats.org/officeDocument/2006/relationships/hyperlink" Target="http://x10.sourceforge.net/documentation/languagespec/x10-latest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914400" y="2130480"/>
            <a:ext cx="1036188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1828800" y="3886200"/>
            <a:ext cx="853308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Luiz José Schirmer Silva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Leonardo Quatrin Campagnolo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507240" y="228600"/>
            <a:ext cx="11276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507240" y="1371240"/>
            <a:ext cx="1127664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36520" indent="-23544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X10 utiliza o modelo  Asynchronous PGAS na família Java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- As threads podem ser criadas dinamicamente sob o controle do programador;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- n threads distintas, p memorias distintas (n &lt;&gt; p);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- APGAS : visão global da memória compartilhada onde uma parte é local para cada </a:t>
            </a: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processo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;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- explícita sobre localidade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PGAS memories =  places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PGAS threads = activities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"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"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560"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5253480" y="6554880"/>
            <a:ext cx="2132640" cy="2466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296F1935-469E-4D7A-899C-117A64262C3F}" type="slidenum">
              <a:rPr lang="pt-BR" sz="1400" b="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Modelo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de execução distribuída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510840" y="4611240"/>
            <a:ext cx="10971720" cy="152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 espaço de endereçamento global é dividido em vários places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Um place contém activities e dados (objetos, structs, métodos)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Cada place é implementado por uma JVM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Um objeto pertence ao place onde ele foi criado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Um objeto pode ser referenciado remotamente por outro places (GlobalRef)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2" name="Imagem 3"/>
          <p:cNvPicPr/>
          <p:nvPr/>
        </p:nvPicPr>
        <p:blipFill>
          <a:blip r:embed="rId2"/>
          <a:stretch/>
        </p:blipFill>
        <p:spPr>
          <a:xfrm>
            <a:off x="1937520" y="1571400"/>
            <a:ext cx="7082280" cy="249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507240" y="228600"/>
            <a:ext cx="11276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Project </a:t>
            </a: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Status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507240" y="1371240"/>
            <a:ext cx="1127664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8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36520" indent="-23544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arget :  Computação científica e  business analytics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8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8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36520" indent="-23544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 : open source project (Eclipse Public License)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8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Documentação, releases, mailing lists, código, etc: </a:t>
            </a: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3"/>
              </a:rPr>
              <a:t>http://x10-lang.org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8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 back end: o X10 é traduzido para código Java a compilado em Java bytecode, e então executado em múltiplas JVMs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8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 back end: Multi-process (1 place por SMP node)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52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aix, linux, cygwin, MacOS X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52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x86, x86_64,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5253480" y="6554880"/>
            <a:ext cx="2132640" cy="2466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E8DAF0BA-E46A-4A8B-AE63-BC00C518D6D1}" type="slidenum">
              <a:rPr lang="pt-BR" sz="1400" b="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12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Download: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FF"/>
              </a:buClr>
              <a:buFont typeface="Arial"/>
              <a:buChar char="–"/>
            </a:pP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http://www.x10-lang.org/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IDE: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X10DT baseada em Eclipse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8" name="Picture 3"/>
          <p:cNvPicPr/>
          <p:nvPr/>
        </p:nvPicPr>
        <p:blipFill>
          <a:blip r:embed="rId3"/>
          <a:stretch/>
        </p:blipFill>
        <p:spPr>
          <a:xfrm>
            <a:off x="4223880" y="1845000"/>
            <a:ext cx="7305120" cy="424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Documentação: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FF"/>
              </a:buClr>
              <a:buFont typeface="Arial"/>
              <a:buChar char="–"/>
            </a:pPr>
            <a:r>
              <a:rPr lang="pt-BR" sz="16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http://x10.sourceforge.net/x10doc/2.6.0/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1" name="Picture 2"/>
          <p:cNvPicPr/>
          <p:nvPr/>
        </p:nvPicPr>
        <p:blipFill>
          <a:blip r:embed="rId3"/>
          <a:stretch/>
        </p:blipFill>
        <p:spPr>
          <a:xfrm>
            <a:off x="2135520" y="2349000"/>
            <a:ext cx="7904160" cy="3969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Tipos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x10.lang.*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4" name="Picture 7"/>
          <p:cNvPicPr/>
          <p:nvPr/>
        </p:nvPicPr>
        <p:blipFill>
          <a:blip r:embed="rId2"/>
          <a:stretch/>
        </p:blipFill>
        <p:spPr>
          <a:xfrm>
            <a:off x="434160" y="2671560"/>
            <a:ext cx="4803120" cy="2381760"/>
          </a:xfrm>
          <a:prstGeom prst="rect">
            <a:avLst/>
          </a:prstGeom>
          <a:ln>
            <a:noFill/>
          </a:ln>
        </p:spPr>
      </p:pic>
      <p:pic>
        <p:nvPicPr>
          <p:cNvPr id="345" name="Picture 8"/>
          <p:cNvPicPr/>
          <p:nvPr/>
        </p:nvPicPr>
        <p:blipFill>
          <a:blip r:embed="rId3"/>
          <a:stretch/>
        </p:blipFill>
        <p:spPr>
          <a:xfrm>
            <a:off x="5519880" y="1875240"/>
            <a:ext cx="6369840" cy="397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475560" y="21600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Declaração de variáveis: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Declaração de funções: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8" name="Picture 3"/>
          <p:cNvPicPr/>
          <p:nvPr/>
        </p:nvPicPr>
        <p:blipFill>
          <a:blip r:embed="rId2"/>
          <a:stretch/>
        </p:blipFill>
        <p:spPr>
          <a:xfrm>
            <a:off x="695520" y="1917000"/>
            <a:ext cx="4075200" cy="1227240"/>
          </a:xfrm>
          <a:prstGeom prst="rect">
            <a:avLst/>
          </a:prstGeom>
          <a:ln>
            <a:noFill/>
          </a:ln>
        </p:spPr>
      </p:pic>
      <p:pic>
        <p:nvPicPr>
          <p:cNvPr id="349" name="Picture 5"/>
          <p:cNvPicPr/>
          <p:nvPr/>
        </p:nvPicPr>
        <p:blipFill>
          <a:blip r:embed="rId3"/>
          <a:stretch/>
        </p:blipFill>
        <p:spPr>
          <a:xfrm>
            <a:off x="695520" y="3462120"/>
            <a:ext cx="4542120" cy="731880"/>
          </a:xfrm>
          <a:prstGeom prst="rect">
            <a:avLst/>
          </a:prstGeom>
          <a:ln>
            <a:noFill/>
          </a:ln>
        </p:spPr>
      </p:pic>
      <p:pic>
        <p:nvPicPr>
          <p:cNvPr id="350" name="Picture 6"/>
          <p:cNvPicPr/>
          <p:nvPr/>
        </p:nvPicPr>
        <p:blipFill>
          <a:blip r:embed="rId4"/>
          <a:stretch/>
        </p:blipFill>
        <p:spPr>
          <a:xfrm>
            <a:off x="695520" y="4250880"/>
            <a:ext cx="3570480" cy="1913040"/>
          </a:xfrm>
          <a:prstGeom prst="rect">
            <a:avLst/>
          </a:prstGeom>
          <a:ln>
            <a:noFill/>
          </a:ln>
        </p:spPr>
      </p:pic>
      <p:sp>
        <p:nvSpPr>
          <p:cNvPr id="351" name="CustomShape 3"/>
          <p:cNvSpPr/>
          <p:nvPr/>
        </p:nvSpPr>
        <p:spPr>
          <a:xfrm>
            <a:off x="5976000" y="1224000"/>
            <a:ext cx="5566320" cy="51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Declaração de variávies:  </a:t>
            </a: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var &lt;name&gt; : &lt;type&gt;.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Ex: var x:Int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generic types (similar à templates)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Exemplo: Array[String], Array[Int], Array[Double], …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Também é possvel declarar: Array_1[Int], Array_2[Int]..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04" name="Picture 8"/>
          <p:cNvPicPr/>
          <p:nvPr/>
        </p:nvPicPr>
        <p:blipFill>
          <a:blip r:embed="rId2"/>
          <a:stretch/>
        </p:blipFill>
        <p:spPr>
          <a:xfrm>
            <a:off x="7248240" y="2781000"/>
            <a:ext cx="3028320" cy="2162520"/>
          </a:xfrm>
          <a:prstGeom prst="rect">
            <a:avLst/>
          </a:prstGeom>
          <a:ln>
            <a:noFill/>
          </a:ln>
        </p:spPr>
      </p:pic>
      <p:pic>
        <p:nvPicPr>
          <p:cNvPr id="405" name="Picture 6"/>
          <p:cNvPicPr/>
          <p:nvPr/>
        </p:nvPicPr>
        <p:blipFill>
          <a:blip r:embed="rId3"/>
          <a:stretch/>
        </p:blipFill>
        <p:spPr>
          <a:xfrm>
            <a:off x="983520" y="2239200"/>
            <a:ext cx="4008600" cy="3246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4051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Métodos em Java e 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4" name="Picture 3"/>
          <p:cNvPicPr/>
          <p:nvPr/>
        </p:nvPicPr>
        <p:blipFill>
          <a:blip r:embed="rId2"/>
          <a:stretch/>
        </p:blipFill>
        <p:spPr>
          <a:xfrm>
            <a:off x="1055520" y="1917000"/>
            <a:ext cx="5666040" cy="3198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1127520" y="1635480"/>
            <a:ext cx="2158920" cy="6465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Concorrência: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 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3274920" y="3105360"/>
            <a:ext cx="3518640" cy="9313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Atomicidade e sincronização: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 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(c) 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5"/>
          <p:cNvSpPr/>
          <p:nvPr/>
        </p:nvSpPr>
        <p:spPr>
          <a:xfrm>
            <a:off x="2203200" y="2381040"/>
            <a:ext cx="2158920" cy="6145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Ordenação: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 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CustomShape 6"/>
          <p:cNvSpPr/>
          <p:nvPr/>
        </p:nvSpPr>
        <p:spPr>
          <a:xfrm>
            <a:off x="5735880" y="4149000"/>
            <a:ext cx="2158920" cy="648152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Distribuição: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 (p)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Sumário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Visão geral: x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Referências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 </a:t>
            </a:r>
            <a:r>
              <a:rPr lang="pt-BR" sz="16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 </a:t>
            </a: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(p,l)  Stmt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 { … }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Cria uma nova atividade para avaliar comandos de maneira assíncrona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Variáveis fora do bloco async podem ser referenciadas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3" name="Picture 3"/>
          <p:cNvPicPr/>
          <p:nvPr/>
        </p:nvPicPr>
        <p:blipFill>
          <a:blip r:embed="rId2"/>
          <a:stretch/>
        </p:blipFill>
        <p:spPr>
          <a:xfrm>
            <a:off x="8328240" y="1917000"/>
            <a:ext cx="2970360" cy="3141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6" name="Picture 4"/>
          <p:cNvPicPr/>
          <p:nvPr/>
        </p:nvPicPr>
        <p:blipFill>
          <a:blip r:embed="rId2"/>
          <a:stretch/>
        </p:blipFill>
        <p:spPr>
          <a:xfrm>
            <a:off x="609480" y="1753560"/>
            <a:ext cx="3560760" cy="4218120"/>
          </a:xfrm>
          <a:prstGeom prst="rect">
            <a:avLst/>
          </a:prstGeom>
          <a:ln>
            <a:noFill/>
          </a:ln>
        </p:spPr>
      </p:pic>
      <p:pic>
        <p:nvPicPr>
          <p:cNvPr id="367" name="Picture 5"/>
          <p:cNvPicPr/>
          <p:nvPr/>
        </p:nvPicPr>
        <p:blipFill>
          <a:blip r:embed="rId3"/>
          <a:stretch/>
        </p:blipFill>
        <p:spPr>
          <a:xfrm>
            <a:off x="6091560" y="2385360"/>
            <a:ext cx="5403600" cy="2954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 </a:t>
            </a:r>
            <a:r>
              <a:rPr lang="pt-BR" sz="1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</a:t>
            </a: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1800" b="1" i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1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 { … }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Avalia uma expressão, esperando todas as atividades criadas por chamadas async terminarem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Pode ser considerado um mecanismo de barreira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Útil para expressar operações “síncronas”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2" name="Picture 3"/>
          <p:cNvPicPr/>
          <p:nvPr/>
        </p:nvPicPr>
        <p:blipFill>
          <a:blip r:embed="rId2"/>
          <a:stretch/>
        </p:blipFill>
        <p:spPr>
          <a:xfrm>
            <a:off x="609480" y="1586880"/>
            <a:ext cx="4227840" cy="4551480"/>
          </a:xfrm>
          <a:prstGeom prst="rect">
            <a:avLst/>
          </a:prstGeom>
          <a:ln>
            <a:noFill/>
          </a:ln>
        </p:spPr>
      </p:pic>
      <p:pic>
        <p:nvPicPr>
          <p:cNvPr id="373" name="Picture 4"/>
          <p:cNvPicPr/>
          <p:nvPr/>
        </p:nvPicPr>
        <p:blipFill>
          <a:blip r:embed="rId3"/>
          <a:stretch/>
        </p:blipFill>
        <p:spPr>
          <a:xfrm>
            <a:off x="6068520" y="2359080"/>
            <a:ext cx="5492160" cy="300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 </a:t>
            </a:r>
            <a:r>
              <a:rPr lang="pt-BR" sz="16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r>
              <a:rPr lang="pt-BR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lang="pt-BR" sz="16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Statement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MethodModifier ::=  </a:t>
            </a:r>
            <a:r>
              <a:rPr lang="pt-BR" sz="16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 { ... }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Executa um bloco de código de forma atômica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Pode ser utilizado em métodos ou em trechos de código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Blocos atômicos são executados enquanto outras atividades são suspensas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Não deve criar atividades concorrentes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Deve manipular dados locais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8" name="Picture 2"/>
          <p:cNvPicPr/>
          <p:nvPr/>
        </p:nvPicPr>
        <p:blipFill>
          <a:blip r:embed="rId2"/>
          <a:stretch/>
        </p:blipFill>
        <p:spPr>
          <a:xfrm>
            <a:off x="623520" y="1917000"/>
            <a:ext cx="3579840" cy="3875400"/>
          </a:xfrm>
          <a:prstGeom prst="rect">
            <a:avLst/>
          </a:prstGeom>
          <a:ln>
            <a:noFill/>
          </a:ln>
        </p:spPr>
      </p:pic>
      <p:pic>
        <p:nvPicPr>
          <p:cNvPr id="379" name="Picture 3"/>
          <p:cNvPicPr/>
          <p:nvPr/>
        </p:nvPicPr>
        <p:blipFill>
          <a:blip r:embed="rId3"/>
          <a:stretch/>
        </p:blipFill>
        <p:spPr>
          <a:xfrm>
            <a:off x="6081840" y="2359440"/>
            <a:ext cx="5485320" cy="299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82" name="Picture 2"/>
          <p:cNvPicPr/>
          <p:nvPr/>
        </p:nvPicPr>
        <p:blipFill>
          <a:blip r:embed="rId2"/>
          <a:stretch/>
        </p:blipFill>
        <p:spPr>
          <a:xfrm>
            <a:off x="636480" y="2133000"/>
            <a:ext cx="3608640" cy="3446640"/>
          </a:xfrm>
          <a:prstGeom prst="rect">
            <a:avLst/>
          </a:prstGeom>
          <a:ln>
            <a:noFill/>
          </a:ln>
        </p:spPr>
      </p:pic>
      <p:pic>
        <p:nvPicPr>
          <p:cNvPr id="383" name="Picture 4"/>
          <p:cNvPicPr/>
          <p:nvPr/>
        </p:nvPicPr>
        <p:blipFill>
          <a:blip r:embed="rId3"/>
          <a:stretch/>
        </p:blipFill>
        <p:spPr>
          <a:xfrm>
            <a:off x="6023880" y="2341080"/>
            <a:ext cx="5536440" cy="303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609480" y="1600200"/>
            <a:ext cx="7142704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WhenStmt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WhenStmt ::= </a:t>
            </a:r>
            <a:r>
              <a:rPr lang="pt-BR" sz="16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</a:t>
            </a: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 Expr ) Stmt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   | WhenStmt </a:t>
            </a:r>
            <a:r>
              <a:rPr lang="pt-BR" sz="16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</a:t>
            </a: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(Expr) Stmt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(E) { ... }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Suspende uma atividade até que o estado de uma expressão booleana E seja verdadeira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Quando isso acontece, S é executada atomicamente e isoladamente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6" name="Picture 3"/>
          <p:cNvPicPr/>
          <p:nvPr/>
        </p:nvPicPr>
        <p:blipFill>
          <a:blip r:embed="rId2"/>
          <a:stretch/>
        </p:blipFill>
        <p:spPr>
          <a:xfrm>
            <a:off x="3359696" y="4293096"/>
            <a:ext cx="2494080" cy="2275200"/>
          </a:xfrm>
          <a:prstGeom prst="rect">
            <a:avLst/>
          </a:prstGeom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274680"/>
            <a:ext cx="3829050" cy="636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</a:t>
            </a:r>
            <a:r>
              <a:rPr lang="pt-BR" sz="1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</a:t>
            </a: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(p) Stmt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 (p) { ... }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Sendo ‘p’ é relacionado ao </a:t>
            </a: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</a:t>
            </a: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 que o bloco de código será executado.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Atividade do processo “pai” é bloqueado até que o trecho em { ... } seja completado.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 async </a:t>
            </a: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mbria Math"/>
              </a:rPr>
              <a:t>≠ async 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1" name="Picture 4"/>
          <p:cNvPicPr/>
          <p:nvPr/>
        </p:nvPicPr>
        <p:blipFill>
          <a:blip r:embed="rId2"/>
          <a:stretch/>
        </p:blipFill>
        <p:spPr>
          <a:xfrm>
            <a:off x="335520" y="1433520"/>
            <a:ext cx="4208760" cy="5018400"/>
          </a:xfrm>
          <a:prstGeom prst="rect">
            <a:avLst/>
          </a:prstGeom>
          <a:ln>
            <a:noFill/>
          </a:ln>
        </p:spPr>
      </p:pic>
      <p:pic>
        <p:nvPicPr>
          <p:cNvPr id="392" name="Picture 5"/>
          <p:cNvPicPr/>
          <p:nvPr/>
        </p:nvPicPr>
        <p:blipFill>
          <a:blip r:embed="rId3"/>
          <a:stretch/>
        </p:blipFill>
        <p:spPr>
          <a:xfrm>
            <a:off x="4583880" y="5301360"/>
            <a:ext cx="4208760" cy="1436760"/>
          </a:xfrm>
          <a:prstGeom prst="rect">
            <a:avLst/>
          </a:prstGeom>
          <a:ln>
            <a:noFill/>
          </a:ln>
        </p:spPr>
      </p:pic>
      <p:pic>
        <p:nvPicPr>
          <p:cNvPr id="393" name="Picture 6"/>
          <p:cNvPicPr/>
          <p:nvPr/>
        </p:nvPicPr>
        <p:blipFill>
          <a:blip r:embed="rId4"/>
          <a:stretch/>
        </p:blipFill>
        <p:spPr>
          <a:xfrm>
            <a:off x="6128640" y="908640"/>
            <a:ext cx="5556960" cy="436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PGAS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Background: Global and Local Views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Um programa em paralelo possui n threads e pelo menos um espaço de endereçamento.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programa é dito que possui uma “visão global” quando todas as threads compartilham um único espaço de endereçamento (OpenMP), compartilham o mesmo dado, mal modelo para compartilhar dados causa condições de corrida.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programa é dito que possui uma visão local quando as threads tem espaços de endereçamento distintos e  se comunicam por troca de mensagens (MPI) , threads precisam de cópias dos dados necessários a serem computados (replicar dado)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1980" indent="-34290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Classes: Alguns Exemplos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DistArray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Reducible</a:t>
            </a: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GlobalRef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PlacelocalHandle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DistArray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3"/>
          <p:cNvSpPr/>
          <p:nvPr/>
        </p:nvSpPr>
        <p:spPr>
          <a:xfrm>
            <a:off x="7531920" y="1512000"/>
            <a:ext cx="4203720" cy="30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609480" y="1600200"/>
            <a:ext cx="3974352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classe 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abstrata, extensão de classe array. Pode ser usada para distribuir um array a cada place do 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PlaceGroup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912" y="1600200"/>
            <a:ext cx="6172200" cy="3724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Picture 408"/>
          <p:cNvPicPr/>
          <p:nvPr/>
        </p:nvPicPr>
        <p:blipFill>
          <a:blip r:embed="rId2"/>
          <a:stretch/>
        </p:blipFill>
        <p:spPr>
          <a:xfrm>
            <a:off x="4583832" y="1600200"/>
            <a:ext cx="7415640" cy="3326760"/>
          </a:xfrm>
          <a:prstGeom prst="rect">
            <a:avLst/>
          </a:prstGeom>
          <a:ln>
            <a:noFill/>
          </a:ln>
        </p:spPr>
      </p:pic>
      <p:sp>
        <p:nvSpPr>
          <p:cNvPr id="406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Reducible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7576512" y="4974885"/>
            <a:ext cx="1430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Sum: 900.0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3"/>
          <p:cNvSpPr/>
          <p:nvPr/>
        </p:nvSpPr>
        <p:spPr>
          <a:xfrm>
            <a:off x="7531920" y="1512000"/>
            <a:ext cx="4203720" cy="30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609480" y="1600200"/>
            <a:ext cx="3974352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operação 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 redução, onde cada place do exemplo executa parte da soma e a chamada offer recebe o valor de cada place para a 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soma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Tipos: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AndReducer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MaxReducer&lt;T&gt;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MinReducer&lt;T&gt;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OrReducer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SumReducer&lt;T&gt;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6914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GlobalRef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1560984"/>
            <a:ext cx="4953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400" spc="-1" dirty="0" smtClean="0"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Cria uma referência galobal para um dado objeto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1400" b="0" strike="noStrike" spc="-1" dirty="0">
              <a:uFill>
                <a:solidFill>
                  <a:srgbClr val="FFFFFF"/>
                </a:solidFill>
              </a:uFill>
              <a:latin typeface="Monaco"/>
              <a:ea typeface="DejaVu San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400" spc="-1" dirty="0" smtClean="0"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Possui um campo home, especificando aonde foi criado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1400" b="0" strike="noStrike" spc="-1" dirty="0">
              <a:uFill>
                <a:solidFill>
                  <a:srgbClr val="FFFFFF"/>
                </a:solidFill>
              </a:uFill>
              <a:latin typeface="Monaco"/>
              <a:ea typeface="DejaVu San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400" spc="-1" dirty="0" smtClean="0"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Só pode ser manipulado no seu Place de origem</a:t>
            </a:r>
            <a:endParaRPr lang="pt-BR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PlaceLocalHandle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6439680" y="273600"/>
            <a:ext cx="527940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2" name="Imagem 3"/>
          <p:cNvPicPr/>
          <p:nvPr/>
        </p:nvPicPr>
        <p:blipFill>
          <a:blip r:embed="rId2"/>
          <a:stretch/>
        </p:blipFill>
        <p:spPr>
          <a:xfrm>
            <a:off x="6080225" y="1124744"/>
            <a:ext cx="5829480" cy="3371760"/>
          </a:xfrm>
          <a:prstGeom prst="rect">
            <a:avLst/>
          </a:prstGeom>
          <a:ln>
            <a:noFill/>
          </a:ln>
        </p:spPr>
      </p:pic>
      <p:sp>
        <p:nvSpPr>
          <p:cNvPr id="413" name="CustomShape 3"/>
          <p:cNvSpPr/>
          <p:nvPr/>
        </p:nvSpPr>
        <p:spPr>
          <a:xfrm>
            <a:off x="6062134" y="4496504"/>
            <a:ext cx="4043880" cy="203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static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0 0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1 1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2 2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local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0 0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1 -1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2 -1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609480" y="1600200"/>
            <a:ext cx="5198488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Usado para agrupar várias referências remotas para objetos em diferentes 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places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Cada PLH também é manipulado apenas no seu local de origem, porém é criado um PLH para cada Place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Podem ser modificados dentro de um bloco at()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6" name="Picture 4"/>
          <p:cNvPicPr/>
          <p:nvPr/>
        </p:nvPicPr>
        <p:blipFill>
          <a:blip r:embed="rId2"/>
          <a:stretch/>
        </p:blipFill>
        <p:spPr>
          <a:xfrm>
            <a:off x="3535200" y="1984680"/>
            <a:ext cx="5120640" cy="3755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9" name="Picture 4"/>
          <p:cNvPicPr/>
          <p:nvPr/>
        </p:nvPicPr>
        <p:blipFill>
          <a:blip r:embed="rId2"/>
          <a:stretch/>
        </p:blipFill>
        <p:spPr>
          <a:xfrm>
            <a:off x="2144520" y="1628640"/>
            <a:ext cx="8414280" cy="449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</a:t>
            </a:r>
            <a:r>
              <a:rPr lang="pt-BR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609480" y="1604520"/>
            <a:ext cx="10971720" cy="45607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Cada 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possui: (PlaceLocalHandle)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1 Pilha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1 valor de melhor custo de rota local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2 variáveis de estado (</a:t>
            </a:r>
            <a:r>
              <a:rPr lang="pt-BR" sz="14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working </a:t>
            </a: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pt-BR" sz="14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not_terminate</a:t>
            </a: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2 variáveis para verificar se algum place está vazio e qual está vazio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GlobalRef’s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Custo global da melhor rota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Rota com menor custo global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Array com os id’s dos places que estão esperando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Número de places que estão esperando novas rotas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1 DistArray que distribui o trabalho entre cada Place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Cada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 opera 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sobre sua pilha testando 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 rota corrente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 cada novo melhor custo global, transfere esse valor para todos os Places</a:t>
            </a:r>
          </a:p>
          <a:p>
            <a:pPr>
              <a:lnSpc>
                <a:spcPct val="9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Um objeto que esteja ocioso em um place deve requisitar a outro algum Tour para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operar, evitando desbalanceamento 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na busca onde o trabalho em um place pode terminar antes de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outro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4465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2060848"/>
            <a:ext cx="439102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3340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09" y="1340768"/>
            <a:ext cx="51149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3645024"/>
            <a:ext cx="511492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1490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PGAS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Overview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380880" y="1371600"/>
            <a:ext cx="415188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9080">
              <a:lnSpc>
                <a:spcPct val="100000"/>
              </a:lnSpc>
              <a:buClr>
                <a:srgbClr val="FFFFFF"/>
              </a:buClr>
              <a:buSzPct val="45000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“Partitioned Global View” (or PGAS)</a:t>
            </a:r>
            <a:endParaRPr lang="pt-B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Global Address Space</a:t>
            </a: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 cada thread acessa todo o dado sem a necessidade de replicar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endParaRPr lang="pt-BR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-Partitioned</a:t>
            </a: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 Divide o espaço de endereçamento global para que o programador esteja ciente do compartilhamento de dados entre as threads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1" name="Picture 5"/>
          <p:cNvPicPr/>
          <p:nvPr/>
        </p:nvPicPr>
        <p:blipFill>
          <a:blip r:embed="rId2"/>
          <a:stretch/>
        </p:blipFill>
        <p:spPr>
          <a:xfrm>
            <a:off x="4680000" y="3384000"/>
            <a:ext cx="7287480" cy="2938680"/>
          </a:xfrm>
          <a:prstGeom prst="rect">
            <a:avLst/>
          </a:prstGeom>
          <a:ln>
            <a:noFill/>
          </a:ln>
        </p:spPr>
      </p:pic>
      <p:sp>
        <p:nvSpPr>
          <p:cNvPr id="302" name="CustomShape 3"/>
          <p:cNvSpPr/>
          <p:nvPr/>
        </p:nvSpPr>
        <p:spPr>
          <a:xfrm>
            <a:off x="5155560" y="1080000"/>
            <a:ext cx="5931360" cy="22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lvl="1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Threads + blocos distintos de memória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Memória: places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Threads: activities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780928"/>
            <a:ext cx="33528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4255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23" y="1268760"/>
            <a:ext cx="5619750" cy="3943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2348880"/>
            <a:ext cx="56197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454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02" y="1772816"/>
            <a:ext cx="56959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28634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2886780"/>
            <a:ext cx="454342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447" y="1916832"/>
            <a:ext cx="45529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8179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Desempenho em milisegundos</a:t>
            </a:r>
          </a:p>
        </p:txBody>
      </p:sp>
      <p:graphicFrame>
        <p:nvGraphicFramePr>
          <p:cNvPr id="426" name="Table 2"/>
          <p:cNvGraphicFramePr/>
          <p:nvPr>
            <p:extLst>
              <p:ext uri="{D42A27DB-BD31-4B8C-83A1-F6EECF244321}">
                <p14:modId xmlns:p14="http://schemas.microsoft.com/office/powerpoint/2010/main" val="1379589917"/>
              </p:ext>
            </p:extLst>
          </p:nvPr>
        </p:nvGraphicFramePr>
        <p:xfrm>
          <a:off x="2279576" y="2492896"/>
          <a:ext cx="7633329" cy="1944216"/>
        </p:xfrm>
        <a:graphic>
          <a:graphicData uri="http://schemas.openxmlformats.org/drawingml/2006/table">
            <a:tbl>
              <a:tblPr/>
              <a:tblGrid>
                <a:gridCol w="2544276"/>
                <a:gridCol w="2544276"/>
                <a:gridCol w="2544777"/>
              </a:tblGrid>
              <a:tr h="485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Número de nós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Sequencial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Paralelo 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485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ms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 ms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85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73 ms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601 ms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864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278938 ms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5232 ms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Dificuldade de encontrar exemplos atualizados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Overhead pelo back-end Java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Falta de decumentação apropriada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Referências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Thomas Hörmann. Parallel Algorithms for Sparse Grids in X10. Bachelor Thesis in Informatics. June 2013. URL: </a:t>
            </a: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http://www5.in.tum.de/pub/hoermann_thomas_2013.pdf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Josh Milthorpe. X10 for High-Performance Scientific Computing. Doctor Thesis at The Australian National University. June 2015. URL: </a:t>
            </a: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3"/>
              </a:rPr>
              <a:t>https://openresearch-repository.anu.edu.au/bitstream/1885/14334/1/Milthorpe%20Thesis%202015.pdf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 Language Specification. Version 2.6 . June 2016. URL: </a:t>
            </a: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4"/>
              </a:rPr>
              <a:t>http://</a:t>
            </a:r>
            <a:r>
              <a:rPr lang="pt-BR" sz="1600" b="0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4"/>
              </a:rPr>
              <a:t>x10.sourceforge.net/documentation/languagespec/x10-latest.pdf</a:t>
            </a: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x10 documentation. Version 2.6.0. 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URL: 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5"/>
              </a:rPr>
              <a:t>http://x10.sourceforge.net/x10doc/2.6.0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5"/>
              </a:rPr>
              <a:t>/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Visão geral: x10</a:t>
            </a:r>
          </a:p>
          <a:p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PGAS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Overview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Permite ao programador pensar em uma única computação sobre múltiplos processadores.</a:t>
            </a: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Cada processador dever operar diretamente sobre o dado que possui </a:t>
            </a: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 X10, são fornecidos mecanismos indiretos que permitem acessar ou atualizar o dado em outro processadores</a:t>
            </a: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Barreiras globais são usadas para garantir a sincronia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Controla uma quantidade de objetos e atividades.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8640" lvl="1">
              <a:lnSpc>
                <a:spcPct val="80000"/>
              </a:lnSpc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Places 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são definidas antes de executar o programa.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É uma abstração para sincronização de memória compartilhada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Armazena um conjunto de dados e roda 1 ou mais activiteis (threads)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Aplicação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 0 invocando método “main”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Activities: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Bloco sequencial de comandos em um espaço de memória (“place”)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7122600" y="2532600"/>
            <a:ext cx="1080000" cy="969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07" name="CustomShape 3"/>
          <p:cNvSpPr/>
          <p:nvPr/>
        </p:nvSpPr>
        <p:spPr>
          <a:xfrm>
            <a:off x="7663320" y="2281320"/>
            <a:ext cx="360" cy="897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round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308" name="CustomShape 4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09" name="CustomShape 5"/>
          <p:cNvSpPr/>
          <p:nvPr/>
        </p:nvSpPr>
        <p:spPr>
          <a:xfrm>
            <a:off x="8283240" y="2532600"/>
            <a:ext cx="1080000" cy="969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10" name="CustomShape 6"/>
          <p:cNvSpPr/>
          <p:nvPr/>
        </p:nvSpPr>
        <p:spPr>
          <a:xfrm>
            <a:off x="7132320" y="3633840"/>
            <a:ext cx="1080000" cy="969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11" name="CustomShape 7"/>
          <p:cNvSpPr/>
          <p:nvPr/>
        </p:nvSpPr>
        <p:spPr>
          <a:xfrm>
            <a:off x="8283240" y="3633840"/>
            <a:ext cx="1080000" cy="969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12" name="CustomShape 8"/>
          <p:cNvSpPr/>
          <p:nvPr/>
        </p:nvSpPr>
        <p:spPr>
          <a:xfrm>
            <a:off x="7132320" y="3189960"/>
            <a:ext cx="10882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0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9"/>
          <p:cNvSpPr/>
          <p:nvPr/>
        </p:nvSpPr>
        <p:spPr>
          <a:xfrm>
            <a:off x="7122600" y="4269960"/>
            <a:ext cx="1090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2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10"/>
          <p:cNvSpPr/>
          <p:nvPr/>
        </p:nvSpPr>
        <p:spPr>
          <a:xfrm>
            <a:off x="8259120" y="4281840"/>
            <a:ext cx="110412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3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11"/>
          <p:cNvSpPr/>
          <p:nvPr/>
        </p:nvSpPr>
        <p:spPr>
          <a:xfrm>
            <a:off x="8259120" y="3180600"/>
            <a:ext cx="110412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1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12"/>
          <p:cNvSpPr/>
          <p:nvPr/>
        </p:nvSpPr>
        <p:spPr>
          <a:xfrm>
            <a:off x="7204320" y="2604600"/>
            <a:ext cx="926280" cy="2865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Activities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507240" y="228600"/>
            <a:ext cx="11276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Affinity </a:t>
            </a: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 Nonlocal Access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507600" y="1371240"/>
            <a:ext cx="553608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36520" indent="-23544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Afinidade é a associação de uma thread a um place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 é chamado de local memory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8280" lvl="1">
              <a:lnSpc>
                <a:spcPct val="70000"/>
              </a:lnSpc>
              <a:buClr>
                <a:srgbClr val="3F3D41"/>
              </a:buClr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Se uma thread possui “afinidade” ela pode acessar seus dados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8280" lvl="1">
              <a:lnSpc>
                <a:spcPct val="70000"/>
              </a:lnSpc>
              <a:buClr>
                <a:srgbClr val="3F3D41"/>
              </a:buClr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Nonlocal access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">
              <a:lnSpc>
                <a:spcPct val="70000"/>
              </a:lnSpc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Thread 0 quer acesssar B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560">
              <a:lnSpc>
                <a:spcPct val="70000"/>
              </a:lnSpc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 está em Memory 1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560">
              <a:lnSpc>
                <a:spcPct val="70000"/>
              </a:lnSpc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Thread 0 não tem afinidade com a memória 1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Comunicação entre processo é cara!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9" name="Picture 7"/>
          <p:cNvPicPr/>
          <p:nvPr/>
        </p:nvPicPr>
        <p:blipFill>
          <a:blip r:embed="rId3"/>
          <a:stretch/>
        </p:blipFill>
        <p:spPr>
          <a:xfrm>
            <a:off x="7852680" y="528480"/>
            <a:ext cx="3623040" cy="2336040"/>
          </a:xfrm>
          <a:prstGeom prst="rect">
            <a:avLst/>
          </a:prstGeom>
          <a:ln>
            <a:noFill/>
          </a:ln>
        </p:spPr>
      </p:pic>
      <p:pic>
        <p:nvPicPr>
          <p:cNvPr id="320" name="Picture 8"/>
          <p:cNvPicPr/>
          <p:nvPr/>
        </p:nvPicPr>
        <p:blipFill>
          <a:blip r:embed="rId4"/>
          <a:stretch/>
        </p:blipFill>
        <p:spPr>
          <a:xfrm>
            <a:off x="7852680" y="3166920"/>
            <a:ext cx="3623040" cy="2336040"/>
          </a:xfrm>
          <a:prstGeom prst="rect">
            <a:avLst/>
          </a:prstGeom>
          <a:ln>
            <a:noFill/>
          </a:ln>
        </p:spPr>
      </p:pic>
      <p:sp>
        <p:nvSpPr>
          <p:cNvPr id="321" name="CustomShape 3"/>
          <p:cNvSpPr/>
          <p:nvPr/>
        </p:nvSpPr>
        <p:spPr>
          <a:xfrm>
            <a:off x="5253480" y="6554880"/>
            <a:ext cx="2132640" cy="2466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C72758E0-1BC2-4094-8402-E84C6E5B5214}" type="slidenum">
              <a:rPr lang="pt-BR" sz="1400" b="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507240" y="228600"/>
            <a:ext cx="11276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Threads </a:t>
            </a: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 Memories para Diferentes Padrões de programação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23" name="Table 2"/>
          <p:cNvGraphicFramePr/>
          <p:nvPr>
            <p:extLst>
              <p:ext uri="{D42A27DB-BD31-4B8C-83A1-F6EECF244321}">
                <p14:modId xmlns:p14="http://schemas.microsoft.com/office/powerpoint/2010/main" val="77017111"/>
              </p:ext>
            </p:extLst>
          </p:nvPr>
        </p:nvGraphicFramePr>
        <p:xfrm>
          <a:off x="1991544" y="2060848"/>
          <a:ext cx="7920880" cy="2827312"/>
        </p:xfrm>
        <a:graphic>
          <a:graphicData uri="http://schemas.openxmlformats.org/drawingml/2006/table">
            <a:tbl>
              <a:tblPr/>
              <a:tblGrid>
                <a:gridCol w="1756324"/>
                <a:gridCol w="2060100"/>
                <a:gridCol w="1728192"/>
                <a:gridCol w="2376264"/>
              </a:tblGrid>
              <a:tr h="6426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Thread Count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Memory Count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Nonlocal Access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Sequential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N/A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</a:tr>
              <a:tr h="36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OpenMP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Either 1 or p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N/A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MPI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No. Message </a:t>
                      </a: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required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</a:tr>
              <a:tr h="336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CUDA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 (host) + </a:t>
                      </a: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 </a:t>
                      </a: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(device)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 (Host + device)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No.  DMA </a:t>
                      </a: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required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UPC, FORTRAN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Supported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</a:tr>
              <a:tr h="36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X10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Supported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</a:tr>
            </a:tbl>
          </a:graphicData>
        </a:graphic>
      </p:graphicFrame>
      <p:sp>
        <p:nvSpPr>
          <p:cNvPr id="324" name="CustomShape 3"/>
          <p:cNvSpPr/>
          <p:nvPr/>
        </p:nvSpPr>
        <p:spPr>
          <a:xfrm>
            <a:off x="5253480" y="6554880"/>
            <a:ext cx="2132640" cy="2466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C53BAB64-AF97-4D9A-B2A6-F9A1ADCCE679}" type="slidenum">
              <a:rPr lang="pt-BR" sz="1400" b="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IBM PERCS (2004) : Productive Easy-to-use Reliable Computer Systems;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high level programming language, fortemente tipada, orientada objetos e  possui garbage colector;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 &amp; Java;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Alvo são clusters de processadores multi-core em ligados em um sistema de larga escala através de uma rede de alto desempenho.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1706</TotalTime>
  <Words>1500</Words>
  <Application>Microsoft Office PowerPoint</Application>
  <PresentationFormat>Widescreen</PresentationFormat>
  <Paragraphs>424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46</vt:i4>
      </vt:variant>
    </vt:vector>
  </HeadingPairs>
  <TitlesOfParts>
    <vt:vector size="64" baseType="lpstr">
      <vt:lpstr>Arial</vt:lpstr>
      <vt:lpstr>Calibri</vt:lpstr>
      <vt:lpstr>Cambria Math</vt:lpstr>
      <vt:lpstr>Consolas</vt:lpstr>
      <vt:lpstr>Courier New</vt:lpstr>
      <vt:lpstr>DejaVu Sans</vt:lpstr>
      <vt:lpstr>Monaco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Busca em árvore com x10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Leonardo Quatrin Campagnolo</cp:lastModifiedBy>
  <cp:revision>23</cp:revision>
  <dcterms:modified xsi:type="dcterms:W3CDTF">2016-12-13T11:26:19Z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2016-12-04T21:11:16Z</dcterms:created>
  <dc:creator>Leonardo</dc:creator>
  <dc:description/>
  <dc:language>pt-BR</dc:language>
  <cp:lastModifiedBy/>
  <dcterms:modified xsi:type="dcterms:W3CDTF">2016-12-13T02:42:06Z</dcterms:modified>
  <cp:revision>81</cp:revision>
  <dc:subject/>
  <dc:title>X10 Busca em árvore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40</vt:i4>
  </property>
</Properties>
</file>