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9" r:id="rId4"/>
    <p:sldId id="258" r:id="rId5"/>
    <p:sldId id="260" r:id="rId6"/>
    <p:sldId id="262" r:id="rId7"/>
    <p:sldId id="259" r:id="rId8"/>
    <p:sldId id="293" r:id="rId9"/>
    <p:sldId id="279" r:id="rId10"/>
    <p:sldId id="300" r:id="rId11"/>
    <p:sldId id="301" r:id="rId12"/>
    <p:sldId id="283" r:id="rId13"/>
    <p:sldId id="264" r:id="rId14"/>
    <p:sldId id="287" r:id="rId15"/>
    <p:sldId id="265" r:id="rId16"/>
    <p:sldId id="288" r:id="rId17"/>
    <p:sldId id="266" r:id="rId18"/>
    <p:sldId id="292" r:id="rId19"/>
    <p:sldId id="298" r:id="rId20"/>
    <p:sldId id="295" r:id="rId21"/>
    <p:sldId id="296" r:id="rId22"/>
    <p:sldId id="297" r:id="rId23"/>
    <p:sldId id="284" r:id="rId24"/>
    <p:sldId id="267" r:id="rId25"/>
    <p:sldId id="285" r:id="rId26"/>
    <p:sldId id="280" r:id="rId27"/>
    <p:sldId id="294" r:id="rId28"/>
    <p:sldId id="302" r:id="rId29"/>
    <p:sldId id="290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>
        <p:scale>
          <a:sx n="100" d="100"/>
          <a:sy n="100" d="100"/>
        </p:scale>
        <p:origin x="96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7" Type="http://schemas.openxmlformats.org/officeDocument/2006/relationships/hyperlink" Target="https://arxiv.org/pdf/1110.416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42.6839&amp;rep=rep1&amp;type=pdf" TargetMode="External"/><Relationship Id="rId5" Type="http://schemas.openxmlformats.org/officeDocument/2006/relationships/hyperlink" Target="https://www.cs.colostate.edu/wiki/mediawiki/images/5/5d/X10programmingguide.pdf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>
                <a:cs typeface="Calibri" panose="020F0502020204030204" pitchFamily="34" charset="0"/>
              </a:rPr>
              <a:t>Declaração de variáveis:</a:t>
            </a: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endParaRPr lang="pt-BR" altLang="pt-BR" sz="1400" dirty="0">
              <a:cs typeface="Calibri" panose="020F0502020204030204" pitchFamily="34" charset="0"/>
            </a:endParaRP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14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Declaração de funções:</a:t>
            </a: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40767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462188"/>
            <a:ext cx="45434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250779"/>
            <a:ext cx="3571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Métodos em Java e C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5667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b="1" i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600" b="1" dirty="0" smtClean="0"/>
          </a:p>
          <a:p>
            <a:r>
              <a:rPr lang="pt-BR" sz="1600" b="1" dirty="0" smtClean="0"/>
              <a:t>clocked</a:t>
            </a:r>
            <a:r>
              <a:rPr lang="pt-BR" sz="1600" b="1" dirty="0"/>
              <a:t>, next</a:t>
            </a:r>
          </a:p>
          <a:p>
            <a:endParaRPr lang="pt-BR" sz="1600" b="1" dirty="0"/>
          </a:p>
          <a:p>
            <a:r>
              <a:rPr lang="pt-BR" sz="1600" b="1" dirty="0"/>
              <a:t>points, regions, distributions,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635365"/>
            <a:ext cx="2160240" cy="64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Concorrência: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async S</a:t>
            </a:r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3275029" y="3105199"/>
            <a:ext cx="3520008" cy="93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Atomicidade e sincronização: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atomic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w</a:t>
            </a:r>
            <a:r>
              <a:rPr lang="pt-BR" sz="1600" dirty="0" smtClean="0"/>
              <a:t>hen (c) S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203128" y="2380912"/>
            <a:ext cx="2160240" cy="61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Ordenação: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finish S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735960" y="4149080"/>
            <a:ext cx="216024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Distribuição: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at (p) </a:t>
            </a:r>
            <a:r>
              <a:rPr lang="pt-BR" sz="1600" dirty="0" smtClean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GlobalRef[T]</a:t>
            </a:r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600" b="1" dirty="0" err="1">
                <a:cs typeface="Arial" pitchFamily="34" charset="0"/>
              </a:rPr>
              <a:t>Stmt</a:t>
            </a:r>
            <a:r>
              <a:rPr lang="en-US" altLang="pt-BR" sz="1600" b="1" dirty="0">
                <a:cs typeface="Arial" pitchFamily="34" charset="0"/>
              </a:rPr>
              <a:t> ::=  </a:t>
            </a:r>
            <a:r>
              <a:rPr lang="en-US" altLang="pt-BR" sz="16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600" b="1" dirty="0">
                <a:cs typeface="Arial" pitchFamily="34" charset="0"/>
              </a:rPr>
              <a:t>(</a:t>
            </a:r>
            <a:r>
              <a:rPr lang="en-US" altLang="pt-BR" sz="1600" b="1" dirty="0" err="1">
                <a:cs typeface="Arial" pitchFamily="34" charset="0"/>
              </a:rPr>
              <a:t>p,l</a:t>
            </a:r>
            <a:r>
              <a:rPr lang="en-US" altLang="pt-BR" sz="1600" b="1" dirty="0">
                <a:cs typeface="Arial" pitchFamily="34" charset="0"/>
              </a:rPr>
              <a:t>)  </a:t>
            </a:r>
            <a:r>
              <a:rPr lang="en-US" altLang="pt-BR" sz="1600" b="1" dirty="0" err="1">
                <a:cs typeface="Arial" pitchFamily="34" charset="0"/>
              </a:rPr>
              <a:t>Stmt</a:t>
            </a:r>
            <a:endParaRPr lang="en-US" altLang="pt-BR" sz="1600" b="1" dirty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async</a:t>
            </a:r>
            <a:r>
              <a:rPr lang="en-US" altLang="pt-BR" sz="1600" dirty="0">
                <a:cs typeface="Arial" pitchFamily="34" charset="0"/>
              </a:rPr>
              <a:t> { … }</a:t>
            </a: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Cria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uma</a:t>
            </a:r>
            <a:r>
              <a:rPr lang="en-US" altLang="pt-BR" sz="1600" dirty="0">
                <a:cs typeface="Arial" pitchFamily="34" charset="0"/>
              </a:rPr>
              <a:t> nova </a:t>
            </a:r>
            <a:r>
              <a:rPr lang="en-US" altLang="pt-BR" sz="1600" dirty="0" err="1">
                <a:cs typeface="Arial" pitchFamily="34" charset="0"/>
              </a:rPr>
              <a:t>atividade</a:t>
            </a:r>
            <a:r>
              <a:rPr lang="en-US" altLang="pt-BR" sz="1600" dirty="0">
                <a:cs typeface="Arial" pitchFamily="34" charset="0"/>
              </a:rPr>
              <a:t> para </a:t>
            </a:r>
            <a:r>
              <a:rPr lang="en-US" altLang="pt-BR" sz="1600" dirty="0" err="1">
                <a:cs typeface="Arial" pitchFamily="34" charset="0"/>
              </a:rPr>
              <a:t>avaliar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comandos</a:t>
            </a:r>
            <a:r>
              <a:rPr lang="en-US" altLang="pt-BR" sz="1600" dirty="0">
                <a:cs typeface="Arial" pitchFamily="34" charset="0"/>
              </a:rPr>
              <a:t> de </a:t>
            </a:r>
            <a:r>
              <a:rPr lang="en-US" altLang="pt-BR" sz="1600" dirty="0" err="1">
                <a:cs typeface="Arial" pitchFamily="34" charset="0"/>
              </a:rPr>
              <a:t>maneira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assíncrona</a:t>
            </a:r>
            <a:endParaRPr lang="en-US" altLang="pt-BR" sz="1600" dirty="0" smtClean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 smtClean="0">
                <a:cs typeface="Arial" pitchFamily="34" charset="0"/>
              </a:rPr>
              <a:t>Variáveis</a:t>
            </a:r>
            <a:r>
              <a:rPr lang="en-US" altLang="pt-BR" sz="1600" dirty="0" smtClean="0">
                <a:cs typeface="Arial" pitchFamily="34" charset="0"/>
              </a:rPr>
              <a:t> fora do </a:t>
            </a:r>
            <a:r>
              <a:rPr lang="en-US" altLang="pt-BR" sz="1600" dirty="0" err="1" smtClean="0">
                <a:cs typeface="Arial" pitchFamily="34" charset="0"/>
              </a:rPr>
              <a:t>bloco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async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podem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ser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referenciadas</a:t>
            </a:r>
            <a:endParaRPr lang="en-US" altLang="pt-BR" sz="1600" dirty="0"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16832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1800" b="1" dirty="0">
                <a:cs typeface="Arial" pitchFamily="34" charset="0"/>
              </a:rPr>
              <a:t> </a:t>
            </a:r>
            <a:r>
              <a:rPr lang="en-US" altLang="pt-BR" sz="18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i="1" dirty="0" err="1">
                <a:cs typeface="Arial" pitchFamily="34" charset="0"/>
              </a:rPr>
              <a:t>Stmt</a:t>
            </a:r>
            <a:endParaRPr lang="en-US" altLang="pt-BR" sz="1800" b="1" i="1" dirty="0"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pt-BR" sz="1600" dirty="0"/>
          </a:p>
          <a:p>
            <a:r>
              <a:rPr lang="pt-BR" sz="1600" dirty="0"/>
              <a:t>Útil para expressar operações “síncronas</a:t>
            </a:r>
            <a:r>
              <a:rPr lang="pt-BR" sz="1600" dirty="0" smtClean="0"/>
              <a:t>”</a:t>
            </a:r>
            <a:endParaRPr lang="pt-BR" sz="1600" dirty="0"/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600" b="1" i="1" dirty="0" err="1">
                <a:cs typeface="Arial" pitchFamily="34" charset="0"/>
              </a:rPr>
              <a:t>Stmt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600" b="1" dirty="0">
                <a:cs typeface="Arial" pitchFamily="34" charset="0"/>
              </a:rPr>
              <a:t>  </a:t>
            </a:r>
            <a:r>
              <a:rPr lang="en-US" altLang="pt-BR" sz="16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600" b="1" i="1" dirty="0" err="1">
                <a:cs typeface="Arial" pitchFamily="34" charset="0"/>
              </a:rPr>
              <a:t>MethodModifier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600" dirty="0"/>
          </a:p>
          <a:p>
            <a:r>
              <a:rPr lang="pt-BR" sz="1600" dirty="0"/>
              <a:t>atomic { ... }</a:t>
            </a:r>
          </a:p>
          <a:p>
            <a:endParaRPr lang="pt-BR" sz="1600" dirty="0"/>
          </a:p>
          <a:p>
            <a:r>
              <a:rPr lang="pt-BR" sz="1600" dirty="0"/>
              <a:t>Executa um bloco de código de forma </a:t>
            </a:r>
            <a:r>
              <a:rPr lang="pt-BR" sz="1600" dirty="0" smtClean="0"/>
              <a:t>atômica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Pode ser utilizado em métodos ou em trechos de </a:t>
            </a:r>
            <a:r>
              <a:rPr lang="pt-BR" sz="1600" dirty="0" smtClean="0"/>
              <a:t>código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Blocos atômicos são executados enquanto outras atividades são </a:t>
            </a:r>
            <a:r>
              <a:rPr lang="pt-BR" sz="1600" dirty="0" smtClean="0"/>
              <a:t>suspensas</a:t>
            </a:r>
            <a:endParaRPr lang="pt-BR" sz="1600" dirty="0"/>
          </a:p>
          <a:p>
            <a:endParaRPr lang="pt-BR" sz="1600" dirty="0"/>
          </a:p>
          <a:p>
            <a:r>
              <a:rPr lang="pt-BR" altLang="pt-BR" sz="1600" dirty="0"/>
              <a:t>Não deve criar atividades </a:t>
            </a:r>
            <a:r>
              <a:rPr lang="pt-BR" altLang="pt-BR" sz="1600" dirty="0" smtClean="0"/>
              <a:t>concorrentes</a:t>
            </a:r>
            <a:endParaRPr lang="pt-BR" altLang="pt-BR" sz="1600" dirty="0"/>
          </a:p>
          <a:p>
            <a:endParaRPr lang="pt-BR" altLang="pt-BR" sz="1600" dirty="0"/>
          </a:p>
          <a:p>
            <a:r>
              <a:rPr lang="pt-BR" altLang="pt-BR" sz="1600" dirty="0"/>
              <a:t>Deve manipular dados </a:t>
            </a:r>
            <a:r>
              <a:rPr lang="pt-BR" altLang="pt-BR" sz="1600" dirty="0" smtClean="0"/>
              <a:t>locais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2"/>
            <a:ext cx="3581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2359453"/>
            <a:ext cx="5486816" cy="29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/>
              <a:t>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/>
              <a:t>Stmt ::= WhenStmt</a:t>
            </a:r>
          </a:p>
          <a:p>
            <a:r>
              <a:rPr lang="pt-BR" sz="1600" b="1" dirty="0"/>
              <a:t>WhenStmt ::= </a:t>
            </a:r>
            <a:r>
              <a:rPr lang="pt-BR" sz="1600" b="1" dirty="0">
                <a:solidFill>
                  <a:srgbClr val="FF0000"/>
                </a:solidFill>
              </a:rPr>
              <a:t>when</a:t>
            </a:r>
            <a:r>
              <a:rPr lang="pt-BR" sz="1600" b="1" dirty="0"/>
              <a:t> ( Expr ) </a:t>
            </a:r>
            <a:r>
              <a:rPr lang="pt-BR" sz="1600" b="1" dirty="0" smtClean="0"/>
              <a:t>Stmt</a:t>
            </a:r>
          </a:p>
          <a:p>
            <a:pPr marL="0" indent="0">
              <a:buNone/>
            </a:pPr>
            <a:r>
              <a:rPr lang="pt-BR" sz="1600" b="1" dirty="0" smtClean="0"/>
              <a:t>	            | </a:t>
            </a:r>
            <a:r>
              <a:rPr lang="pt-BR" sz="1600" b="1" dirty="0"/>
              <a:t>WhenStmt </a:t>
            </a:r>
            <a:r>
              <a:rPr lang="pt-BR" sz="1600" b="1" dirty="0">
                <a:solidFill>
                  <a:srgbClr val="FF0000"/>
                </a:solidFill>
              </a:rPr>
              <a:t>or</a:t>
            </a:r>
            <a:r>
              <a:rPr lang="pt-BR" sz="1600" b="1" dirty="0"/>
              <a:t> (Expr) </a:t>
            </a:r>
            <a:r>
              <a:rPr lang="pt-BR" sz="1600" b="1" dirty="0" smtClean="0"/>
              <a:t>Stmt</a:t>
            </a:r>
          </a:p>
          <a:p>
            <a:endParaRPr lang="pt-BR" sz="1600" dirty="0" smtClean="0"/>
          </a:p>
          <a:p>
            <a:r>
              <a:rPr lang="pt-BR" sz="1600" dirty="0" smtClean="0"/>
              <a:t>when (E) { ... }</a:t>
            </a:r>
            <a:endParaRPr lang="pt-BR" sz="1600" dirty="0"/>
          </a:p>
          <a:p>
            <a:pPr marL="0" indent="0">
              <a:buNone/>
            </a:pPr>
            <a:endParaRPr lang="pt-BR" sz="1800" b="1" dirty="0" smtClean="0"/>
          </a:p>
          <a:p>
            <a:r>
              <a:rPr lang="en-US" sz="1600" dirty="0" err="1" smtClean="0"/>
              <a:t>Suspende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atividade</a:t>
            </a:r>
            <a:r>
              <a:rPr lang="en-US" sz="1600" dirty="0" smtClean="0"/>
              <a:t> </a:t>
            </a:r>
            <a:r>
              <a:rPr lang="en-US" sz="1600" dirty="0" err="1" smtClean="0"/>
              <a:t>até</a:t>
            </a:r>
            <a:r>
              <a:rPr lang="en-US" sz="1600" dirty="0" smtClean="0"/>
              <a:t> que o </a:t>
            </a:r>
            <a:r>
              <a:rPr lang="en-US" sz="1600" dirty="0" err="1" smtClean="0"/>
              <a:t>estado</a:t>
            </a:r>
            <a:r>
              <a:rPr lang="en-US" sz="1600" dirty="0" smtClean="0"/>
              <a:t> de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expressão</a:t>
            </a:r>
            <a:r>
              <a:rPr lang="en-US" sz="1600" dirty="0" smtClean="0"/>
              <a:t> </a:t>
            </a:r>
            <a:r>
              <a:rPr lang="en-US" sz="1600" dirty="0" err="1" smtClean="0"/>
              <a:t>booleana</a:t>
            </a:r>
            <a:r>
              <a:rPr lang="en-US" sz="1600" dirty="0" smtClean="0"/>
              <a:t> E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verdadeira</a:t>
            </a:r>
            <a:endParaRPr lang="en-US" sz="1600" dirty="0" smtClean="0"/>
          </a:p>
          <a:p>
            <a:pPr lvl="1"/>
            <a:r>
              <a:rPr lang="en-US" sz="1400" dirty="0" err="1" smtClean="0"/>
              <a:t>Quando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 </a:t>
            </a:r>
            <a:r>
              <a:rPr lang="en-US" sz="1400" dirty="0" err="1" smtClean="0"/>
              <a:t>acontece</a:t>
            </a:r>
            <a:r>
              <a:rPr lang="en-US" sz="1400" dirty="0" smtClean="0"/>
              <a:t>, </a:t>
            </a:r>
            <a:r>
              <a:rPr lang="en-US" sz="1400" dirty="0"/>
              <a:t>S </a:t>
            </a:r>
            <a:r>
              <a:rPr lang="en-US" sz="1400" dirty="0" smtClean="0"/>
              <a:t>é </a:t>
            </a:r>
            <a:r>
              <a:rPr lang="en-US" sz="1400" dirty="0" err="1" smtClean="0"/>
              <a:t>executada</a:t>
            </a:r>
            <a:r>
              <a:rPr lang="en-US" sz="1400" dirty="0" smtClean="0"/>
              <a:t> </a:t>
            </a:r>
            <a:r>
              <a:rPr lang="en-US" sz="1400" dirty="0" err="1" smtClean="0"/>
              <a:t>atomicamente</a:t>
            </a:r>
            <a:r>
              <a:rPr lang="en-US" sz="1400" dirty="0" smtClean="0"/>
              <a:t> e </a:t>
            </a:r>
            <a:r>
              <a:rPr lang="en-US" sz="1400" dirty="0" err="1" smtClean="0"/>
              <a:t>isoladamente</a:t>
            </a:r>
            <a:endParaRPr lang="en-US" sz="1400" dirty="0" smtClean="0"/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2724944"/>
            <a:ext cx="2495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600" dirty="0" smtClean="0"/>
              <a:t>Visão geral</a:t>
            </a:r>
          </a:p>
          <a:p>
            <a:pPr lvl="1"/>
            <a:r>
              <a:rPr lang="pt-BR" sz="1600" dirty="0" smtClean="0"/>
              <a:t>Características principais da linguagem</a:t>
            </a:r>
          </a:p>
          <a:p>
            <a:pPr lvl="1"/>
            <a:r>
              <a:rPr lang="pt-BR" sz="1600" dirty="0" smtClean="0"/>
              <a:t>Classes</a:t>
            </a:r>
          </a:p>
          <a:p>
            <a:pPr lvl="1"/>
            <a:r>
              <a:rPr lang="pt-BR" sz="1600" dirty="0" smtClean="0"/>
              <a:t>Exemplos</a:t>
            </a:r>
            <a:endParaRPr lang="pt-BR" sz="1600" dirty="0"/>
          </a:p>
          <a:p>
            <a:pPr lvl="1"/>
            <a:endParaRPr lang="pt-BR" sz="10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600" dirty="0" smtClean="0"/>
              <a:t>TODO</a:t>
            </a:r>
          </a:p>
          <a:p>
            <a:endParaRPr lang="pt-BR" sz="10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000" dirty="0"/>
          </a:p>
          <a:p>
            <a:r>
              <a:rPr lang="pt-BR" sz="1600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7" y="2132856"/>
            <a:ext cx="3609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341116"/>
            <a:ext cx="5538003" cy="30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</a:t>
            </a:r>
            <a:r>
              <a:rPr lang="pt-BR" sz="1800" dirty="0" smtClean="0"/>
              <a:t>.</a:t>
            </a:r>
          </a:p>
          <a:p>
            <a:endParaRPr lang="en-US" altLang="pt-BR" sz="1800" dirty="0" smtClean="0"/>
          </a:p>
          <a:p>
            <a:r>
              <a:rPr lang="en-US" altLang="pt-BR" sz="1800" dirty="0" smtClean="0"/>
              <a:t>at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at</a:t>
            </a:r>
            <a:endParaRPr lang="en-US" alt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28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/>
              <a:t>Classes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DistArray</a:t>
            </a:r>
          </a:p>
          <a:p>
            <a:r>
              <a:rPr lang="pt-BR" sz="1800" dirty="0" smtClean="0"/>
              <a:t>GlobalRef</a:t>
            </a:r>
          </a:p>
          <a:p>
            <a:r>
              <a:rPr lang="pt-BR" sz="1800" dirty="0" smtClean="0"/>
              <a:t>RemoteArray</a:t>
            </a:r>
          </a:p>
          <a:p>
            <a:r>
              <a:rPr lang="pt-BR" sz="1800" dirty="0" smtClean="0"/>
              <a:t>AtomicInteger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1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675607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pt-BR" sz="1600" dirty="0"/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781145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39169"/>
            <a:ext cx="4010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40" y="1984538"/>
            <a:ext cx="5121920" cy="37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01" y="1628800"/>
            <a:ext cx="8415895" cy="44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exemplos atualizados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 URL: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://www5.in.tum.de/pub/hoermann_thomas_2013.pdf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University. June 2015. </a:t>
            </a:r>
            <a:r>
              <a:rPr lang="en-US" sz="1600" dirty="0"/>
              <a:t>URL: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 smtClean="0"/>
          </a:p>
          <a:p>
            <a:r>
              <a:rPr lang="pt-BR" sz="1600" dirty="0"/>
              <a:t>X10 Language Specification</a:t>
            </a:r>
            <a:r>
              <a:rPr lang="pt-BR" sz="1600" dirty="0" smtClean="0"/>
              <a:t>. Version </a:t>
            </a:r>
            <a:r>
              <a:rPr lang="pt-BR" sz="1600" dirty="0"/>
              <a:t>2.6 </a:t>
            </a:r>
            <a:r>
              <a:rPr lang="pt-BR" sz="1600" dirty="0" smtClean="0"/>
              <a:t>. June 2016. </a:t>
            </a:r>
            <a:r>
              <a:rPr lang="pt-BR" sz="1600" dirty="0"/>
              <a:t>URL: </a:t>
            </a:r>
            <a:r>
              <a:rPr lang="pt-BR" sz="1600" dirty="0">
                <a:hlinkClick r:id="rId4"/>
              </a:rPr>
              <a:t>http://</a:t>
            </a:r>
            <a:r>
              <a:rPr lang="pt-BR" sz="1600" dirty="0" smtClean="0">
                <a:hlinkClick r:id="rId4"/>
              </a:rPr>
              <a:t>x10.sourceforge.net/documentation/languagespec/x10-latest.pdf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arxiv.org/pdf/1110.4165.pdf</a:t>
            </a:r>
            <a:endParaRPr lang="en-US" sz="1600" dirty="0" smtClean="0"/>
          </a:p>
          <a:p>
            <a:endParaRPr lang="pt-BR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Modelo PGAS</a:t>
            </a:r>
          </a:p>
          <a:p>
            <a:pPr lvl="1"/>
            <a:r>
              <a:rPr lang="en-US" altLang="pt-BR" sz="1400" dirty="0" smtClean="0"/>
              <a:t>Partitioned Global </a:t>
            </a:r>
            <a:r>
              <a:rPr lang="en-US" altLang="pt-BR" sz="1400" dirty="0"/>
              <a:t>Address </a:t>
            </a:r>
            <a:r>
              <a:rPr lang="en-US" altLang="pt-BR" sz="1400" dirty="0" smtClean="0"/>
              <a:t>View</a:t>
            </a:r>
          </a:p>
          <a:p>
            <a:endParaRPr lang="en-US" altLang="pt-BR" sz="1200" dirty="0"/>
          </a:p>
          <a:p>
            <a:r>
              <a:rPr lang="en-US" sz="1600" dirty="0" err="1" smtClean="0"/>
              <a:t>Múltiplos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espaços</a:t>
            </a:r>
            <a:r>
              <a:rPr lang="en-US" sz="1600" dirty="0" smtClean="0"/>
              <a:t> de </a:t>
            </a:r>
            <a:r>
              <a:rPr lang="en-US" sz="1600" dirty="0" err="1" smtClean="0"/>
              <a:t>memória</a:t>
            </a:r>
            <a:endParaRPr lang="en-US" sz="1600" dirty="0" smtClean="0"/>
          </a:p>
          <a:p>
            <a:pPr lvl="1"/>
            <a:r>
              <a:rPr lang="en-US" sz="1400" dirty="0" smtClean="0"/>
              <a:t>Dados</a:t>
            </a:r>
          </a:p>
          <a:p>
            <a:pPr lvl="1"/>
            <a:r>
              <a:rPr lang="en-US" sz="1400" dirty="0" smtClean="0"/>
              <a:t>Um dado de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referenciar</a:t>
            </a:r>
            <a:r>
              <a:rPr lang="en-US" sz="1400" dirty="0" smtClean="0"/>
              <a:t> um dado </a:t>
            </a:r>
            <a:r>
              <a:rPr lang="en-US" sz="1400" dirty="0" err="1" smtClean="0"/>
              <a:t>em</a:t>
            </a:r>
            <a:r>
              <a:rPr lang="en-US" sz="1400" dirty="0" smtClean="0"/>
              <a:t> outro </a:t>
            </a:r>
            <a:r>
              <a:rPr lang="en-US" sz="1400" dirty="0" err="1" smtClean="0"/>
              <a:t>bloco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31411" y="3068960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60010" y="3068961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092578" y="4209330"/>
            <a:ext cx="2819400" cy="2308226"/>
            <a:chOff x="1925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2" y="1152"/>
              <a:ext cx="961" cy="913"/>
              <a:chOff x="2400" y="1823"/>
              <a:chExt cx="1202" cy="1057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6" y="1823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925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120186" y="4227750"/>
            <a:ext cx="3048000" cy="2308226"/>
            <a:chOff x="367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7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944445" y="3633266"/>
            <a:ext cx="2819400" cy="2841626"/>
            <a:chOff x="243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43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7516811" y="3068961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897810" y="3068961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 smtClean="0"/>
              <a:t>Threads + </a:t>
            </a:r>
            <a:r>
              <a:rPr lang="en-US" altLang="pt-BR" sz="1600" dirty="0" err="1" smtClean="0"/>
              <a:t>blocos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distintos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memória</a:t>
            </a:r>
            <a:endParaRPr lang="en-US" altLang="pt-BR" sz="1600" dirty="0" smtClean="0"/>
          </a:p>
          <a:p>
            <a:r>
              <a:rPr lang="en-US" altLang="pt-BR" sz="1600" dirty="0" smtClean="0"/>
              <a:t>x10:</a:t>
            </a:r>
          </a:p>
          <a:p>
            <a:pPr lvl="1"/>
            <a:r>
              <a:rPr lang="en-US" altLang="pt-BR" sz="1400" dirty="0" err="1" smtClean="0"/>
              <a:t>Memória</a:t>
            </a:r>
            <a:r>
              <a:rPr lang="en-US" altLang="pt-BR" sz="1400" dirty="0"/>
              <a:t>:</a:t>
            </a:r>
            <a:r>
              <a:rPr lang="en-US" altLang="pt-BR" sz="1400" dirty="0" smtClean="0"/>
              <a:t> places</a:t>
            </a:r>
          </a:p>
          <a:p>
            <a:pPr lvl="1"/>
            <a:r>
              <a:rPr lang="en-US" altLang="pt-BR" sz="1400" dirty="0" smtClean="0"/>
              <a:t>Threads: activities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3284984"/>
            <a:ext cx="7288753" cy="2940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16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 smtClean="0"/>
              <a:t>Controla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uma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quantidade</a:t>
            </a:r>
            <a:r>
              <a:rPr lang="en-US" altLang="pt-BR" sz="1400" dirty="0" smtClean="0"/>
              <a:t> de </a:t>
            </a:r>
            <a:r>
              <a:rPr lang="en-US" altLang="pt-BR" sz="1400" dirty="0" err="1" smtClean="0"/>
              <a:t>objetos</a:t>
            </a:r>
            <a:r>
              <a:rPr lang="en-US" altLang="pt-BR" sz="1400" dirty="0" smtClean="0"/>
              <a:t> e </a:t>
            </a:r>
            <a:r>
              <a:rPr lang="en-US" altLang="pt-BR" sz="1400" dirty="0" err="1" smtClean="0"/>
              <a:t>atividades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400" i="1" dirty="0" smtClean="0"/>
              <a:t>Places </a:t>
            </a:r>
            <a:r>
              <a:rPr lang="en-US" altLang="pt-BR" sz="1400" dirty="0" err="1" smtClean="0"/>
              <a:t>são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definidas</a:t>
            </a:r>
            <a:r>
              <a:rPr lang="en-US" altLang="pt-BR" sz="1400" dirty="0" smtClean="0"/>
              <a:t> antes de </a:t>
            </a:r>
            <a:r>
              <a:rPr lang="en-US" altLang="pt-BR" sz="1400" dirty="0" err="1" smtClean="0"/>
              <a:t>executar</a:t>
            </a:r>
            <a:r>
              <a:rPr lang="en-US" altLang="pt-BR" sz="1400" dirty="0" smtClean="0"/>
              <a:t> o </a:t>
            </a:r>
            <a:r>
              <a:rPr lang="en-US" altLang="pt-BR" sz="1400" dirty="0" err="1" smtClean="0"/>
              <a:t>programa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400" dirty="0" smtClean="0"/>
          </a:p>
          <a:p>
            <a:pPr>
              <a:lnSpc>
                <a:spcPct val="80000"/>
              </a:lnSpc>
            </a:pPr>
            <a:r>
              <a:rPr lang="pt-BR" altLang="pt-BR" sz="1600" dirty="0" smtClean="0"/>
              <a:t>Aplicação</a:t>
            </a:r>
            <a:endParaRPr lang="pt-BR" altLang="pt-BR" sz="1600" dirty="0"/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Place 0 invocando método “main</a:t>
            </a:r>
            <a:r>
              <a:rPr lang="pt-BR" altLang="pt-BR" sz="1400" dirty="0" smtClean="0"/>
              <a:t>”</a:t>
            </a:r>
          </a:p>
          <a:p>
            <a:pPr lvl="1">
              <a:lnSpc>
                <a:spcPct val="80000"/>
              </a:lnSpc>
            </a:pPr>
            <a:endParaRPr lang="pt-BR" altLang="pt-BR" sz="1400" dirty="0"/>
          </a:p>
          <a:p>
            <a:pPr>
              <a:lnSpc>
                <a:spcPct val="80000"/>
              </a:lnSpc>
            </a:pPr>
            <a:r>
              <a:rPr lang="en-US" altLang="pt-BR" sz="16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/>
              <a:t>Bloco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sequencial</a:t>
            </a:r>
            <a:r>
              <a:rPr lang="en-US" altLang="pt-BR" sz="1400" dirty="0"/>
              <a:t> </a:t>
            </a:r>
            <a:r>
              <a:rPr lang="en-US" altLang="pt-BR" sz="1400" dirty="0" smtClean="0"/>
              <a:t>de </a:t>
            </a:r>
            <a:r>
              <a:rPr lang="en-US" altLang="pt-BR" sz="1400" dirty="0" err="1" smtClean="0"/>
              <a:t>comandos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em</a:t>
            </a:r>
            <a:r>
              <a:rPr lang="en-US" altLang="pt-BR" sz="1400" dirty="0" smtClean="0"/>
              <a:t> </a:t>
            </a:r>
            <a:r>
              <a:rPr lang="en-US" altLang="pt-BR" sz="1400" dirty="0"/>
              <a:t>um </a:t>
            </a:r>
            <a:r>
              <a:rPr lang="en-US" altLang="pt-BR" sz="1400" dirty="0" err="1"/>
              <a:t>espaço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memória</a:t>
            </a:r>
            <a:r>
              <a:rPr lang="en-US" altLang="pt-BR" sz="1400" dirty="0"/>
              <a:t> (“place”)</a:t>
            </a:r>
          </a:p>
          <a:p>
            <a:pPr lvl="1">
              <a:lnSpc>
                <a:spcPct val="80000"/>
              </a:lnSpc>
            </a:pPr>
            <a:endParaRPr lang="en-US" alt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7122604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63408" y="2281369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8283116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13247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28311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132476" y="3189905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04" y="4269868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9126" y="4281948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126" y="3180613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484" y="2604549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Download:</a:t>
            </a:r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44824"/>
            <a:ext cx="7306474" cy="4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905700" cy="39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Tipos </a:t>
            </a:r>
          </a:p>
          <a:p>
            <a:pPr lvl="1"/>
            <a:r>
              <a:rPr lang="pt-BR" sz="1400" dirty="0" smtClean="0">
                <a:cs typeface="Calibri" panose="020F0502020204030204" pitchFamily="34" charset="0"/>
              </a:rPr>
              <a:t>x10.lang.*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Falta:</a:t>
            </a:r>
          </a:p>
          <a:p>
            <a:r>
              <a:rPr lang="pt-BR" sz="1600" dirty="0" smtClean="0">
                <a:cs typeface="Calibri" panose="020F0502020204030204" pitchFamily="34" charset="0"/>
              </a:rPr>
              <a:t>Rail, Place, DistArray, Array, Region, GlobalRef[T]</a:t>
            </a: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0" y="2671599"/>
            <a:ext cx="4804670" cy="2383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875122"/>
            <a:ext cx="6371143" cy="3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718</Words>
  <Application>Microsoft Office PowerPoint</Application>
  <PresentationFormat>Widescreen</PresentationFormat>
  <Paragraphs>249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Monaco</vt:lpstr>
      <vt:lpstr>Times New Roman</vt:lpstr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atomic</vt:lpstr>
      <vt:lpstr>Características principais da linguagem atomic</vt:lpstr>
      <vt:lpstr>Características principais da linguagem when</vt:lpstr>
      <vt:lpstr>Características principais da linguagem atomic</vt:lpstr>
      <vt:lpstr>Características principais da linguagem at</vt:lpstr>
      <vt:lpstr>Características principais da linguagem at</vt:lpstr>
      <vt:lpstr>Classes</vt:lpstr>
      <vt:lpstr>Classes GlobalRef</vt:lpstr>
      <vt:lpstr>Classes GlobalRef</vt:lpstr>
      <vt:lpstr>Exemplos</vt:lpstr>
      <vt:lpstr>Busca em árvore com x10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 Quatrin Campagnolo</cp:lastModifiedBy>
  <cp:revision>61</cp:revision>
  <dcterms:created xsi:type="dcterms:W3CDTF">2016-12-04T21:11:16Z</dcterms:created>
  <dcterms:modified xsi:type="dcterms:W3CDTF">2016-12-09T21:24:11Z</dcterms:modified>
</cp:coreProperties>
</file>