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85" r:id="rId3"/>
    <p:sldId id="510" r:id="rId4"/>
    <p:sldId id="526" r:id="rId5"/>
    <p:sldId id="499" r:id="rId6"/>
    <p:sldId id="501" r:id="rId7"/>
    <p:sldId id="500" r:id="rId8"/>
    <p:sldId id="523" r:id="rId9"/>
    <p:sldId id="527" r:id="rId10"/>
    <p:sldId id="525" r:id="rId11"/>
    <p:sldId id="529" r:id="rId12"/>
    <p:sldId id="528" r:id="rId13"/>
    <p:sldId id="530" r:id="rId14"/>
    <p:sldId id="544" r:id="rId15"/>
    <p:sldId id="545" r:id="rId16"/>
    <p:sldId id="546" r:id="rId17"/>
    <p:sldId id="556" r:id="rId18"/>
    <p:sldId id="555" r:id="rId19"/>
    <p:sldId id="557" r:id="rId20"/>
  </p:sldIdLst>
  <p:sldSz cx="9144000" cy="6858000" type="screen4x3"/>
  <p:notesSz cx="6735445" cy="9865995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HGPｺﾞｼｯｸM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HGPｺﾞｼｯｸM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HGPｺﾞｼｯｸM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HGPｺﾞｼｯｸM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HGPｺﾞｼｯｸM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HGPｺﾞｼｯｸM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HGPｺﾞｼｯｸM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HGPｺﾞｼｯｸM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HGPｺﾞｼｯｸM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99FF"/>
    <a:srgbClr val="99CCFF"/>
    <a:srgbClr val="CCFFFF"/>
    <a:srgbClr val="AFEFAF"/>
    <a:srgbClr val="FF99CC"/>
    <a:srgbClr val="66FF66"/>
    <a:srgbClr val="CCECFF"/>
    <a:srgbClr val="3399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54" autoAdjust="0"/>
  </p:normalViewPr>
  <p:slideViewPr>
    <p:cSldViewPr snapToGrid="0">
      <p:cViewPr>
        <p:scale>
          <a:sx n="82" d="100"/>
          <a:sy n="82" d="100"/>
        </p:scale>
        <p:origin x="-1050" y="-72"/>
      </p:cViewPr>
      <p:guideLst>
        <p:guide orient="horz" pos="4129"/>
        <p:guide pos="596"/>
        <p:guide pos="28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9413" cy="493713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1"/>
            <a:ext cx="2919412" cy="493713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r">
              <a:defRPr sz="1200"/>
            </a:lvl1pPr>
          </a:lstStyle>
          <a:p>
            <a:fld id="{04C19906-084A-4EF7-A35B-89E75A934839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013"/>
            <a:ext cx="2919413" cy="493712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r">
              <a:defRPr sz="1200"/>
            </a:lvl1pPr>
          </a:lstStyle>
          <a:p>
            <a:fld id="{C3129602-6700-4984-96ED-1FB9F516BD51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19565" cy="495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33" tIns="45368" rIns="90733" bIns="45368" numCol="1" anchor="t" anchorCtr="0" compatLnSpc="1"/>
          <a:lstStyle>
            <a:lvl1pPr defTabSz="908685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627" y="1"/>
            <a:ext cx="2919565" cy="495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33" tIns="45368" rIns="90733" bIns="45368" numCol="1" anchor="t" anchorCtr="0" compatLnSpc="1"/>
          <a:lstStyle>
            <a:lvl1pPr algn="r" defTabSz="908685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6600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262" y="4687800"/>
            <a:ext cx="5389240" cy="444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33" tIns="45368" rIns="90733" bIns="45368" numCol="1" anchor="t" anchorCtr="0" compatLnSpc="1"/>
          <a:lstStyle/>
          <a:p>
            <a:pPr lvl="0"/>
            <a:r>
              <a:rPr lang="ja-JP" altLang="en-US" noProof="0"/>
              <a:t>マスタ テキストの書式設定</a:t>
            </a:r>
            <a:endParaRPr lang="ja-JP" altLang="en-US" noProof="0"/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  <a:endParaRPr lang="ja-JP" altLang="en-US" noProof="0"/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9289"/>
            <a:ext cx="2919565" cy="495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33" tIns="45368" rIns="90733" bIns="45368" numCol="1" anchor="b" anchorCtr="0" compatLnSpc="1"/>
          <a:lstStyle>
            <a:lvl1pPr defTabSz="908685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627" y="9369289"/>
            <a:ext cx="2919565" cy="495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33" tIns="45368" rIns="90733" bIns="45368" numCol="1" anchor="b" anchorCtr="0" compatLnSpc="1"/>
          <a:lstStyle>
            <a:lvl1pPr algn="r" defTabSz="908685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7F1400BE-C7D9-4545-9A50-FD32AB9D8127}" type="slidenum">
              <a:rPr lang="en-US" altLang="ja-JP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perun.com/" TargetMode="External"/><Relationship Id="rId2" Type="http://schemas.openxmlformats.org/officeDocument/2006/relationships/hyperlink" Target="http://www.hoperun-tokyo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正方形/長方形 5"/>
          <p:cNvSpPr/>
          <p:nvPr userDrawn="1"/>
        </p:nvSpPr>
        <p:spPr bwMode="auto">
          <a:xfrm>
            <a:off x="125415" y="2411413"/>
            <a:ext cx="8820150" cy="68262"/>
          </a:xfrm>
          <a:prstGeom prst="rect">
            <a:avLst/>
          </a:prstGeom>
          <a:gradFill>
            <a:gsLst>
              <a:gs pos="0">
                <a:schemeClr val="accent4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kumimoji="0" lang="ja-JP" altLang="en-US" sz="240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正方形/長方形 6"/>
          <p:cNvSpPr/>
          <p:nvPr userDrawn="1"/>
        </p:nvSpPr>
        <p:spPr bwMode="auto">
          <a:xfrm>
            <a:off x="125415" y="4020821"/>
            <a:ext cx="8820150" cy="68263"/>
          </a:xfrm>
          <a:prstGeom prst="rect">
            <a:avLst/>
          </a:prstGeom>
          <a:gradFill>
            <a:gsLst>
              <a:gs pos="0">
                <a:schemeClr val="accent4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kumimoji="0" lang="ja-JP" altLang="en-US" sz="240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2" name="图片 1" descr="13039950770617026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28135" y="1107440"/>
            <a:ext cx="5024120" cy="299085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 userDrawn="1"/>
        </p:nvSpPr>
        <p:spPr>
          <a:xfrm>
            <a:off x="4022090" y="5056505"/>
            <a:ext cx="492379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fontAlgn="t">
              <a:lnSpc>
                <a:spcPct val="120000"/>
              </a:lnSpc>
            </a:pPr>
            <a:r>
              <a:rPr kumimoji="1" lang="en-US" altLang="ja-JP" sz="2000" b="1" dirty="0">
                <a:latin typeface="SimSun" panose="02010600030101010101" pitchFamily="2" charset="-122"/>
                <a:ea typeface="SimSun" panose="02010600030101010101" pitchFamily="2" charset="-122"/>
                <a:cs typeface="Tahoma" panose="020B0604030504040204" pitchFamily="34" charset="0"/>
              </a:rPr>
              <a:t>2017</a:t>
            </a:r>
            <a:r>
              <a:rPr kumimoji="1" lang="ja-JP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Tahoma" panose="020B0604030504040204" pitchFamily="34" charset="0"/>
              </a:rPr>
              <a:t>年</a:t>
            </a:r>
            <a:r>
              <a:rPr kumimoji="1" lang="en-US" altLang="ja-JP" sz="2000" b="1" dirty="0" smtClean="0">
                <a:latin typeface="SimSun" panose="02010600030101010101" pitchFamily="2" charset="-122"/>
                <a:ea typeface="SimSun" panose="02010600030101010101" pitchFamily="2" charset="-122"/>
                <a:cs typeface="Tahoma" panose="020B0604030504040204" pitchFamily="34" charset="0"/>
              </a:rPr>
              <a:t>03</a:t>
            </a:r>
            <a:r>
              <a:rPr kumimoji="1" lang="ja-JP" altLang="en-US" sz="2000" b="1" dirty="0" smtClean="0">
                <a:latin typeface="SimSun" panose="02010600030101010101" pitchFamily="2" charset="-122"/>
                <a:ea typeface="SimSun" panose="02010600030101010101" pitchFamily="2" charset="-122"/>
                <a:cs typeface="Tahoma" panose="020B0604030504040204" pitchFamily="34" charset="0"/>
              </a:rPr>
              <a:t>月</a:t>
            </a:r>
            <a:r>
              <a:rPr kumimoji="1" lang="en-US" altLang="ja-JP" sz="2000" b="1" dirty="0" smtClean="0">
                <a:latin typeface="SimSun" panose="02010600030101010101" pitchFamily="2" charset="-122"/>
                <a:ea typeface="SimSun" panose="02010600030101010101" pitchFamily="2" charset="-122"/>
                <a:cs typeface="Tahoma" panose="020B0604030504040204" pitchFamily="34" charset="0"/>
              </a:rPr>
              <a:t>0</a:t>
            </a:r>
            <a:r>
              <a:rPr kumimoji="1" lang="en-US" altLang="ja-JP" sz="2000" b="1" smtClean="0">
                <a:latin typeface="SimSun" panose="02010600030101010101" pitchFamily="2" charset="-122"/>
                <a:ea typeface="SimSun" panose="02010600030101010101" pitchFamily="2" charset="-122"/>
                <a:cs typeface="Tahoma" panose="020B0604030504040204" pitchFamily="34" charset="0"/>
              </a:rPr>
              <a:t>1</a:t>
            </a:r>
            <a:r>
              <a:rPr kumimoji="1" lang="ja-JP" altLang="en-US" sz="2000" b="1" smtClean="0">
                <a:latin typeface="SimSun" panose="02010600030101010101" pitchFamily="2" charset="-122"/>
                <a:ea typeface="SimSun" panose="02010600030101010101" pitchFamily="2" charset="-122"/>
                <a:cs typeface="Tahoma" panose="020B0604030504040204" pitchFamily="34" charset="0"/>
              </a:rPr>
              <a:t>日</a:t>
            </a:r>
            <a:endParaRPr lang="en-US" altLang="ja-JP" sz="2000" b="1" dirty="0">
              <a:latin typeface="SimSun" panose="02010600030101010101" pitchFamily="2" charset="-122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ja-JP" altLang="zh-CN" sz="2000" b="1" dirty="0">
                <a:latin typeface="SimSun" panose="02010600030101010101" pitchFamily="2" charset="-122"/>
                <a:ea typeface="SimSun" panose="02010600030101010101" pitchFamily="2" charset="-122"/>
                <a:cs typeface="Tahoma" panose="020B0604030504040204" pitchFamily="34" charset="0"/>
                <a:sym typeface="+mn-ea"/>
              </a:rPr>
              <a:t>常駐</a:t>
            </a:r>
            <a:r>
              <a:rPr lang="zh-CN" altLang="ja-JP" sz="2000" b="1" dirty="0">
                <a:latin typeface="SimSun" panose="02010600030101010101" pitchFamily="2" charset="-122"/>
                <a:ea typeface="SimSun" panose="02010600030101010101" pitchFamily="2" charset="-122"/>
                <a:cs typeface="Tahoma" panose="020B0604030504040204" pitchFamily="34" charset="0"/>
                <a:sym typeface="+mn-ea"/>
              </a:rPr>
              <a:t>名古屋 </a:t>
            </a:r>
            <a:r>
              <a:rPr lang="ja-JP" altLang="zh-CN" sz="2000" b="1" dirty="0">
                <a:latin typeface="SimSun" panose="02010600030101010101" pitchFamily="2" charset="-122"/>
                <a:ea typeface="SimSun" panose="02010600030101010101" pitchFamily="2" charset="-122"/>
                <a:cs typeface="Tahoma" panose="020B0604030504040204" pitchFamily="34" charset="0"/>
              </a:rPr>
              <a:t>豊田自動車</a:t>
            </a:r>
            <a:r>
              <a:rPr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  <a:cs typeface="Tahoma" panose="020B0604030504040204" pitchFamily="34" charset="0"/>
              </a:rPr>
              <a:t>CIT</a:t>
            </a:r>
            <a:r>
              <a:rPr lang="ja-JP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Tahoma" panose="020B0604030504040204" pitchFamily="34" charset="0"/>
              </a:rPr>
              <a:t>部 </a:t>
            </a:r>
            <a:endParaRPr lang="ja-JP" altLang="en-US" sz="2000" b="1" dirty="0">
              <a:latin typeface="SimSun" panose="02010600030101010101" pitchFamily="2" charset="-122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ja-JP" altLang="zh-CN" sz="2000" b="1" dirty="0">
                <a:latin typeface="SimSun" panose="02010600030101010101" pitchFamily="2" charset="-122"/>
                <a:ea typeface="SimSun" panose="02010600030101010101" pitchFamily="2" charset="-122"/>
                <a:cs typeface="Tahoma" panose="020B0604030504040204" pitchFamily="34" charset="0"/>
              </a:rPr>
              <a:t>顧客代表</a:t>
            </a:r>
            <a:r>
              <a:rPr lang="zh-CN" altLang="ja-JP" sz="2000" b="1" dirty="0">
                <a:latin typeface="SimSun" panose="02010600030101010101" pitchFamily="2" charset="-122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kumimoji="1" lang="ja-JP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Tahoma" panose="020B0604030504040204" pitchFamily="34" charset="0"/>
              </a:rPr>
              <a:t>王小</a:t>
            </a:r>
            <a:r>
              <a:rPr kumimoji="1" lang="zh-CN" altLang="ja-JP" sz="2000" b="1" dirty="0">
                <a:latin typeface="SimSun" panose="02010600030101010101" pitchFamily="2" charset="-122"/>
                <a:ea typeface="SimSun" panose="02010600030101010101" pitchFamily="2" charset="-122"/>
                <a:cs typeface="Tahoma" panose="020B0604030504040204" pitchFamily="34" charset="0"/>
              </a:rPr>
              <a:t>广</a:t>
            </a:r>
            <a:endParaRPr kumimoji="1" lang="zh-CN" altLang="ja-JP" sz="2000" b="1" dirty="0">
              <a:latin typeface="SimSun" panose="02010600030101010101" pitchFamily="2" charset="-122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正方形/長方形 21"/>
          <p:cNvSpPr>
            <a:spLocks noChangeArrowheads="1"/>
          </p:cNvSpPr>
          <p:nvPr userDrawn="1"/>
        </p:nvSpPr>
        <p:spPr bwMode="auto">
          <a:xfrm>
            <a:off x="441369" y="901338"/>
            <a:ext cx="1082675" cy="5394963"/>
          </a:xfrm>
          <a:prstGeom prst="rect">
            <a:avLst/>
          </a:prstGeom>
          <a:gradFill rotWithShape="1">
            <a:gsLst>
              <a:gs pos="0">
                <a:srgbClr val="134E5D"/>
              </a:gs>
              <a:gs pos="50000">
                <a:srgbClr val="217389"/>
              </a:gs>
              <a:gs pos="100000">
                <a:srgbClr val="298AA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kumimoji="0" lang="en-US" altLang="ja-JP" b="1" dirty="0">
              <a:latin typeface="HGPｺﾞｼｯｸM" pitchFamily="50" charset="-128"/>
            </a:endParaRPr>
          </a:p>
          <a:p>
            <a:pPr algn="ctr"/>
            <a:r>
              <a:rPr kumimoji="0" lang="ja-JP" altLang="en-US" sz="1600" b="1" dirty="0">
                <a:latin typeface="HGPｺﾞｼｯｸM" pitchFamily="50" charset="-128"/>
              </a:rPr>
              <a:t>目次</a:t>
            </a:r>
            <a:endParaRPr kumimoji="0" lang="ja-JP" altLang="en-US" sz="1600" b="1" dirty="0">
              <a:latin typeface="HGPｺﾞｼｯｸM" pitchFamily="50" charset="-128"/>
            </a:endParaRPr>
          </a:p>
        </p:txBody>
      </p:sp>
      <p:sp>
        <p:nvSpPr>
          <p:cNvPr id="6" name="正方形/長方形 18"/>
          <p:cNvSpPr>
            <a:spLocks noChangeArrowheads="1"/>
          </p:cNvSpPr>
          <p:nvPr userDrawn="1"/>
        </p:nvSpPr>
        <p:spPr bwMode="auto">
          <a:xfrm>
            <a:off x="1668506" y="901338"/>
            <a:ext cx="7054850" cy="5394963"/>
          </a:xfrm>
          <a:prstGeom prst="rect">
            <a:avLst/>
          </a:prstGeom>
          <a:solidFill>
            <a:srgbClr val="DB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200000"/>
              </a:lnSpc>
            </a:pPr>
            <a:r>
              <a:rPr lang="ja-JP" altLang="en-US" dirty="0">
                <a:latin typeface="HGPｺﾞｼｯｸM" pitchFamily="50" charset="-128"/>
              </a:rPr>
              <a:t>　</a:t>
            </a:r>
            <a:endParaRPr lang="en-US" altLang="ja-JP" dirty="0">
              <a:latin typeface="HGPｺﾞｼｯｸM" pitchFamily="50" charset="-128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正方形/長方形 4"/>
          <p:cNvSpPr/>
          <p:nvPr userDrawn="1"/>
        </p:nvSpPr>
        <p:spPr>
          <a:xfrm>
            <a:off x="4" y="2721439"/>
            <a:ext cx="5279571" cy="13933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751115" y="3006499"/>
            <a:ext cx="3820886" cy="816428"/>
          </a:xfrm>
          <a:prstGeom prst="rect">
            <a:avLst/>
          </a:prstGeom>
          <a:noFill/>
        </p:spPr>
        <p:txBody>
          <a:bodyPr wrap="square" lIns="72000" tIns="36000" rIns="72000" bIns="36000" rtlCol="0">
            <a:noAutofit/>
          </a:bodyPr>
          <a:lstStyle/>
          <a:p>
            <a:endParaRPr kumimoji="1" lang="ja-JP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テキスト ボックス 3"/>
          <p:cNvSpPr txBox="1">
            <a:spLocks noChangeArrowheads="1"/>
          </p:cNvSpPr>
          <p:nvPr userDrawn="1"/>
        </p:nvSpPr>
        <p:spPr bwMode="auto">
          <a:xfrm>
            <a:off x="2130430" y="4679960"/>
            <a:ext cx="4994275" cy="1434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HGPｺﾞｼｯｸM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HGPｺﾞｼｯｸM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HGPｺﾞｼｯｸM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HGPｺﾞｼｯｸM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HGPｺﾞｼｯｸM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HGPｺﾞｼｯｸM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HGPｺﾞｼｯｸM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HGPｺﾞｼｯｸM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HGPｺﾞｼｯｸM" pitchFamily="50" charset="-128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5000"/>
              </a:spcBef>
            </a:pPr>
            <a:r>
              <a:rPr lang="ja-JP" altLang="en-US" dirty="0">
                <a:latin typeface="HGPｺﾞｼｯｸM" pitchFamily="50" charset="-128"/>
              </a:rPr>
              <a:t>株式会社　ホープラン東京</a:t>
            </a:r>
            <a:endParaRPr lang="ja-JP" altLang="en-US" dirty="0">
              <a:latin typeface="HGPｺﾞｼｯｸM" pitchFamily="50" charset="-128"/>
            </a:endParaRPr>
          </a:p>
          <a:p>
            <a:pPr algn="ctr" eaLnBrk="1" hangingPunct="1">
              <a:lnSpc>
                <a:spcPct val="105000"/>
              </a:lnSpc>
              <a:spcBef>
                <a:spcPct val="5000"/>
              </a:spcBef>
            </a:pPr>
            <a:r>
              <a:rPr lang="ja-JP" altLang="en-US" dirty="0">
                <a:latin typeface="HGPｺﾞｼｯｸM" pitchFamily="50" charset="-128"/>
              </a:rPr>
              <a:t>〒</a:t>
            </a:r>
            <a:r>
              <a:rPr lang="en-US" altLang="ja-JP" dirty="0">
                <a:latin typeface="HGPｺﾞｼｯｸM" pitchFamily="50" charset="-128"/>
              </a:rPr>
              <a:t>1</a:t>
            </a:r>
            <a:r>
              <a:rPr lang="ja-JP" altLang="en-US" dirty="0">
                <a:latin typeface="HGPｺﾞｼｯｸM" pitchFamily="50" charset="-128"/>
              </a:rPr>
              <a:t>３５</a:t>
            </a:r>
            <a:r>
              <a:rPr lang="en-US" altLang="ja-JP" dirty="0">
                <a:latin typeface="HGPｺﾞｼｯｸM" pitchFamily="50" charset="-128"/>
              </a:rPr>
              <a:t>-00</a:t>
            </a:r>
            <a:r>
              <a:rPr lang="ja-JP" altLang="en-US" dirty="0">
                <a:latin typeface="HGPｺﾞｼｯｸM" pitchFamily="50" charset="-128"/>
              </a:rPr>
              <a:t>３３</a:t>
            </a:r>
            <a:r>
              <a:rPr lang="en-US" altLang="ja-JP" dirty="0">
                <a:latin typeface="HGPｺﾞｼｯｸM" pitchFamily="50" charset="-128"/>
              </a:rPr>
              <a:t>  </a:t>
            </a:r>
            <a:r>
              <a:rPr lang="ja-JP" altLang="en-US" dirty="0">
                <a:latin typeface="HGPｺﾞｼｯｸM" pitchFamily="50" charset="-128"/>
              </a:rPr>
              <a:t>東京都江東区深川１－１－２－３０２</a:t>
            </a:r>
            <a:endParaRPr lang="en-US" altLang="ja-JP" dirty="0">
              <a:latin typeface="HGPｺﾞｼｯｸM" pitchFamily="50" charset="-128"/>
            </a:endParaRPr>
          </a:p>
          <a:p>
            <a:pPr algn="ctr"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ja-JP" dirty="0">
                <a:latin typeface="HGPｺﾞｼｯｸM" pitchFamily="50" charset="-128"/>
              </a:rPr>
              <a:t>Tel : 03-6458-</a:t>
            </a:r>
            <a:r>
              <a:rPr lang="ja-JP" altLang="en-US" dirty="0">
                <a:latin typeface="HGPｺﾞｼｯｸM" pitchFamily="50" charset="-128"/>
              </a:rPr>
              <a:t>５</a:t>
            </a:r>
            <a:r>
              <a:rPr lang="en-US" altLang="ja-JP" dirty="0">
                <a:latin typeface="HGPｺﾞｼｯｸM" pitchFamily="50" charset="-128"/>
              </a:rPr>
              <a:t>951      Fax : 03-6458-5952</a:t>
            </a:r>
            <a:endParaRPr lang="en-US" altLang="ja-JP" dirty="0">
              <a:latin typeface="HGPｺﾞｼｯｸM" pitchFamily="50" charset="-128"/>
            </a:endParaRPr>
          </a:p>
          <a:p>
            <a:pPr algn="ctr"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ja-JP" dirty="0">
                <a:latin typeface="HGPｺﾞｼｯｸM" pitchFamily="50" charset="-128"/>
                <a:hlinkClick r:id="rId2"/>
              </a:rPr>
              <a:t>http://www.hoperun-tokyo.com</a:t>
            </a:r>
            <a:r>
              <a:rPr lang="ja-JP" altLang="en-US" dirty="0">
                <a:latin typeface="HGPｺﾞｼｯｸM" pitchFamily="50" charset="-128"/>
              </a:rPr>
              <a:t>　</a:t>
            </a:r>
            <a:endParaRPr lang="ja-JP" altLang="en-US" dirty="0">
              <a:latin typeface="HGPｺﾞｼｯｸM" pitchFamily="50" charset="-128"/>
            </a:endParaRPr>
          </a:p>
          <a:p>
            <a:pPr algn="ctr"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ja-JP" dirty="0">
                <a:latin typeface="HGPｺﾞｼｯｸM" pitchFamily="50" charset="-128"/>
                <a:hlinkClick r:id="rId3"/>
              </a:rPr>
              <a:t>http://www.hoperun.com</a:t>
            </a:r>
            <a:r>
              <a:rPr lang="ja-JP" altLang="en-US" dirty="0">
                <a:latin typeface="HGPｺﾞｼｯｸM" pitchFamily="50" charset="-128"/>
              </a:rPr>
              <a:t>　</a:t>
            </a:r>
            <a:r>
              <a:rPr lang="en-US" altLang="ja-JP" sz="1200" dirty="0">
                <a:latin typeface="HGPｺﾞｼｯｸM" pitchFamily="50" charset="-128"/>
              </a:rPr>
              <a:t>(</a:t>
            </a:r>
            <a:r>
              <a:rPr lang="ja-JP" altLang="en-US" sz="1200" dirty="0">
                <a:latin typeface="HGPｺﾞｼｯｸM" pitchFamily="50" charset="-128"/>
              </a:rPr>
              <a:t>本社）</a:t>
            </a:r>
            <a:endParaRPr lang="ja-JP" altLang="en-US" dirty="0">
              <a:latin typeface="HGPｺﾞｼｯｸM" pitchFamily="50" charset="-128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000">
              <a:srgbClr val="D3E0EF">
                <a:alpha val="100000"/>
              </a:srgb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8972" y="0"/>
            <a:ext cx="6977516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ja-JP" altLang="en-US" dirty="0"/>
              <a:t>マスタ タイトルの書式設定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>
                <a:ea typeface="+mn-ea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0" y="549275"/>
            <a:ext cx="8673465" cy="7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kumimoji="0" lang="ja-JP" altLang="en-US" sz="1600">
              <a:solidFill>
                <a:schemeClr val="accent2"/>
              </a:solidFill>
              <a:latin typeface="HGP創英角ｺﾞｼｯｸUB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1031" name="Picture 9" descr="Hoperun-logo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55" y="60960"/>
            <a:ext cx="124936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フッター プレースホルダ 4"/>
          <p:cNvSpPr txBox="1">
            <a:spLocks noGrp="1"/>
          </p:cNvSpPr>
          <p:nvPr/>
        </p:nvSpPr>
        <p:spPr bwMode="gray">
          <a:xfrm>
            <a:off x="1335088" y="6597650"/>
            <a:ext cx="6121400" cy="2603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Copyright (C),1998-2015 Jiangsu HopeRun Software Co., Ltd. All Rights Reserved.</a:t>
            </a:r>
            <a:endParaRPr lang="en-US" altLang="ja-JP" sz="1000" dirty="0"/>
          </a:p>
        </p:txBody>
      </p:sp>
      <p:sp>
        <p:nvSpPr>
          <p:cNvPr id="1033" name="スライド番号プレースホルダ 9"/>
          <p:cNvSpPr txBox="1">
            <a:spLocks noGrp="1"/>
          </p:cNvSpPr>
          <p:nvPr/>
        </p:nvSpPr>
        <p:spPr bwMode="gray">
          <a:xfrm>
            <a:off x="6832605" y="6597650"/>
            <a:ext cx="21320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ｺﾞｼｯｸM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ｺﾞｼｯｸM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ｺﾞｼｯｸM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ｺﾞｼｯｸM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ｺﾞｼｯｸM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ｺﾞｼｯｸM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ｺﾞｼｯｸM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ｺﾞｼｯｸM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HGPｺﾞｼｯｸM" pitchFamily="50" charset="-128"/>
              </a:defRPr>
            </a:lvl9pPr>
          </a:lstStyle>
          <a:p>
            <a:pPr algn="r" eaLnBrk="1" hangingPunct="1">
              <a:defRPr/>
            </a:pPr>
            <a:fld id="{D20FDAE4-4BB8-4E93-BD09-E2AF009A9B91}" type="slidenum">
              <a:rPr lang="en-US" altLang="ja-JP" sz="1000" smtClean="0">
                <a:ea typeface="ＭＳ Ｐゴシック" panose="020B0600070205080204" pitchFamily="50" charset="-128"/>
              </a:rPr>
            </a:fld>
            <a:endParaRPr lang="en-US" altLang="ja-JP" sz="1000">
              <a:ea typeface="ＭＳ Ｐゴシック" panose="020B060007020508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accent1">
              <a:lumMod val="75000"/>
            </a:schemeClr>
          </a:solidFill>
          <a:latin typeface="HGPｺﾞｼｯｸE" pitchFamily="50" charset="-128"/>
          <a:ea typeface="HGPｺﾞｼｯｸE" pitchFamily="50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4988" y="2640514"/>
            <a:ext cx="3634740" cy="100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  <a:latin typeface="Tahoma" panose="020B0604030504040204" pitchFamily="34" charset="0"/>
                <a:ea typeface="Meiryo UI" panose="020B0604030504040204" pitchFamily="50" charset="-128"/>
                <a:cs typeface="Tahoma" panose="020B0604030504040204" pitchFamily="34" charset="0"/>
              </a:rPr>
              <a:t>TOYOTA WAY</a:t>
            </a:r>
            <a:endParaRPr lang="en-US" altLang="ja-JP" sz="4000" b="1" dirty="0">
              <a:solidFill>
                <a:srgbClr val="FF0000"/>
              </a:solidFill>
              <a:latin typeface="Tahoma" panose="020B0604030504040204" pitchFamily="34" charset="0"/>
              <a:ea typeface="Meiryo UI" panose="020B0604030504040204" pitchFamily="50" charset="-128"/>
              <a:cs typeface="Tahoma" panose="020B0604030504040204" pitchFamily="34" charset="0"/>
            </a:endParaRPr>
          </a:p>
          <a:p>
            <a:pPr algn="r"/>
            <a:r>
              <a:rPr kumimoji="1" lang="ja-JP" altLang="zh-CN" sz="20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概要説明</a:t>
            </a:r>
            <a:endParaRPr kumimoji="1" lang="ja-JP" altLang="zh-CN" sz="2000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ja-JP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2</a:t>
            </a:r>
            <a:r>
              <a:rPr lang="ja-JP" altLang="en-US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：</a:t>
            </a:r>
            <a:r>
              <a:rPr lang="en-US" altLang="ja-JP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TOYOTA WAY</a:t>
            </a:r>
            <a:r>
              <a:rPr lang="zh-CN" altLang="en-US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 做事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  <a:sym typeface="+mn-ea"/>
              </a:rPr>
              <a:t>篇</a:t>
            </a:r>
            <a:endParaRPr lang="zh-CN" altLang="en-US" b="1" dirty="0" smtClean="0">
              <a:latin typeface="Microsoft YaHei" panose="020B0503020204020204" charset="-122"/>
              <a:ea typeface="Microsoft YaHei" panose="020B0503020204020204" charset="-122"/>
              <a:cs typeface="Tahoma" panose="020B0604030504040204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7495" y="3913505"/>
            <a:ext cx="8528685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sz="2800" b="1" dirty="0" smtClean="0">
                <a:latin typeface="Microsoft YaHei" panose="020B0503020204020204" charset="-122"/>
                <a:ea typeface="Microsoft YaHei" panose="020B0503020204020204" charset="-122"/>
              </a:rPr>
              <a:t>为什么说过度生产是最大的浪费？</a:t>
            </a:r>
            <a:endParaRPr kumimoji="1" lang="zh-CN" sz="2800" b="1" dirty="0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6200" y="1541780"/>
            <a:ext cx="8971280" cy="2371725"/>
            <a:chOff x="120" y="2908"/>
            <a:chExt cx="14128" cy="3735"/>
          </a:xfrm>
        </p:grpSpPr>
        <p:sp>
          <p:nvSpPr>
            <p:cNvPr id="25" name="円/楕円 50"/>
            <p:cNvSpPr/>
            <p:nvPr/>
          </p:nvSpPr>
          <p:spPr>
            <a:xfrm>
              <a:off x="120" y="3349"/>
              <a:ext cx="14128" cy="3294"/>
            </a:xfrm>
            <a:prstGeom prst="ellipse">
              <a:avLst/>
            </a:prstGeom>
            <a:gradFill>
              <a:gsLst>
                <a:gs pos="19000">
                  <a:schemeClr val="bg1">
                    <a:lumMod val="8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/>
            </a:p>
          </p:txBody>
        </p:sp>
        <p:sp>
          <p:nvSpPr>
            <p:cNvPr id="14" name="円/楕円 50"/>
            <p:cNvSpPr/>
            <p:nvPr/>
          </p:nvSpPr>
          <p:spPr>
            <a:xfrm>
              <a:off x="1422" y="3089"/>
              <a:ext cx="11631" cy="2692"/>
            </a:xfrm>
            <a:prstGeom prst="ellipse">
              <a:avLst/>
            </a:prstGeom>
            <a:gradFill>
              <a:gsLst>
                <a:gs pos="19000">
                  <a:srgbClr val="FFC000"/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/>
            </a:p>
          </p:txBody>
        </p:sp>
        <p:sp>
          <p:nvSpPr>
            <p:cNvPr id="13" name="円/楕円 50"/>
            <p:cNvSpPr/>
            <p:nvPr/>
          </p:nvSpPr>
          <p:spPr>
            <a:xfrm>
              <a:off x="2332" y="3042"/>
              <a:ext cx="9810" cy="1978"/>
            </a:xfrm>
            <a:prstGeom prst="ellipse">
              <a:avLst/>
            </a:prstGeom>
            <a:gradFill>
              <a:gsLst>
                <a:gs pos="19000">
                  <a:srgbClr val="FFFF00"/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>
                <a:solidFill>
                  <a:srgbClr val="FF0000"/>
                </a:solidFill>
              </a:endParaRPr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3498" y="2908"/>
              <a:ext cx="7479" cy="117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9000">
                  <a:schemeClr val="accent3">
                    <a:tint val="37000"/>
                    <a:satMod val="300000"/>
                  </a:schemeClr>
                </a:gs>
                <a:gs pos="100000">
                  <a:srgbClr val="92D050"/>
                </a:gs>
              </a:gsLst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挑战，改善，现地现物</a:t>
              </a:r>
              <a:endParaRPr lang="zh-CN" altLang="en-US" sz="1800" b="1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847" y="4078"/>
              <a:ext cx="4722" cy="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ja-JP" sz="2400" b="1">
                  <a:solidFill>
                    <a:srgbClr val="FF000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彻底消除浪费</a:t>
              </a:r>
              <a:endParaRPr lang="zh-CN" altLang="ja-JP" sz="2400" b="1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398" y="5020"/>
              <a:ext cx="5681" cy="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Just  In Time</a:t>
              </a:r>
              <a:r>
                <a:rPr lang="zh-CN" altLang="en-US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，人字旁的</a:t>
              </a:r>
              <a:r>
                <a:rPr lang="ja-JP" altLang="en-US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自働化</a:t>
              </a:r>
              <a:r>
                <a:rPr lang="zh-CN" altLang="en-US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 </a:t>
              </a:r>
              <a:r>
                <a:rPr lang="en-US" altLang="zh-CN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 </a:t>
              </a:r>
              <a:endParaRPr lang="en-US" altLang="zh-CN" sz="1800" b="1"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53" y="5781"/>
              <a:ext cx="13115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看板，平准化，流程化，异常停机，真因分析</a:t>
              </a:r>
              <a:endParaRPr lang="zh-CN" altLang="en-US" sz="1800" b="1"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</p:grp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rcRect t="14590" b="17021"/>
          <a:stretch>
            <a:fillRect/>
          </a:stretch>
        </p:blipFill>
        <p:spPr>
          <a:xfrm>
            <a:off x="3796665" y="930275"/>
            <a:ext cx="1530985" cy="714375"/>
          </a:xfrm>
          <a:prstGeom prst="rect">
            <a:avLst/>
          </a:prstGeom>
        </p:spPr>
      </p:pic>
      <p:sp>
        <p:nvSpPr>
          <p:cNvPr id="3" name="テキスト ボックス 15"/>
          <p:cNvSpPr txBox="1"/>
          <p:nvPr/>
        </p:nvSpPr>
        <p:spPr>
          <a:xfrm>
            <a:off x="638175" y="4635500"/>
            <a:ext cx="697039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过度生产，直接导致其他六种浪费。</a:t>
            </a:r>
            <a:endParaRPr kumimoji="1" lang="zh-CN" altLang="en-US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额外的库存，搬运，管理人工</a:t>
            </a:r>
            <a:endParaRPr kumimoji="1" lang="zh-CN" altLang="en-US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额外的材料，加工，机器磨损，及废品可能</a:t>
            </a:r>
            <a:endParaRPr kumimoji="1" lang="zh-CN" altLang="en-US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ja-JP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2</a:t>
            </a:r>
            <a:r>
              <a:rPr lang="ja-JP" altLang="en-US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：</a:t>
            </a:r>
            <a:r>
              <a:rPr lang="en-US" altLang="ja-JP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TOYOTA WAY</a:t>
            </a:r>
            <a:r>
              <a:rPr lang="zh-CN" altLang="en-US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 做事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  <a:sym typeface="+mn-ea"/>
              </a:rPr>
              <a:t>篇</a:t>
            </a:r>
            <a:endParaRPr lang="zh-CN" altLang="en-US" b="1" dirty="0" smtClean="0">
              <a:latin typeface="Microsoft YaHei" panose="020B0503020204020204" charset="-122"/>
              <a:ea typeface="Microsoft YaHei" panose="020B0503020204020204" charset="-122"/>
              <a:cs typeface="Tahoma" panose="020B0604030504040204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7495" y="3913505"/>
            <a:ext cx="8528685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800" b="1" dirty="0" smtClean="0">
                <a:latin typeface="Microsoft YaHei" panose="020B0503020204020204" charset="-122"/>
                <a:ea typeface="Microsoft YaHei" panose="020B0503020204020204" charset="-122"/>
              </a:rPr>
              <a:t>如何彻底消除浪费</a:t>
            </a:r>
            <a:r>
              <a:rPr kumimoji="1" lang="zh-CN" sz="2800" b="1" dirty="0" smtClean="0">
                <a:latin typeface="Microsoft YaHei" panose="020B0503020204020204" charset="-122"/>
                <a:ea typeface="Microsoft YaHei" panose="020B0503020204020204" charset="-122"/>
              </a:rPr>
              <a:t>？</a:t>
            </a:r>
            <a:endParaRPr kumimoji="1" lang="zh-CN" sz="2800" b="1" dirty="0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6200" y="1541780"/>
            <a:ext cx="8971280" cy="2371725"/>
            <a:chOff x="120" y="2908"/>
            <a:chExt cx="14128" cy="3735"/>
          </a:xfrm>
        </p:grpSpPr>
        <p:sp>
          <p:nvSpPr>
            <p:cNvPr id="25" name="円/楕円 50"/>
            <p:cNvSpPr/>
            <p:nvPr/>
          </p:nvSpPr>
          <p:spPr>
            <a:xfrm>
              <a:off x="120" y="3349"/>
              <a:ext cx="14128" cy="3294"/>
            </a:xfrm>
            <a:prstGeom prst="ellipse">
              <a:avLst/>
            </a:prstGeom>
            <a:gradFill>
              <a:gsLst>
                <a:gs pos="19000">
                  <a:schemeClr val="bg1">
                    <a:lumMod val="8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/>
            </a:p>
          </p:txBody>
        </p:sp>
        <p:sp>
          <p:nvSpPr>
            <p:cNvPr id="14" name="円/楕円 50"/>
            <p:cNvSpPr/>
            <p:nvPr/>
          </p:nvSpPr>
          <p:spPr>
            <a:xfrm>
              <a:off x="1422" y="3089"/>
              <a:ext cx="11631" cy="2692"/>
            </a:xfrm>
            <a:prstGeom prst="ellipse">
              <a:avLst/>
            </a:prstGeom>
            <a:gradFill>
              <a:gsLst>
                <a:gs pos="19000">
                  <a:srgbClr val="FFC000"/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/>
            </a:p>
          </p:txBody>
        </p:sp>
        <p:sp>
          <p:nvSpPr>
            <p:cNvPr id="13" name="円/楕円 50"/>
            <p:cNvSpPr/>
            <p:nvPr/>
          </p:nvSpPr>
          <p:spPr>
            <a:xfrm>
              <a:off x="2332" y="3042"/>
              <a:ext cx="9810" cy="1978"/>
            </a:xfrm>
            <a:prstGeom prst="ellipse">
              <a:avLst/>
            </a:prstGeom>
            <a:gradFill>
              <a:gsLst>
                <a:gs pos="19000">
                  <a:srgbClr val="FFFF00"/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>
                <a:solidFill>
                  <a:srgbClr val="FF0000"/>
                </a:solidFill>
              </a:endParaRPr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3498" y="2908"/>
              <a:ext cx="7479" cy="117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9000">
                  <a:schemeClr val="accent3">
                    <a:tint val="37000"/>
                    <a:satMod val="300000"/>
                  </a:schemeClr>
                </a:gs>
                <a:gs pos="100000">
                  <a:srgbClr val="92D050"/>
                </a:gs>
              </a:gsLst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挑战，改善，现地现物</a:t>
              </a:r>
              <a:endParaRPr lang="zh-CN" altLang="en-US" sz="1800" b="1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847" y="4078"/>
              <a:ext cx="4722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ja-JP" sz="1800" b="1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彻底消除浪费</a:t>
              </a:r>
              <a:endParaRPr lang="zh-CN" altLang="ja-JP" sz="1800" b="1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227" y="5020"/>
              <a:ext cx="8352" cy="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Just  In Time</a:t>
              </a:r>
              <a:r>
                <a:rPr lang="zh-CN" altLang="en-US" sz="2400" b="1">
                  <a:solidFill>
                    <a:srgbClr val="FF000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，人字旁的</a:t>
              </a:r>
              <a:r>
                <a:rPr lang="ja-JP" altLang="en-US" sz="2400" b="1">
                  <a:solidFill>
                    <a:srgbClr val="FF000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自働化</a:t>
              </a:r>
              <a:r>
                <a:rPr lang="zh-CN" altLang="en-US" sz="2400" b="1">
                  <a:solidFill>
                    <a:srgbClr val="FF000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 </a:t>
              </a:r>
              <a:r>
                <a:rPr lang="en-US" altLang="zh-CN" sz="2400" b="1">
                  <a:solidFill>
                    <a:srgbClr val="FF000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 </a:t>
              </a:r>
              <a:endParaRPr lang="en-US" altLang="zh-CN" sz="2400" b="1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53" y="5781"/>
              <a:ext cx="13115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看板，平准化，流程化，异常停机，真因分析</a:t>
              </a:r>
              <a:endParaRPr lang="zh-CN" altLang="en-US" sz="1800" b="1"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</p:grp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rcRect t="14590" b="17021"/>
          <a:stretch>
            <a:fillRect/>
          </a:stretch>
        </p:blipFill>
        <p:spPr>
          <a:xfrm>
            <a:off x="3796665" y="930275"/>
            <a:ext cx="1530985" cy="714375"/>
          </a:xfrm>
          <a:prstGeom prst="rect">
            <a:avLst/>
          </a:prstGeom>
        </p:spPr>
      </p:pic>
      <p:sp>
        <p:nvSpPr>
          <p:cNvPr id="3" name="テキスト ボックス 15"/>
          <p:cNvSpPr txBox="1"/>
          <p:nvPr/>
        </p:nvSpPr>
        <p:spPr>
          <a:xfrm>
            <a:off x="638175" y="4635500"/>
            <a:ext cx="372300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2000" b="1" dirty="0" smtClean="0">
                <a:latin typeface="Microsoft YaHei" panose="020B0503020204020204" charset="-122"/>
                <a:ea typeface="Microsoft YaHei" panose="020B0503020204020204" charset="-122"/>
              </a:rPr>
              <a:t>Just In Time</a:t>
            </a:r>
            <a:endParaRPr kumimoji="1" lang="en-US" altLang="zh-CN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   恰好的物品</a:t>
            </a:r>
            <a:endParaRPr kumimoji="1" lang="zh-CN" altLang="en-US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   恰好的数量</a:t>
            </a:r>
            <a:endParaRPr kumimoji="1" lang="zh-CN" altLang="en-US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   恰好送达</a:t>
            </a:r>
            <a:endParaRPr kumimoji="1" lang="en-US" altLang="zh-CN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テキスト ボックス 15"/>
          <p:cNvSpPr txBox="1"/>
          <p:nvPr/>
        </p:nvSpPr>
        <p:spPr>
          <a:xfrm>
            <a:off x="4347210" y="4645025"/>
            <a:ext cx="3723005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zh-CN" sz="2000" b="1" dirty="0" smtClean="0">
                <a:latin typeface="Microsoft YaHei" panose="020B0503020204020204" charset="-122"/>
                <a:ea typeface="Microsoft YaHei" panose="020B0503020204020204" charset="-122"/>
              </a:rPr>
              <a:t>人字旁的</a:t>
            </a:r>
            <a:r>
              <a:rPr kumimoji="1" lang="ja-JP" altLang="zh-CN" sz="2000" b="1" dirty="0" smtClean="0">
                <a:latin typeface="Microsoft YaHei" panose="020B0503020204020204" charset="-122"/>
                <a:ea typeface="Microsoft YaHei" panose="020B0503020204020204" charset="-122"/>
              </a:rPr>
              <a:t>自働化</a:t>
            </a:r>
            <a:endParaRPr kumimoji="1" lang="ja-JP" altLang="zh-CN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   有人守候的自动化</a:t>
            </a:r>
            <a:endParaRPr kumimoji="1" lang="zh-CN" altLang="en-US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   异常拉闸</a:t>
            </a:r>
            <a:endParaRPr kumimoji="1" lang="zh-CN" altLang="en-US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   真因分析，消除废品    </a:t>
            </a:r>
            <a:endParaRPr kumimoji="1" lang="zh-CN" altLang="en-US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zh-CN" altLang="en-US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ja-JP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2</a:t>
            </a:r>
            <a:r>
              <a:rPr lang="ja-JP" altLang="en-US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：</a:t>
            </a:r>
            <a:r>
              <a:rPr lang="en-US" altLang="ja-JP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TOYOTA WAY</a:t>
            </a:r>
            <a:r>
              <a:rPr lang="zh-CN" altLang="en-US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 做事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  <a:sym typeface="+mn-ea"/>
              </a:rPr>
              <a:t>篇</a:t>
            </a:r>
            <a:endParaRPr lang="zh-CN" altLang="en-US" b="1" dirty="0" smtClean="0">
              <a:latin typeface="Microsoft YaHei" panose="020B0503020204020204" charset="-122"/>
              <a:ea typeface="Microsoft YaHei" panose="020B0503020204020204" charset="-122"/>
              <a:cs typeface="Tahoma" panose="020B0604030504040204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7495" y="3913505"/>
            <a:ext cx="8528685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800" b="1" dirty="0" smtClean="0">
                <a:latin typeface="Microsoft YaHei" panose="020B0503020204020204" charset="-122"/>
                <a:ea typeface="Microsoft YaHei" panose="020B0503020204020204" charset="-122"/>
              </a:rPr>
              <a:t>如何做到</a:t>
            </a:r>
            <a:r>
              <a:rPr kumimoji="1" lang="en-US" altLang="zh-CN" sz="2800" b="1" dirty="0" smtClean="0">
                <a:latin typeface="Microsoft YaHei" panose="020B0503020204020204" charset="-122"/>
                <a:ea typeface="Microsoft YaHei" panose="020B0503020204020204" charset="-122"/>
              </a:rPr>
              <a:t>Just In Time</a:t>
            </a:r>
            <a:r>
              <a:rPr kumimoji="1" lang="zh-CN" sz="2800" b="1" dirty="0" smtClean="0">
                <a:latin typeface="Microsoft YaHei" panose="020B0503020204020204" charset="-122"/>
                <a:ea typeface="Microsoft YaHei" panose="020B0503020204020204" charset="-122"/>
              </a:rPr>
              <a:t>？</a:t>
            </a:r>
            <a:endParaRPr kumimoji="1" lang="zh-CN" sz="2800" b="1" dirty="0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6200" y="1541780"/>
            <a:ext cx="8971280" cy="2371725"/>
            <a:chOff x="120" y="2908"/>
            <a:chExt cx="14128" cy="3735"/>
          </a:xfrm>
        </p:grpSpPr>
        <p:sp>
          <p:nvSpPr>
            <p:cNvPr id="25" name="円/楕円 50"/>
            <p:cNvSpPr/>
            <p:nvPr/>
          </p:nvSpPr>
          <p:spPr>
            <a:xfrm>
              <a:off x="120" y="3349"/>
              <a:ext cx="14128" cy="3294"/>
            </a:xfrm>
            <a:prstGeom prst="ellipse">
              <a:avLst/>
            </a:prstGeom>
            <a:gradFill>
              <a:gsLst>
                <a:gs pos="19000">
                  <a:schemeClr val="bg1">
                    <a:lumMod val="8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/>
            </a:p>
          </p:txBody>
        </p:sp>
        <p:sp>
          <p:nvSpPr>
            <p:cNvPr id="14" name="円/楕円 50"/>
            <p:cNvSpPr/>
            <p:nvPr/>
          </p:nvSpPr>
          <p:spPr>
            <a:xfrm>
              <a:off x="1422" y="3089"/>
              <a:ext cx="11631" cy="2692"/>
            </a:xfrm>
            <a:prstGeom prst="ellipse">
              <a:avLst/>
            </a:prstGeom>
            <a:gradFill>
              <a:gsLst>
                <a:gs pos="19000">
                  <a:srgbClr val="FFC000"/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/>
            </a:p>
          </p:txBody>
        </p:sp>
        <p:sp>
          <p:nvSpPr>
            <p:cNvPr id="13" name="円/楕円 50"/>
            <p:cNvSpPr/>
            <p:nvPr/>
          </p:nvSpPr>
          <p:spPr>
            <a:xfrm>
              <a:off x="2332" y="3042"/>
              <a:ext cx="9810" cy="1978"/>
            </a:xfrm>
            <a:prstGeom prst="ellipse">
              <a:avLst/>
            </a:prstGeom>
            <a:gradFill>
              <a:gsLst>
                <a:gs pos="19000">
                  <a:srgbClr val="FFFF00"/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>
                <a:solidFill>
                  <a:srgbClr val="FF0000"/>
                </a:solidFill>
              </a:endParaRPr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3498" y="2908"/>
              <a:ext cx="7479" cy="117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9000">
                  <a:schemeClr val="accent3">
                    <a:tint val="37000"/>
                    <a:satMod val="300000"/>
                  </a:schemeClr>
                </a:gs>
                <a:gs pos="100000">
                  <a:srgbClr val="92D050"/>
                </a:gs>
              </a:gsLst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挑战，改善，现地现物</a:t>
              </a:r>
              <a:endParaRPr lang="zh-CN" altLang="en-US" sz="1800" b="1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847" y="4078"/>
              <a:ext cx="4722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ja-JP" sz="1800" b="1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彻底消除浪费</a:t>
              </a:r>
              <a:endParaRPr lang="zh-CN" altLang="ja-JP" sz="1800" b="1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227" y="5020"/>
              <a:ext cx="8352" cy="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Just  In Time</a:t>
              </a:r>
              <a:r>
                <a:rPr lang="zh-CN" altLang="en-US" sz="1800" b="1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，人字旁的</a:t>
              </a:r>
              <a:r>
                <a:rPr lang="ja-JP" altLang="en-US" sz="1800" b="1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自働化</a:t>
              </a:r>
              <a:r>
                <a:rPr lang="zh-CN" altLang="en-US" sz="1800" b="1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 </a:t>
              </a:r>
              <a:r>
                <a:rPr lang="en-US" altLang="zh-CN" sz="1800" b="1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 </a:t>
              </a:r>
              <a:endParaRPr lang="en-US" altLang="zh-CN" sz="1800" b="1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53" y="5781"/>
              <a:ext cx="13115" cy="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 b="1">
                  <a:solidFill>
                    <a:srgbClr val="FF000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看板，平准化，流程化，</a:t>
              </a:r>
              <a:r>
                <a:rPr lang="zh-CN" altLang="en-US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异常停机，真因分析</a:t>
              </a:r>
              <a:endParaRPr lang="zh-CN" altLang="en-US" sz="1800" b="1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</p:grp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rcRect t="14590" b="17021"/>
          <a:stretch>
            <a:fillRect/>
          </a:stretch>
        </p:blipFill>
        <p:spPr>
          <a:xfrm>
            <a:off x="3796665" y="930275"/>
            <a:ext cx="1530985" cy="714375"/>
          </a:xfrm>
          <a:prstGeom prst="rect">
            <a:avLst/>
          </a:prstGeom>
        </p:spPr>
      </p:pic>
      <p:sp>
        <p:nvSpPr>
          <p:cNvPr id="3" name="テキスト ボックス 15"/>
          <p:cNvSpPr txBox="1"/>
          <p:nvPr/>
        </p:nvSpPr>
        <p:spPr>
          <a:xfrm>
            <a:off x="638175" y="4635500"/>
            <a:ext cx="775081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看板（传票：统一</a:t>
            </a:r>
            <a:r>
              <a:rPr lang="en-US" altLang="zh-CN" sz="2000" b="1" dirty="0" smtClean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ID</a:t>
            </a:r>
            <a:r>
              <a:rPr lang="zh-CN" altLang="en-US" sz="2000" b="1" dirty="0" smtClean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关联，配件规格，数量，送达时间）</a:t>
            </a:r>
            <a:endParaRPr kumimoji="1" lang="zh-CN" altLang="en-US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平准化（集中统筹，分散生产，平均产量，消除峰谷）</a:t>
            </a:r>
            <a:endParaRPr kumimoji="1" lang="zh-CN" altLang="en-US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拉动式</a:t>
            </a:r>
            <a:r>
              <a:rPr lang="zh-CN" altLang="en-US" sz="2000" b="1" dirty="0" smtClean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流程</a:t>
            </a: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（顾客</a:t>
            </a:r>
            <a:r>
              <a:rPr lang="ja-JP" altLang="en-US" sz="2000" b="1" dirty="0" smtClean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←</a:t>
            </a:r>
            <a:r>
              <a:rPr lang="zh-CN" altLang="ja-JP" sz="2000" b="1" dirty="0" smtClean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统筹</a:t>
            </a: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订单</a:t>
            </a:r>
            <a:r>
              <a:rPr lang="ja-JP" altLang="en-US" sz="2000" b="1" dirty="0" smtClean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←</a:t>
            </a:r>
            <a:r>
              <a:rPr lang="zh-CN" altLang="ja-JP" sz="2000" b="1" dirty="0" smtClean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分散生产</a:t>
            </a:r>
            <a:r>
              <a:rPr lang="ja-JP" altLang="en-US" sz="2000" b="1" dirty="0" smtClean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←</a:t>
            </a:r>
            <a:r>
              <a:rPr lang="zh-CN" altLang="ja-JP" sz="2000" b="1" dirty="0" smtClean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配件</a:t>
            </a:r>
            <a:r>
              <a:rPr lang="ja-JP" altLang="en-US" sz="2000" b="1" dirty="0" smtClean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←</a:t>
            </a:r>
            <a:r>
              <a:rPr lang="zh-CN" altLang="ja-JP" sz="2000" b="1" dirty="0" smtClean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加工</a:t>
            </a:r>
            <a:r>
              <a:rPr lang="ja-JP" altLang="en-US" sz="2000" b="1" dirty="0" smtClean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←</a:t>
            </a:r>
            <a:r>
              <a:rPr lang="zh-CN" altLang="ja-JP" sz="2000" b="1" dirty="0" smtClean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材料</a:t>
            </a: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）</a:t>
            </a:r>
            <a:endParaRPr kumimoji="1" lang="zh-CN" altLang="en-US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ja-JP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2</a:t>
            </a:r>
            <a:r>
              <a:rPr lang="ja-JP" altLang="en-US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：</a:t>
            </a:r>
            <a:r>
              <a:rPr lang="en-US" altLang="ja-JP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TOYOTA WAY</a:t>
            </a:r>
            <a:r>
              <a:rPr lang="zh-CN" altLang="en-US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 做事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  <a:sym typeface="+mn-ea"/>
              </a:rPr>
              <a:t>篇</a:t>
            </a:r>
            <a:endParaRPr lang="zh-CN" altLang="en-US" b="1" dirty="0" smtClean="0">
              <a:latin typeface="Microsoft YaHei" panose="020B0503020204020204" charset="-122"/>
              <a:ea typeface="Microsoft YaHei" panose="020B0503020204020204" charset="-122"/>
              <a:cs typeface="Tahoma" panose="020B0604030504040204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7495" y="3913505"/>
            <a:ext cx="8528685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800" b="1" dirty="0" smtClean="0">
                <a:latin typeface="Microsoft YaHei" panose="020B0503020204020204" charset="-122"/>
                <a:ea typeface="Microsoft YaHei" panose="020B0503020204020204" charset="-122"/>
              </a:rPr>
              <a:t>如何做到</a:t>
            </a:r>
            <a:r>
              <a:rPr kumimoji="1" lang="en-US" altLang="zh-CN" sz="2800" b="1" dirty="0" smtClean="0">
                <a:latin typeface="Microsoft YaHei" panose="020B0503020204020204" charset="-122"/>
                <a:ea typeface="Microsoft YaHei" panose="020B0503020204020204" charset="-122"/>
              </a:rPr>
              <a:t>Just In Time</a:t>
            </a:r>
            <a:r>
              <a:rPr kumimoji="1" lang="zh-CN" sz="2800" b="1" dirty="0" smtClean="0">
                <a:latin typeface="Microsoft YaHei" panose="020B0503020204020204" charset="-122"/>
                <a:ea typeface="Microsoft YaHei" panose="020B0503020204020204" charset="-122"/>
              </a:rPr>
              <a:t>？</a:t>
            </a:r>
            <a:endParaRPr kumimoji="1" lang="zh-CN" sz="2800" b="1" dirty="0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6200" y="1541780"/>
            <a:ext cx="8971280" cy="2405380"/>
            <a:chOff x="120" y="2908"/>
            <a:chExt cx="14128" cy="3788"/>
          </a:xfrm>
        </p:grpSpPr>
        <p:sp>
          <p:nvSpPr>
            <p:cNvPr id="25" name="円/楕円 50"/>
            <p:cNvSpPr/>
            <p:nvPr/>
          </p:nvSpPr>
          <p:spPr>
            <a:xfrm>
              <a:off x="120" y="3349"/>
              <a:ext cx="14128" cy="3294"/>
            </a:xfrm>
            <a:prstGeom prst="ellipse">
              <a:avLst/>
            </a:prstGeom>
            <a:gradFill>
              <a:gsLst>
                <a:gs pos="19000">
                  <a:schemeClr val="bg1">
                    <a:lumMod val="8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/>
            </a:p>
          </p:txBody>
        </p:sp>
        <p:sp>
          <p:nvSpPr>
            <p:cNvPr id="14" name="円/楕円 50"/>
            <p:cNvSpPr/>
            <p:nvPr/>
          </p:nvSpPr>
          <p:spPr>
            <a:xfrm>
              <a:off x="1422" y="3089"/>
              <a:ext cx="11631" cy="2692"/>
            </a:xfrm>
            <a:prstGeom prst="ellipse">
              <a:avLst/>
            </a:prstGeom>
            <a:gradFill>
              <a:gsLst>
                <a:gs pos="19000">
                  <a:srgbClr val="FFC000"/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/>
            </a:p>
          </p:txBody>
        </p:sp>
        <p:sp>
          <p:nvSpPr>
            <p:cNvPr id="13" name="円/楕円 50"/>
            <p:cNvSpPr/>
            <p:nvPr/>
          </p:nvSpPr>
          <p:spPr>
            <a:xfrm>
              <a:off x="2332" y="3042"/>
              <a:ext cx="9810" cy="1978"/>
            </a:xfrm>
            <a:prstGeom prst="ellipse">
              <a:avLst/>
            </a:prstGeom>
            <a:gradFill>
              <a:gsLst>
                <a:gs pos="19000">
                  <a:srgbClr val="FFFF00"/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>
                <a:solidFill>
                  <a:srgbClr val="FF0000"/>
                </a:solidFill>
              </a:endParaRPr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3498" y="2908"/>
              <a:ext cx="7479" cy="117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9000">
                  <a:schemeClr val="accent3">
                    <a:tint val="37000"/>
                    <a:satMod val="300000"/>
                  </a:schemeClr>
                </a:gs>
                <a:gs pos="100000">
                  <a:srgbClr val="92D050"/>
                </a:gs>
              </a:gsLst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挑战，改善，现地现物</a:t>
              </a:r>
              <a:endParaRPr lang="zh-CN" altLang="en-US" sz="1800" b="1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847" y="4078"/>
              <a:ext cx="4722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ja-JP" sz="1800" b="1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彻底消除浪费</a:t>
              </a:r>
              <a:endParaRPr lang="zh-CN" altLang="ja-JP" sz="1800" b="1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227" y="5020"/>
              <a:ext cx="8352" cy="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Just  In Time</a:t>
              </a:r>
              <a:r>
                <a:rPr lang="zh-CN" altLang="en-US" sz="1800" b="1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，人字旁的</a:t>
              </a:r>
              <a:r>
                <a:rPr lang="ja-JP" altLang="en-US" sz="1800" b="1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自働化</a:t>
              </a:r>
              <a:r>
                <a:rPr lang="zh-CN" altLang="en-US" sz="1800" b="1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 </a:t>
              </a:r>
              <a:r>
                <a:rPr lang="en-US" altLang="zh-CN" sz="1800" b="1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 </a:t>
              </a:r>
              <a:endParaRPr lang="en-US" altLang="zh-CN" sz="1800" b="1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53" y="5781"/>
              <a:ext cx="13115" cy="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 b="1">
                  <a:solidFill>
                    <a:srgbClr val="FF000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看板，平准化，流程化，</a:t>
              </a:r>
              <a:r>
                <a:rPr lang="en-US" altLang="zh-CN" sz="3000" b="1">
                  <a:solidFill>
                    <a:srgbClr val="00B0F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IT</a:t>
              </a:r>
              <a:r>
                <a:rPr lang="zh-CN" altLang="en-US" sz="3000" b="1">
                  <a:solidFill>
                    <a:srgbClr val="00B0F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化</a:t>
              </a:r>
              <a:r>
                <a:rPr lang="zh-CN" altLang="en-US" sz="2400" b="1">
                  <a:solidFill>
                    <a:srgbClr val="FF000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，</a:t>
              </a:r>
              <a:r>
                <a:rPr lang="zh-CN" altLang="en-US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异常停机，真因分析</a:t>
              </a:r>
              <a:endParaRPr lang="zh-CN" altLang="en-US" sz="1800" b="1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</p:grp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rcRect t="14590" b="17021"/>
          <a:stretch>
            <a:fillRect/>
          </a:stretch>
        </p:blipFill>
        <p:spPr>
          <a:xfrm>
            <a:off x="3796665" y="930275"/>
            <a:ext cx="1530985" cy="714375"/>
          </a:xfrm>
          <a:prstGeom prst="rect">
            <a:avLst/>
          </a:prstGeom>
        </p:spPr>
      </p:pic>
      <p:sp>
        <p:nvSpPr>
          <p:cNvPr id="3" name="テキスト ボックス 15"/>
          <p:cNvSpPr txBox="1"/>
          <p:nvPr/>
        </p:nvSpPr>
        <p:spPr>
          <a:xfrm>
            <a:off x="638175" y="4635500"/>
            <a:ext cx="775081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000" b="1" dirty="0" smtClean="0">
                <a:latin typeface="Microsoft YaHei" panose="020B0503020204020204" charset="-122"/>
                <a:ea typeface="Microsoft YaHei" panose="020B0503020204020204" charset="-122"/>
              </a:rPr>
              <a:t>IT</a:t>
            </a: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化：</a:t>
            </a:r>
            <a:r>
              <a:rPr kumimoji="1" lang="en-US" altLang="zh-CN" sz="2000" b="1" dirty="0" smtClean="0">
                <a:latin typeface="Microsoft YaHei" panose="020B0503020204020204" charset="-122"/>
                <a:ea typeface="Microsoft YaHei" panose="020B0503020204020204" charset="-122"/>
              </a:rPr>
              <a:t>TPS</a:t>
            </a: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的新工具</a:t>
            </a:r>
            <a:endParaRPr kumimoji="1" lang="zh-CN" altLang="en-US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（设计</a:t>
            </a:r>
            <a:r>
              <a:rPr kumimoji="1" lang="en-US" altLang="zh-CN" sz="2000" b="1" dirty="0" smtClean="0">
                <a:latin typeface="Microsoft YaHei" panose="020B0503020204020204" charset="-122"/>
                <a:ea typeface="Microsoft YaHei" panose="020B0503020204020204" charset="-122"/>
              </a:rPr>
              <a:t>/</a:t>
            </a: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生产）业务  </a:t>
            </a:r>
            <a:r>
              <a:rPr kumimoji="1" lang="en-US" altLang="zh-CN" sz="2000" b="1" dirty="0" smtClean="0">
                <a:latin typeface="Microsoft YaHei" panose="020B0503020204020204" charset="-122"/>
                <a:ea typeface="Microsoft YaHei" panose="020B0503020204020204" charset="-122"/>
              </a:rPr>
              <a:t>= </a:t>
            </a: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人的工作 </a:t>
            </a:r>
            <a:r>
              <a:rPr kumimoji="1" lang="en-US" altLang="zh-CN" sz="2000" b="1" dirty="0" smtClean="0">
                <a:latin typeface="Microsoft YaHei" panose="020B0503020204020204" charset="-122"/>
                <a:ea typeface="Microsoft YaHei" panose="020B0503020204020204" charset="-122"/>
              </a:rPr>
              <a:t>+ </a:t>
            </a: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机器（工具）工作</a:t>
            </a:r>
            <a:endParaRPr kumimoji="1" lang="zh-CN" altLang="en-US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000" b="1" dirty="0" smtClean="0">
                <a:latin typeface="Microsoft YaHei" panose="020B0503020204020204" charset="-122"/>
                <a:ea typeface="Microsoft YaHei" panose="020B0503020204020204" charset="-122"/>
              </a:rPr>
              <a:t>    TPS</a:t>
            </a: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本质：改善人的效率，        </a:t>
            </a:r>
            <a:r>
              <a:rPr kumimoji="1" lang="en-US" altLang="zh-CN" sz="2000" b="1" dirty="0" smtClean="0">
                <a:latin typeface="Microsoft YaHei" panose="020B0503020204020204" charset="-122"/>
                <a:ea typeface="Microsoft YaHei" panose="020B0503020204020204" charset="-122"/>
              </a:rPr>
              <a:t>IT</a:t>
            </a: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化本质：改善机器工具效率。</a:t>
            </a:r>
            <a:endParaRPr kumimoji="1" lang="zh-CN" altLang="en-US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ja-JP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2</a:t>
            </a:r>
            <a:r>
              <a:rPr lang="ja-JP" altLang="en-US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：</a:t>
            </a:r>
            <a:r>
              <a:rPr lang="en-US" altLang="ja-JP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TOYOTA WAY</a:t>
            </a:r>
            <a:r>
              <a:rPr lang="zh-CN" altLang="en-US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 做事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  <a:sym typeface="+mn-ea"/>
              </a:rPr>
              <a:t>篇</a:t>
            </a:r>
            <a:endParaRPr lang="zh-CN" altLang="en-US" b="1" dirty="0" smtClean="0">
              <a:latin typeface="Microsoft YaHei" panose="020B0503020204020204" charset="-122"/>
              <a:ea typeface="Microsoft YaHei" panose="020B0503020204020204" charset="-122"/>
              <a:cs typeface="Tahoma" panose="020B0604030504040204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7495" y="3913505"/>
            <a:ext cx="8528685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sz="2800" b="1" dirty="0" smtClean="0">
                <a:latin typeface="Microsoft YaHei" panose="020B0503020204020204" charset="-122"/>
                <a:ea typeface="Microsoft YaHei" panose="020B0503020204020204" charset="-122"/>
              </a:rPr>
              <a:t>为何要有人值守式自动化？</a:t>
            </a:r>
            <a:endParaRPr kumimoji="1" lang="zh-CN" sz="2800" b="1" dirty="0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6200" y="1541780"/>
            <a:ext cx="8971280" cy="1873885"/>
            <a:chOff x="120" y="2908"/>
            <a:chExt cx="14128" cy="3735"/>
          </a:xfrm>
        </p:grpSpPr>
        <p:sp>
          <p:nvSpPr>
            <p:cNvPr id="25" name="円/楕円 50"/>
            <p:cNvSpPr/>
            <p:nvPr/>
          </p:nvSpPr>
          <p:spPr>
            <a:xfrm>
              <a:off x="120" y="3349"/>
              <a:ext cx="14128" cy="3294"/>
            </a:xfrm>
            <a:prstGeom prst="ellipse">
              <a:avLst/>
            </a:prstGeom>
            <a:gradFill>
              <a:gsLst>
                <a:gs pos="19000">
                  <a:schemeClr val="bg1">
                    <a:lumMod val="8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/>
            </a:p>
          </p:txBody>
        </p:sp>
        <p:sp>
          <p:nvSpPr>
            <p:cNvPr id="14" name="円/楕円 50"/>
            <p:cNvSpPr/>
            <p:nvPr/>
          </p:nvSpPr>
          <p:spPr>
            <a:xfrm>
              <a:off x="1422" y="3089"/>
              <a:ext cx="11631" cy="2692"/>
            </a:xfrm>
            <a:prstGeom prst="ellipse">
              <a:avLst/>
            </a:prstGeom>
            <a:gradFill>
              <a:gsLst>
                <a:gs pos="19000">
                  <a:srgbClr val="FFC000"/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/>
            </a:p>
          </p:txBody>
        </p:sp>
        <p:sp>
          <p:nvSpPr>
            <p:cNvPr id="13" name="円/楕円 50"/>
            <p:cNvSpPr/>
            <p:nvPr/>
          </p:nvSpPr>
          <p:spPr>
            <a:xfrm>
              <a:off x="2332" y="3042"/>
              <a:ext cx="9810" cy="1978"/>
            </a:xfrm>
            <a:prstGeom prst="ellipse">
              <a:avLst/>
            </a:prstGeom>
            <a:gradFill>
              <a:gsLst>
                <a:gs pos="19000">
                  <a:srgbClr val="FFFF00"/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>
                <a:solidFill>
                  <a:srgbClr val="FF0000"/>
                </a:solidFill>
              </a:endParaRPr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3498" y="2908"/>
              <a:ext cx="7479" cy="117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9000">
                  <a:schemeClr val="accent3">
                    <a:tint val="37000"/>
                    <a:satMod val="300000"/>
                  </a:schemeClr>
                </a:gs>
                <a:gs pos="100000">
                  <a:srgbClr val="92D050"/>
                </a:gs>
              </a:gsLst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挑战，改善，现地现物</a:t>
              </a:r>
              <a:endParaRPr lang="zh-CN" altLang="en-US" sz="1800" b="1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847" y="4078"/>
              <a:ext cx="4722" cy="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ja-JP" sz="1800" b="1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彻底消除浪费</a:t>
              </a:r>
              <a:endParaRPr lang="zh-CN" altLang="ja-JP" sz="1800" b="1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227" y="5020"/>
              <a:ext cx="8352" cy="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800" b="1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Just  In Time</a:t>
              </a:r>
              <a:r>
                <a:rPr lang="zh-CN" altLang="en-US" sz="1800" b="1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，</a:t>
              </a:r>
              <a:r>
                <a:rPr lang="zh-CN" altLang="en-US" sz="2400" b="1">
                  <a:solidFill>
                    <a:srgbClr val="FF000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人字旁的</a:t>
              </a:r>
              <a:r>
                <a:rPr lang="ja-JP" altLang="en-US" sz="2400" b="1">
                  <a:solidFill>
                    <a:srgbClr val="FF000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自働化</a:t>
              </a:r>
              <a:r>
                <a:rPr lang="zh-CN" altLang="en-US" sz="2400" b="1">
                  <a:solidFill>
                    <a:srgbClr val="FF000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 </a:t>
              </a:r>
              <a:r>
                <a:rPr lang="en-US" altLang="zh-CN" sz="2400" b="1">
                  <a:solidFill>
                    <a:srgbClr val="FF000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 </a:t>
              </a:r>
              <a:endParaRPr lang="en-US" altLang="zh-CN" sz="2400" b="1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53" y="5781"/>
              <a:ext cx="13115" cy="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800" b="1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看板，平准化，流程化，</a:t>
              </a:r>
              <a:r>
                <a:rPr lang="en-US" altLang="zh-CN" sz="1800" b="1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IT</a:t>
              </a:r>
              <a:r>
                <a:rPr lang="zh-CN" altLang="en-US" sz="1800" b="1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化，</a:t>
              </a:r>
              <a:r>
                <a:rPr lang="zh-CN" altLang="en-US" sz="1800" b="1">
                  <a:solidFill>
                    <a:srgbClr val="FF000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异常停机</a:t>
              </a:r>
              <a:r>
                <a:rPr lang="zh-CN" altLang="en-US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，</a:t>
              </a:r>
              <a:r>
                <a:rPr lang="zh-CN" altLang="en-US" sz="1800" b="1">
                  <a:solidFill>
                    <a:srgbClr val="FF000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真因分析</a:t>
              </a:r>
              <a:endParaRPr lang="zh-CN" altLang="en-US" sz="1800" b="1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</p:grp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rcRect t="14590" b="17021"/>
          <a:stretch>
            <a:fillRect/>
          </a:stretch>
        </p:blipFill>
        <p:spPr>
          <a:xfrm>
            <a:off x="3796665" y="930275"/>
            <a:ext cx="1530985" cy="714375"/>
          </a:xfrm>
          <a:prstGeom prst="rect">
            <a:avLst/>
          </a:prstGeom>
        </p:spPr>
      </p:pic>
      <p:sp>
        <p:nvSpPr>
          <p:cNvPr id="3" name="テキスト ボックス 15"/>
          <p:cNvSpPr txBox="1"/>
          <p:nvPr/>
        </p:nvSpPr>
        <p:spPr>
          <a:xfrm>
            <a:off x="638175" y="4635500"/>
            <a:ext cx="775081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自动化 </a:t>
            </a:r>
            <a:r>
              <a:rPr kumimoji="1" lang="zh-CN" altLang="en-US" sz="2000" b="1" dirty="0" smtClean="0">
                <a:ea typeface="Microsoft YaHei" panose="020B0503020204020204" charset="-122"/>
              </a:rPr>
              <a:t>≠ </a:t>
            </a:r>
            <a:r>
              <a:rPr kumimoji="1" lang="en-US" altLang="zh-CN" sz="2000" b="1" dirty="0" smtClean="0">
                <a:latin typeface="Microsoft YaHei" panose="020B0503020204020204" charset="-122"/>
                <a:ea typeface="Microsoft YaHei" panose="020B0503020204020204" charset="-122"/>
              </a:rPr>
              <a:t>100</a:t>
            </a:r>
            <a:r>
              <a:rPr kumimoji="1" lang="ja-JP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％</a:t>
            </a:r>
            <a:r>
              <a:rPr kumimoji="1" lang="zh-CN" altLang="ja-JP" sz="2000" b="1" dirty="0" smtClean="0">
                <a:latin typeface="Microsoft YaHei" panose="020B0503020204020204" charset="-122"/>
                <a:ea typeface="Microsoft YaHei" panose="020B0503020204020204" charset="-122"/>
              </a:rPr>
              <a:t>无误</a:t>
            </a: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。有人值守，才能及时异常停机，保留现场，真因分析，彻底解决，同时防止不良进入后工程，导致更大浪费。</a:t>
            </a:r>
            <a:endParaRPr kumimoji="1" lang="zh-CN" altLang="en-US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ja-JP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2</a:t>
            </a:r>
            <a:r>
              <a:rPr lang="ja-JP" altLang="en-US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：</a:t>
            </a:r>
            <a:r>
              <a:rPr lang="en-US" altLang="ja-JP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TOYOTA WAY</a:t>
            </a:r>
            <a:r>
              <a:rPr lang="zh-CN" altLang="en-US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 做事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  <a:sym typeface="+mn-ea"/>
              </a:rPr>
              <a:t>篇</a:t>
            </a:r>
            <a:endParaRPr lang="zh-CN" altLang="en-US" b="1" dirty="0" smtClean="0">
              <a:latin typeface="Microsoft YaHei" panose="020B0503020204020204" charset="-122"/>
              <a:ea typeface="Microsoft YaHei" panose="020B0503020204020204" charset="-122"/>
              <a:cs typeface="Tahoma" panose="020B0604030504040204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200" y="3175635"/>
            <a:ext cx="8528685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sz="2800" b="1" dirty="0" smtClean="0">
                <a:latin typeface="Microsoft YaHei" panose="020B0503020204020204" charset="-122"/>
                <a:ea typeface="Microsoft YaHei" panose="020B0503020204020204" charset="-122"/>
              </a:rPr>
              <a:t>如何做真因分析</a:t>
            </a:r>
            <a:r>
              <a:rPr kumimoji="1" lang="en-US" altLang="zh-CN" sz="2800" b="1" dirty="0" smtClean="0">
                <a:latin typeface="Microsoft YaHei" panose="020B0503020204020204" charset="-122"/>
                <a:ea typeface="Microsoft YaHei" panose="020B0503020204020204" charset="-122"/>
              </a:rPr>
              <a:t>(5</a:t>
            </a:r>
            <a:r>
              <a:rPr kumimoji="1" lang="zh-CN" altLang="en-US" sz="2800" b="1" dirty="0" smtClean="0">
                <a:latin typeface="Microsoft YaHei" panose="020B0503020204020204" charset="-122"/>
                <a:ea typeface="Microsoft YaHei" panose="020B0503020204020204" charset="-122"/>
              </a:rPr>
              <a:t>个为什么</a:t>
            </a:r>
            <a:r>
              <a:rPr kumimoji="1" lang="en-US" altLang="zh-CN" sz="2800" b="1" dirty="0" smtClean="0">
                <a:latin typeface="Microsoft YaHei" panose="020B0503020204020204" charset="-122"/>
                <a:ea typeface="Microsoft YaHei" panose="020B0503020204020204" charset="-122"/>
              </a:rPr>
              <a:t>)</a:t>
            </a:r>
            <a:r>
              <a:rPr lang="zh-CN" altLang="en-US" sz="2800" b="1" dirty="0" smtClean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？</a:t>
            </a:r>
            <a:endParaRPr kumimoji="1" lang="en-US" altLang="zh-CN" sz="2800" b="1" dirty="0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6200" y="1541780"/>
            <a:ext cx="8971280" cy="1875155"/>
            <a:chOff x="120" y="2908"/>
            <a:chExt cx="14128" cy="3735"/>
          </a:xfrm>
        </p:grpSpPr>
        <p:sp>
          <p:nvSpPr>
            <p:cNvPr id="25" name="円/楕円 50"/>
            <p:cNvSpPr/>
            <p:nvPr/>
          </p:nvSpPr>
          <p:spPr>
            <a:xfrm>
              <a:off x="120" y="3349"/>
              <a:ext cx="14128" cy="3294"/>
            </a:xfrm>
            <a:prstGeom prst="ellipse">
              <a:avLst/>
            </a:prstGeom>
            <a:gradFill>
              <a:gsLst>
                <a:gs pos="19000">
                  <a:schemeClr val="bg1">
                    <a:lumMod val="8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/>
            </a:p>
          </p:txBody>
        </p:sp>
        <p:sp>
          <p:nvSpPr>
            <p:cNvPr id="14" name="円/楕円 50"/>
            <p:cNvSpPr/>
            <p:nvPr/>
          </p:nvSpPr>
          <p:spPr>
            <a:xfrm>
              <a:off x="1422" y="3089"/>
              <a:ext cx="11631" cy="2692"/>
            </a:xfrm>
            <a:prstGeom prst="ellipse">
              <a:avLst/>
            </a:prstGeom>
            <a:gradFill>
              <a:gsLst>
                <a:gs pos="19000">
                  <a:srgbClr val="FFC000"/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/>
            </a:p>
          </p:txBody>
        </p:sp>
        <p:sp>
          <p:nvSpPr>
            <p:cNvPr id="13" name="円/楕円 50"/>
            <p:cNvSpPr/>
            <p:nvPr/>
          </p:nvSpPr>
          <p:spPr>
            <a:xfrm>
              <a:off x="2332" y="3042"/>
              <a:ext cx="9810" cy="1978"/>
            </a:xfrm>
            <a:prstGeom prst="ellipse">
              <a:avLst/>
            </a:prstGeom>
            <a:gradFill>
              <a:gsLst>
                <a:gs pos="19000">
                  <a:srgbClr val="FFFF00"/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>
                <a:solidFill>
                  <a:srgbClr val="FF0000"/>
                </a:solidFill>
              </a:endParaRPr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3498" y="2908"/>
              <a:ext cx="7479" cy="117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9000">
                  <a:schemeClr val="accent3">
                    <a:tint val="37000"/>
                    <a:satMod val="300000"/>
                  </a:schemeClr>
                </a:gs>
                <a:gs pos="100000">
                  <a:srgbClr val="92D050"/>
                </a:gs>
              </a:gsLst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挑战，改善，现地现物</a:t>
              </a:r>
              <a:endParaRPr lang="zh-CN" altLang="en-US" sz="1800" b="1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847" y="4078"/>
              <a:ext cx="4722" cy="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ja-JP" sz="1800" b="1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彻底消除浪费</a:t>
              </a:r>
              <a:endParaRPr lang="zh-CN" altLang="ja-JP" sz="1800" b="1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227" y="5020"/>
              <a:ext cx="8352" cy="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800" b="1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Just  In Time</a:t>
              </a:r>
              <a:r>
                <a:rPr lang="zh-CN" altLang="en-US" sz="1800" b="1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，</a:t>
              </a:r>
              <a:r>
                <a:rPr lang="zh-CN" altLang="en-US" sz="2400" b="1">
                  <a:solidFill>
                    <a:srgbClr val="FF000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人字旁的</a:t>
              </a:r>
              <a:r>
                <a:rPr lang="ja-JP" altLang="en-US" sz="2400" b="1">
                  <a:solidFill>
                    <a:srgbClr val="FF000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自働化</a:t>
              </a:r>
              <a:r>
                <a:rPr lang="zh-CN" altLang="en-US" sz="2400" b="1">
                  <a:solidFill>
                    <a:srgbClr val="FF000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 </a:t>
              </a:r>
              <a:r>
                <a:rPr lang="en-US" altLang="zh-CN" sz="2400" b="1">
                  <a:solidFill>
                    <a:srgbClr val="FF000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 </a:t>
              </a:r>
              <a:endParaRPr lang="en-US" altLang="zh-CN" sz="2400" b="1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53" y="5781"/>
              <a:ext cx="13115" cy="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800" b="1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看板，平准化，流程化，</a:t>
              </a:r>
              <a:r>
                <a:rPr lang="en-US" altLang="zh-CN" sz="1800" b="1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IT</a:t>
              </a:r>
              <a:r>
                <a:rPr lang="zh-CN" altLang="en-US" sz="1800" b="1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化，</a:t>
              </a:r>
              <a:r>
                <a:rPr lang="zh-CN" altLang="en-US" sz="1800" b="1">
                  <a:solidFill>
                    <a:srgbClr val="FF000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异常停机</a:t>
              </a:r>
              <a:r>
                <a:rPr lang="zh-CN" altLang="en-US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，</a:t>
              </a:r>
              <a:r>
                <a:rPr lang="zh-CN" altLang="en-US" sz="1800" b="1">
                  <a:solidFill>
                    <a:srgbClr val="FF000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真因分析</a:t>
              </a:r>
              <a:endParaRPr lang="zh-CN" altLang="en-US" sz="1800" b="1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</p:grp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rcRect t="14590" b="17021"/>
          <a:stretch>
            <a:fillRect/>
          </a:stretch>
        </p:blipFill>
        <p:spPr>
          <a:xfrm>
            <a:off x="3796665" y="930275"/>
            <a:ext cx="1530985" cy="714375"/>
          </a:xfrm>
          <a:prstGeom prst="rect">
            <a:avLst/>
          </a:prstGeom>
        </p:spPr>
      </p:pic>
      <p:sp>
        <p:nvSpPr>
          <p:cNvPr id="3" name="テキスト ボックス 15"/>
          <p:cNvSpPr txBox="1"/>
          <p:nvPr/>
        </p:nvSpPr>
        <p:spPr>
          <a:xfrm>
            <a:off x="276225" y="3897630"/>
            <a:ext cx="8434070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真因藏的都很深，连续</a:t>
            </a:r>
            <a:r>
              <a:rPr kumimoji="1" 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5</a:t>
            </a: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个</a:t>
            </a:r>
            <a:r>
              <a:rPr kumimoji="1" lang="en-US" altLang="zh-CN" sz="2000" b="1" dirty="0" smtClean="0">
                <a:latin typeface="Microsoft YaHei" panose="020B0503020204020204" charset="-122"/>
                <a:ea typeface="Microsoft YaHei" panose="020B0503020204020204" charset="-122"/>
              </a:rPr>
              <a:t>Why</a:t>
            </a: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，才可能找到真因，彻底解决。例：</a:t>
            </a:r>
            <a:endParaRPr kumimoji="1" lang="zh-CN" altLang="en-US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现象：系统突然崩溃了。 分析：</a:t>
            </a:r>
            <a:r>
              <a:rPr kumimoji="1" lang="en-US" altLang="zh-CN" sz="2000" b="1" dirty="0" smtClean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，为什么崩溃？  内存不足。 </a:t>
            </a:r>
            <a:r>
              <a:rPr kumimoji="1" lang="en-US" altLang="zh-CN" sz="2000" b="1" dirty="0" smtClean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，为什么不足？ 某进程使用内存异常，只增不减。</a:t>
            </a:r>
            <a:r>
              <a:rPr kumimoji="1" lang="en-US" altLang="zh-CN" sz="2000" b="1" dirty="0" smtClean="0">
                <a:latin typeface="Microsoft YaHei" panose="020B0503020204020204" charset="-122"/>
                <a:ea typeface="Microsoft YaHei" panose="020B0503020204020204" charset="-122"/>
              </a:rPr>
              <a:t>3,</a:t>
            </a: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为什么？程序</a:t>
            </a:r>
            <a:r>
              <a:rPr kumimoji="1" lang="en-US" altLang="zh-CN" sz="2000" b="1" dirty="0" smtClean="0">
                <a:latin typeface="Microsoft YaHei" panose="020B0503020204020204" charset="-122"/>
                <a:ea typeface="Microsoft YaHei" panose="020B0503020204020204" charset="-122"/>
              </a:rPr>
              <a:t>bug. 4.</a:t>
            </a: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为什么产生这个</a:t>
            </a:r>
            <a:r>
              <a:rPr kumimoji="1" lang="en-US" altLang="zh-CN" sz="2000" b="1" dirty="0" smtClean="0">
                <a:latin typeface="Microsoft YaHei" panose="020B0503020204020204" charset="-122"/>
                <a:ea typeface="Microsoft YaHei" panose="020B0503020204020204" charset="-122"/>
              </a:rPr>
              <a:t>bug</a:t>
            </a: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？设计错误。</a:t>
            </a:r>
            <a:r>
              <a:rPr kumimoji="1" lang="en-US" altLang="zh-CN" sz="2000" b="1" dirty="0" smtClean="0">
                <a:latin typeface="Microsoft YaHei" panose="020B0503020204020204" charset="-122"/>
                <a:ea typeface="Microsoft YaHei" panose="020B0503020204020204" charset="-122"/>
              </a:rPr>
              <a:t>5.</a:t>
            </a: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为什么没及时发现？没有相关制造规约，没有相关测试观点，只能依赖程序员经验。对策：增加规约，测试观点展开。</a:t>
            </a:r>
            <a:endParaRPr kumimoji="1" lang="zh-CN" altLang="en-US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ja-JP" b="1" dirty="0" smtClean="0">
                <a:latin typeface="Tahoma" panose="020B0604030504040204" pitchFamily="34" charset="0"/>
                <a:ea typeface="Meiryo UI" panose="020B0604030504040204" pitchFamily="50" charset="-128"/>
                <a:cs typeface="Tahoma" panose="020B0604030504040204" pitchFamily="34" charset="0"/>
              </a:rPr>
              <a:t>TOYOTA  WAY</a:t>
            </a:r>
            <a:r>
              <a:rPr lang="zh-CN" altLang="en-US" b="1" dirty="0" smtClean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altLang="zh-CN" b="1" dirty="0" smtClean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- </a:t>
            </a:r>
            <a:r>
              <a:rPr lang="zh-CN" altLang="en-US" b="1" dirty="0" smtClean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做人与做事</a:t>
            </a:r>
            <a:endParaRPr lang="zh-CN" altLang="en-US" b="1" dirty="0" smtClean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7" name="圆柱形 16"/>
          <p:cNvSpPr/>
          <p:nvPr/>
        </p:nvSpPr>
        <p:spPr>
          <a:xfrm>
            <a:off x="4411980" y="2075815"/>
            <a:ext cx="4030345" cy="2411095"/>
          </a:xfrm>
          <a:prstGeom prst="can">
            <a:avLst>
              <a:gd name="adj" fmla="val 1211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ja-JP" altLang="en-US" sz="3000" b="1">
                <a:latin typeface="Microsoft YaHei" panose="020B0503020204020204" charset="-122"/>
                <a:ea typeface="Microsoft YaHei" panose="020B0503020204020204" charset="-122"/>
              </a:rPr>
              <a:t>尊重</a:t>
            </a:r>
            <a:r>
              <a:rPr lang="zh-CN" altLang="ja-JP" sz="3000" b="1">
                <a:latin typeface="Microsoft YaHei" panose="020B0503020204020204" charset="-122"/>
                <a:ea typeface="Microsoft YaHei" panose="020B0503020204020204" charset="-122"/>
              </a:rPr>
              <a:t>人性</a:t>
            </a:r>
            <a:endParaRPr lang="zh-CN" altLang="ja-JP" sz="3000" b="1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893445" y="2105660"/>
            <a:ext cx="3518535" cy="2411095"/>
          </a:xfrm>
          <a:prstGeom prst="can">
            <a:avLst>
              <a:gd name="adj" fmla="val 1211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ja-JP" sz="3000" b="1">
                <a:latin typeface="Microsoft YaHei" panose="020B0503020204020204" charset="-122"/>
                <a:ea typeface="Microsoft YaHei" panose="020B0503020204020204" charset="-122"/>
              </a:rPr>
              <a:t>持续</a:t>
            </a:r>
            <a:r>
              <a:rPr lang="ja-JP" altLang="en-US" sz="3000" b="1">
                <a:latin typeface="Microsoft YaHei" panose="020B0503020204020204" charset="-122"/>
                <a:ea typeface="Microsoft YaHei" panose="020B0503020204020204" charset="-122"/>
              </a:rPr>
              <a:t>改善</a:t>
            </a:r>
            <a:endParaRPr lang="ja-JP" altLang="en-US" sz="3000" b="1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" name="梯形 8"/>
          <p:cNvSpPr/>
          <p:nvPr/>
        </p:nvSpPr>
        <p:spPr>
          <a:xfrm>
            <a:off x="590550" y="1170940"/>
            <a:ext cx="7962900" cy="1273810"/>
          </a:xfrm>
          <a:prstGeom prst="trapezoid">
            <a:avLst>
              <a:gd name="adj" fmla="val 29134"/>
            </a:avLst>
          </a:prstGeom>
          <a:gradFill>
            <a:gsLst>
              <a:gs pos="0">
                <a:srgbClr val="14CD68"/>
              </a:gs>
              <a:gs pos="100000">
                <a:schemeClr val="bg1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</a:rPr>
              <a:t>THE </a:t>
            </a:r>
            <a:r>
              <a:rPr lang="en-US" altLang="zh-CN" sz="4000" b="1">
                <a:solidFill>
                  <a:srgbClr val="FF0000"/>
                </a:solidFill>
                <a:latin typeface="Tahoma" panose="020B0604030504040204" pitchFamily="34" charset="0"/>
              </a:rPr>
              <a:t>TOYOTA </a:t>
            </a:r>
            <a:r>
              <a:rPr lang="en-US" altLang="ja-JP" sz="4000" b="1">
                <a:solidFill>
                  <a:srgbClr val="FF0000"/>
                </a:solidFill>
                <a:latin typeface="Tahoma" panose="020B0604030504040204" pitchFamily="34" charset="0"/>
              </a:rPr>
              <a:t>WAY</a:t>
            </a:r>
            <a:endParaRPr lang="en-US" altLang="ja-JP" sz="4000" b="1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ja-JP" b="1" dirty="0" smtClean="0">
                <a:latin typeface="Tahoma" panose="020B0604030504040204" pitchFamily="34" charset="0"/>
                <a:ea typeface="Meiryo UI" panose="020B0604030504040204" pitchFamily="50" charset="-128"/>
                <a:cs typeface="Tahoma" panose="020B0604030504040204" pitchFamily="34" charset="0"/>
                <a:sym typeface="+mn-ea"/>
              </a:rPr>
              <a:t>TOYOTA  WAY</a:t>
            </a:r>
            <a:r>
              <a:rPr lang="zh-CN" altLang="en-US" b="1" dirty="0" smtClean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  <a:sym typeface="+mn-ea"/>
              </a:rPr>
              <a:t> </a:t>
            </a:r>
            <a:r>
              <a:rPr lang="en-US" altLang="zh-CN" b="1" dirty="0" smtClean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  <a:sym typeface="+mn-ea"/>
              </a:rPr>
              <a:t>- </a:t>
            </a:r>
            <a:r>
              <a:rPr lang="zh-CN" altLang="en-US" b="1" dirty="0" smtClean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  <a:sym typeface="+mn-ea"/>
              </a:rPr>
              <a:t>做人与做事</a:t>
            </a:r>
            <a:r>
              <a:rPr lang="en-US" altLang="ja-JP" b="1" dirty="0" smtClean="0">
                <a:latin typeface="Tahoma" panose="020B0604030504040204" pitchFamily="34" charset="0"/>
                <a:ea typeface="Meiryo UI" panose="020B0604030504040204" pitchFamily="50" charset="-128"/>
                <a:cs typeface="Tahoma" panose="020B0604030504040204" pitchFamily="34" charset="0"/>
              </a:rPr>
              <a:t>PDCA</a:t>
            </a:r>
            <a:endParaRPr lang="en-US" altLang="ja-JP" b="1" dirty="0">
              <a:latin typeface="Tahoma" panose="020B0604030504040204" pitchFamily="34" charset="0"/>
              <a:ea typeface="Meiryo UI" panose="020B0604030504040204" pitchFamily="50" charset="-128"/>
              <a:cs typeface="Tahoma" panose="020B0604030504040204" pitchFamily="34" charset="0"/>
            </a:endParaRPr>
          </a:p>
        </p:txBody>
      </p:sp>
      <p:sp>
        <p:nvSpPr>
          <p:cNvPr id="4" name="星 4 3"/>
          <p:cNvSpPr/>
          <p:nvPr/>
        </p:nvSpPr>
        <p:spPr>
          <a:xfrm>
            <a:off x="3191157" y="2206502"/>
            <a:ext cx="2662178" cy="2882096"/>
          </a:xfrm>
          <a:prstGeom prst="star4">
            <a:avLst>
              <a:gd name="adj" fmla="val 273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ja-JP" sz="3000" dirty="0">
                <a:latin typeface="Microsoft YaHei" panose="020B0503020204020204" charset="-122"/>
                <a:ea typeface="Microsoft YaHei" panose="020B0503020204020204" charset="-122"/>
              </a:rPr>
              <a:t>真实</a:t>
            </a:r>
            <a:endParaRPr kumimoji="1" lang="zh-CN" altLang="ja-JP" sz="30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/>
            <a:r>
              <a:rPr kumimoji="1" lang="zh-CN" altLang="ja-JP" sz="3000" dirty="0">
                <a:latin typeface="Microsoft YaHei" panose="020B0503020204020204" charset="-122"/>
                <a:ea typeface="Microsoft YaHei" panose="020B0503020204020204" charset="-122"/>
              </a:rPr>
              <a:t>感谢</a:t>
            </a:r>
            <a:endParaRPr kumimoji="1" lang="zh-CN" altLang="ja-JP" sz="30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946274" y="2634506"/>
            <a:ext cx="2750400" cy="20729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000" dirty="0" smtClean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ja-JP" altLang="en-US" sz="3000" dirty="0" smtClean="0">
                <a:latin typeface="Microsoft YaHei" panose="020B0503020204020204" charset="-122"/>
                <a:ea typeface="Microsoft YaHei" panose="020B0503020204020204" charset="-122"/>
              </a:rPr>
              <a:t>：改善</a:t>
            </a:r>
            <a:endParaRPr lang="en-US" altLang="ja-JP" sz="30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/>
            <a:r>
              <a:rPr lang="ja-JP" altLang="en-US" sz="2000" dirty="0">
                <a:latin typeface="Microsoft YaHei" panose="020B0503020204020204" charset="-122"/>
                <a:ea typeface="Microsoft YaHei" panose="020B0503020204020204" charset="-122"/>
              </a:rPr>
              <a:t>分析対策</a:t>
            </a:r>
            <a:endParaRPr lang="ja-JP" altLang="en-US" sz="20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5401920" y="2634506"/>
            <a:ext cx="2750400" cy="20729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000" dirty="0" smtClean="0">
                <a:latin typeface="Microsoft YaHei" panose="020B0503020204020204" charset="-122"/>
                <a:ea typeface="Microsoft YaHei" panose="020B0503020204020204" charset="-122"/>
              </a:rPr>
              <a:t>D</a:t>
            </a:r>
            <a:r>
              <a:rPr lang="ja-JP" altLang="en-US" sz="3000" dirty="0" smtClean="0">
                <a:latin typeface="Microsoft YaHei" panose="020B0503020204020204" charset="-122"/>
                <a:ea typeface="Microsoft YaHei" panose="020B0503020204020204" charset="-122"/>
              </a:rPr>
              <a:t>：実行</a:t>
            </a:r>
            <a:endParaRPr lang="en-US" altLang="ja-JP" sz="30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/>
            <a:r>
              <a:rPr lang="ja-JP" altLang="en-US" sz="2000" dirty="0">
                <a:latin typeface="Microsoft YaHei" panose="020B0503020204020204" charset="-122"/>
                <a:ea typeface="Microsoft YaHei" panose="020B0503020204020204" charset="-122"/>
              </a:rPr>
              <a:t>現地現物</a:t>
            </a:r>
            <a:endParaRPr lang="ja-JP" altLang="en-US" sz="20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3102015" y="884727"/>
            <a:ext cx="2751320" cy="20729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000" dirty="0" smtClean="0">
                <a:latin typeface="Microsoft YaHei" panose="020B0503020204020204" charset="-122"/>
                <a:ea typeface="Microsoft YaHei" panose="020B0503020204020204" charset="-122"/>
              </a:rPr>
              <a:t>P</a:t>
            </a:r>
            <a:r>
              <a:rPr lang="ja-JP" altLang="en-US" sz="3000" dirty="0" smtClean="0">
                <a:latin typeface="Microsoft YaHei" panose="020B0503020204020204" charset="-122"/>
                <a:ea typeface="Microsoft YaHei" panose="020B0503020204020204" charset="-122"/>
              </a:rPr>
              <a:t>：計画</a:t>
            </a:r>
            <a:endParaRPr lang="en-US" altLang="ja-JP" sz="3000" dirty="0" smtClean="0"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/>
            <a:r>
              <a:rPr lang="ja-JP" altLang="en-US" sz="2000" dirty="0" smtClean="0">
                <a:latin typeface="Microsoft YaHei" panose="020B0503020204020204" charset="-122"/>
                <a:ea typeface="Microsoft YaHei" panose="020B0503020204020204" charset="-122"/>
              </a:rPr>
              <a:t>挑戦目標</a:t>
            </a:r>
            <a:endParaRPr lang="ja-JP" altLang="en-US" sz="2000" dirty="0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3102015" y="4351009"/>
            <a:ext cx="2751320" cy="20729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000" dirty="0" smtClean="0">
                <a:latin typeface="Microsoft YaHei" panose="020B0503020204020204" charset="-122"/>
                <a:ea typeface="Microsoft YaHei" panose="020B0503020204020204" charset="-122"/>
              </a:rPr>
              <a:t>C</a:t>
            </a:r>
            <a:r>
              <a:rPr lang="ja-JP" altLang="en-US" sz="3000" dirty="0" smtClean="0">
                <a:latin typeface="Microsoft YaHei" panose="020B0503020204020204" charset="-122"/>
                <a:ea typeface="Microsoft YaHei" panose="020B0503020204020204" charset="-122"/>
              </a:rPr>
              <a:t>：確認</a:t>
            </a:r>
            <a:endParaRPr lang="en-US" altLang="ja-JP" sz="30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/>
            <a:r>
              <a:rPr lang="ja-JP" altLang="en-US" sz="2000" dirty="0">
                <a:latin typeface="Microsoft YaHei" panose="020B0503020204020204" charset="-122"/>
                <a:ea typeface="Microsoft YaHei" panose="020B0503020204020204" charset="-122"/>
              </a:rPr>
              <a:t>効果評価</a:t>
            </a:r>
            <a:endParaRPr lang="ja-JP" altLang="en-US" sz="20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曲折矢印 11"/>
          <p:cNvSpPr/>
          <p:nvPr/>
        </p:nvSpPr>
        <p:spPr>
          <a:xfrm>
            <a:off x="2222340" y="2078734"/>
            <a:ext cx="968818" cy="5557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000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3" name="曲折矢印 12"/>
          <p:cNvSpPr/>
          <p:nvPr/>
        </p:nvSpPr>
        <p:spPr>
          <a:xfrm rot="5400000">
            <a:off x="6037341" y="1894729"/>
            <a:ext cx="555772" cy="923785"/>
          </a:xfrm>
          <a:prstGeom prst="bentArrow">
            <a:avLst>
              <a:gd name="adj1" fmla="val 25000"/>
              <a:gd name="adj2" fmla="val 2227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000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4" name="曲折矢印 13"/>
          <p:cNvSpPr/>
          <p:nvPr/>
        </p:nvSpPr>
        <p:spPr>
          <a:xfrm rot="10800000">
            <a:off x="5830817" y="4726361"/>
            <a:ext cx="968818" cy="5557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000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5" name="曲折矢印 14"/>
          <p:cNvSpPr/>
          <p:nvPr/>
        </p:nvSpPr>
        <p:spPr>
          <a:xfrm rot="16200000">
            <a:off x="2353136" y="4523467"/>
            <a:ext cx="555772" cy="923785"/>
          </a:xfrm>
          <a:prstGeom prst="bentArrow">
            <a:avLst>
              <a:gd name="adj1" fmla="val 25000"/>
              <a:gd name="adj2" fmla="val 2227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000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ja-JP" b="1" dirty="0" smtClean="0">
                <a:latin typeface="Tahoma" panose="020B0604030504040204" pitchFamily="34" charset="0"/>
                <a:ea typeface="Meiryo UI" panose="020B0604030504040204" pitchFamily="50" charset="-128"/>
                <a:cs typeface="Tahoma" panose="020B0604030504040204" pitchFamily="34" charset="0"/>
                <a:sym typeface="+mn-ea"/>
              </a:rPr>
              <a:t>TOYOTA  WAY</a:t>
            </a:r>
            <a:r>
              <a:rPr lang="zh-CN" altLang="en-US" b="1" dirty="0" smtClean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  <a:sym typeface="+mn-ea"/>
              </a:rPr>
              <a:t> </a:t>
            </a:r>
            <a:r>
              <a:rPr lang="en-US" altLang="zh-CN" b="1" dirty="0" smtClean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  <a:sym typeface="+mn-ea"/>
              </a:rPr>
              <a:t>- </a:t>
            </a:r>
            <a:r>
              <a:rPr lang="zh-CN" altLang="en-US" b="1" dirty="0" smtClean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  <a:sym typeface="+mn-ea"/>
              </a:rPr>
              <a:t>做人与做事</a:t>
            </a:r>
            <a:endParaRPr lang="en-US" altLang="ja-JP" b="1" dirty="0">
              <a:latin typeface="Tahoma" panose="020B0604030504040204" pitchFamily="34" charset="0"/>
              <a:ea typeface="Meiryo UI" panose="020B0604030504040204" pitchFamily="50" charset="-128"/>
              <a:cs typeface="Tahoma" panose="020B060403050404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993900" y="1959610"/>
            <a:ext cx="5462270" cy="27711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40000"/>
              </a:lnSpc>
            </a:pPr>
            <a:r>
              <a:rPr lang="zh-CN" altLang="ja-JP" sz="5000" b="1">
                <a:latin typeface="Microsoft YaHei" panose="020B0503020204020204" charset="-122"/>
                <a:ea typeface="Microsoft YaHei" panose="020B0503020204020204" charset="-122"/>
              </a:rPr>
              <a:t>诚挚感谢！</a:t>
            </a:r>
            <a:endParaRPr lang="zh-CN" altLang="ja-JP" sz="5000" b="1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77540" y="4730750"/>
            <a:ext cx="4278630" cy="4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000"/>
              <a:t>wang_xiaoguang@hoperun.com</a:t>
            </a:r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ja-JP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TOYOTA </a:t>
            </a:r>
            <a:r>
              <a:rPr lang="zh-CN" altLang="en-US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经营理念</a:t>
            </a:r>
            <a:r>
              <a:rPr lang="en-US" altLang="ja-JP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 - </a:t>
            </a:r>
            <a:r>
              <a:rPr lang="zh-CN" altLang="en-US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持续发展的良性循环</a:t>
            </a:r>
            <a:endParaRPr lang="zh-CN" altLang="en-US" b="1" dirty="0" smtClean="0">
              <a:latin typeface="Microsoft YaHei" panose="020B0503020204020204" charset="-122"/>
              <a:ea typeface="Microsoft YaHei" panose="020B0503020204020204" charset="-122"/>
              <a:cs typeface="Tahoma" panose="020B060403050404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46075" y="679450"/>
            <a:ext cx="8394065" cy="5839460"/>
            <a:chOff x="545" y="762"/>
            <a:chExt cx="13219" cy="9196"/>
          </a:xfrm>
        </p:grpSpPr>
        <p:grpSp>
          <p:nvGrpSpPr>
            <p:cNvPr id="33" name="组合 32"/>
            <p:cNvGrpSpPr/>
            <p:nvPr/>
          </p:nvGrpSpPr>
          <p:grpSpPr>
            <a:xfrm>
              <a:off x="545" y="762"/>
              <a:ext cx="13219" cy="8676"/>
              <a:chOff x="1091" y="784"/>
              <a:chExt cx="13219" cy="8676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510" y="1300"/>
                <a:ext cx="5200" cy="408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4000" b="1">
                    <a:latin typeface="Microsoft YaHei" panose="020B0503020204020204" charset="-122"/>
                    <a:ea typeface="Microsoft YaHei" panose="020B0503020204020204" charset="-122"/>
                  </a:rPr>
                  <a:t>员工满意</a:t>
                </a:r>
                <a:endParaRPr lang="zh-CN" altLang="en-US" sz="4000" b="1">
                  <a:latin typeface="Microsoft YaHei" panose="020B0503020204020204" charset="-122"/>
                  <a:ea typeface="Microsoft YaHei" panose="020B0503020204020204" charset="-122"/>
                </a:endParaRPr>
              </a:p>
              <a:p>
                <a:pPr algn="ctr"/>
                <a:r>
                  <a:rPr lang="en-US" altLang="zh-CN" sz="4000" b="1">
                    <a:latin typeface="Microsoft YaHei" panose="020B0503020204020204" charset="-122"/>
                    <a:ea typeface="Microsoft YaHei" panose="020B0503020204020204" charset="-122"/>
                  </a:rPr>
                  <a:t>ES</a:t>
                </a:r>
                <a:endParaRPr lang="en-US" altLang="zh-CN" sz="4000" b="1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710" y="1300"/>
                <a:ext cx="5200" cy="4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4000" b="1">
                    <a:latin typeface="Microsoft YaHei" panose="020B0503020204020204" charset="-122"/>
                    <a:ea typeface="Microsoft YaHei" panose="020B0503020204020204" charset="-122"/>
                  </a:rPr>
                  <a:t>顾客满意</a:t>
                </a:r>
                <a:endParaRPr lang="zh-CN" altLang="en-US" sz="4000" b="1">
                  <a:latin typeface="Microsoft YaHei" panose="020B0503020204020204" charset="-122"/>
                  <a:ea typeface="Microsoft YaHei" panose="020B0503020204020204" charset="-122"/>
                </a:endParaRPr>
              </a:p>
              <a:p>
                <a:pPr algn="ctr"/>
                <a:r>
                  <a:rPr lang="en-US" altLang="zh-CN" sz="4000" b="1">
                    <a:latin typeface="Microsoft YaHei" panose="020B0503020204020204" charset="-122"/>
                    <a:ea typeface="Microsoft YaHei" panose="020B0503020204020204" charset="-122"/>
                  </a:rPr>
                  <a:t>CS</a:t>
                </a:r>
                <a:endParaRPr lang="en-US" altLang="zh-CN" sz="4000" b="1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510" y="5380"/>
                <a:ext cx="5200" cy="4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4000" b="1">
                    <a:latin typeface="Microsoft YaHei" panose="020B0503020204020204" charset="-122"/>
                    <a:ea typeface="Microsoft YaHei" panose="020B0503020204020204" charset="-122"/>
                  </a:rPr>
                  <a:t>收益向上</a:t>
                </a:r>
                <a:endParaRPr lang="zh-CN" altLang="en-US" sz="4000" b="1">
                  <a:latin typeface="Microsoft YaHei" panose="020B0503020204020204" charset="-122"/>
                  <a:ea typeface="Microsoft YaHei" panose="020B0503020204020204" charset="-122"/>
                </a:endParaRPr>
              </a:p>
              <a:p>
                <a:pPr algn="ctr"/>
                <a:r>
                  <a:rPr lang="en-US" altLang="zh-CN" sz="4000" b="1">
                    <a:latin typeface="Microsoft YaHei" panose="020B0503020204020204" charset="-122"/>
                    <a:ea typeface="Microsoft YaHei" panose="020B0503020204020204" charset="-122"/>
                  </a:rPr>
                  <a:t>Profit</a:t>
                </a:r>
                <a:endParaRPr lang="en-US" altLang="zh-CN" sz="4000" b="1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710" y="5380"/>
                <a:ext cx="5200" cy="408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4000" b="1">
                    <a:latin typeface="Microsoft YaHei" panose="020B0503020204020204" charset="-122"/>
                    <a:ea typeface="Microsoft YaHei" panose="020B0503020204020204" charset="-122"/>
                  </a:rPr>
                  <a:t>社会责任</a:t>
                </a:r>
                <a:endParaRPr lang="zh-CN" altLang="en-US" sz="4000" b="1">
                  <a:latin typeface="Microsoft YaHei" panose="020B0503020204020204" charset="-122"/>
                  <a:ea typeface="Microsoft YaHei" panose="020B0503020204020204" charset="-122"/>
                </a:endParaRPr>
              </a:p>
              <a:p>
                <a:pPr algn="ctr"/>
                <a:r>
                  <a:rPr lang="en-US" altLang="zh-CN" sz="4000" b="1">
                    <a:latin typeface="Microsoft YaHei" panose="020B0503020204020204" charset="-122"/>
                    <a:ea typeface="Microsoft YaHei" panose="020B0503020204020204" charset="-122"/>
                  </a:rPr>
                  <a:t>CSR</a:t>
                </a:r>
                <a:endParaRPr lang="en-US" altLang="zh-CN" sz="4000" b="1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7690" y="5999"/>
                <a:ext cx="409" cy="2318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右箭头 14"/>
              <p:cNvSpPr/>
              <p:nvPr/>
            </p:nvSpPr>
            <p:spPr>
              <a:xfrm flipH="1">
                <a:off x="7347" y="2339"/>
                <a:ext cx="363" cy="2318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右箭头 15"/>
              <p:cNvSpPr/>
              <p:nvPr/>
            </p:nvSpPr>
            <p:spPr>
              <a:xfrm rot="16200000" flipH="1">
                <a:off x="4929" y="4407"/>
                <a:ext cx="363" cy="2318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右箭头 21"/>
              <p:cNvSpPr/>
              <p:nvPr/>
            </p:nvSpPr>
            <p:spPr>
              <a:xfrm rot="16200000">
                <a:off x="10073" y="4004"/>
                <a:ext cx="433" cy="2318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6270" y="784"/>
                <a:ext cx="2861" cy="1091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80000">
                    <a:schemeClr val="dk1">
                      <a:tint val="37000"/>
                      <a:satMod val="300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3000" b="1">
                    <a:latin typeface="Microsoft YaHei" panose="020B0503020204020204" charset="-122"/>
                    <a:ea typeface="Microsoft YaHei" panose="020B0503020204020204" charset="-122"/>
                  </a:rPr>
                  <a:t>精神</a:t>
                </a:r>
                <a:endParaRPr lang="zh-CN" altLang="en-US" sz="3000" b="1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1091" y="4832"/>
                <a:ext cx="2861" cy="1091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80000">
                    <a:schemeClr val="dk1">
                      <a:tint val="37000"/>
                      <a:satMod val="300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3000" b="1">
                    <a:latin typeface="Microsoft YaHei" panose="020B0503020204020204" charset="-122"/>
                    <a:ea typeface="Microsoft YaHei" panose="020B0503020204020204" charset="-122"/>
                  </a:rPr>
                  <a:t>个人</a:t>
                </a:r>
                <a:endParaRPr lang="zh-CN" altLang="en-US" sz="3000" b="1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1449" y="4832"/>
                <a:ext cx="2861" cy="1091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80000">
                    <a:schemeClr val="dk1">
                      <a:tint val="37000"/>
                      <a:satMod val="300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3000" b="1">
                    <a:latin typeface="Microsoft YaHei" panose="020B0503020204020204" charset="-122"/>
                    <a:ea typeface="Microsoft YaHei" panose="020B0503020204020204" charset="-122"/>
                  </a:rPr>
                  <a:t>社会</a:t>
                </a:r>
                <a:endParaRPr lang="zh-CN" altLang="en-US" sz="3000" b="1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5770" y="8867"/>
              <a:ext cx="2861" cy="109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80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3000" b="1">
                  <a:latin typeface="Microsoft YaHei" panose="020B0503020204020204" charset="-122"/>
                  <a:ea typeface="Microsoft YaHei" panose="020B0503020204020204" charset="-122"/>
                </a:rPr>
                <a:t>物质</a:t>
              </a:r>
              <a:endParaRPr lang="zh-CN" altLang="en-US" sz="3000" b="1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410970" y="2906395"/>
            <a:ext cx="279019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ja-JP" sz="1600" b="1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自律化，责任感，成就感</a:t>
            </a:r>
            <a:endParaRPr lang="zh-CN" altLang="ja-JP" sz="1600" b="1"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805045" y="2897505"/>
            <a:ext cx="279019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ja-JP" sz="1600" b="1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高品质，低价格，优服务</a:t>
            </a:r>
            <a:endParaRPr lang="zh-CN" altLang="ja-JP" sz="1600" b="1"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528445" y="5567045"/>
            <a:ext cx="279019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ja-JP" sz="1600" b="1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顾客信赖</a:t>
            </a:r>
            <a:r>
              <a:rPr lang="en-US" altLang="zh-CN" sz="1600" b="1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——</a:t>
            </a:r>
            <a:r>
              <a:rPr lang="zh-CN" altLang="en-US" sz="1600" b="1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稳定收益</a:t>
            </a:r>
            <a:endParaRPr lang="zh-CN" altLang="en-US" sz="1600" b="1"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805045" y="5581650"/>
            <a:ext cx="279019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纳税，环保，教育</a:t>
            </a:r>
            <a:endParaRPr lang="zh-CN" altLang="en-US" sz="1600" b="1"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ja-JP" b="1" dirty="0" smtClean="0">
                <a:latin typeface="Tahoma" panose="020B0604030504040204" pitchFamily="34" charset="0"/>
                <a:ea typeface="Meiryo UI" panose="020B0604030504040204" pitchFamily="50" charset="-128"/>
                <a:cs typeface="Tahoma" panose="020B0604030504040204" pitchFamily="34" charset="0"/>
              </a:rPr>
              <a:t>TOYOTA  </a:t>
            </a:r>
            <a:r>
              <a:rPr lang="zh-CN" altLang="en-US" b="1" dirty="0" smtClean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价值观 </a:t>
            </a:r>
            <a:r>
              <a:rPr lang="en-US" altLang="zh-CN" b="1" dirty="0" smtClean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- </a:t>
            </a:r>
            <a:r>
              <a:rPr lang="zh-CN" altLang="en-US" b="1" dirty="0" smtClean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  <a:sym typeface="+mn-ea"/>
              </a:rPr>
              <a:t>先</a:t>
            </a:r>
            <a:r>
              <a:rPr lang="zh-CN" altLang="en-US" b="1" dirty="0" smtClean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做人再做事</a:t>
            </a:r>
            <a:endParaRPr lang="zh-CN" altLang="en-US" b="1" dirty="0" smtClean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4140" y="4010660"/>
            <a:ext cx="8903335" cy="1624330"/>
            <a:chOff x="164" y="7330"/>
            <a:chExt cx="14021" cy="1544"/>
          </a:xfrm>
        </p:grpSpPr>
        <p:sp>
          <p:nvSpPr>
            <p:cNvPr id="10" name="立方体 9"/>
            <p:cNvSpPr/>
            <p:nvPr/>
          </p:nvSpPr>
          <p:spPr>
            <a:xfrm>
              <a:off x="164" y="7330"/>
              <a:ext cx="3171" cy="1544"/>
            </a:xfrm>
            <a:prstGeom prst="cube">
              <a:avLst>
                <a:gd name="adj" fmla="val 40957"/>
              </a:avLst>
            </a:prstGeom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ja-JP" altLang="en-US" sz="4000" b="1">
                  <a:latin typeface="Microsoft YaHei" panose="020B0503020204020204" charset="-122"/>
                  <a:ea typeface="Microsoft YaHei" panose="020B0503020204020204" charset="-122"/>
                </a:rPr>
                <a:t>挑戦</a:t>
              </a:r>
              <a:endParaRPr lang="ja-JP" altLang="en-US" sz="4000" b="1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18" name="立方体 17"/>
            <p:cNvSpPr/>
            <p:nvPr/>
          </p:nvSpPr>
          <p:spPr>
            <a:xfrm>
              <a:off x="2481" y="7330"/>
              <a:ext cx="3171" cy="1544"/>
            </a:xfrm>
            <a:prstGeom prst="cube">
              <a:avLst>
                <a:gd name="adj" fmla="val 40957"/>
              </a:avLst>
            </a:prstGeom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ja-JP" altLang="en-US" sz="4000" b="1">
                  <a:latin typeface="Microsoft YaHei" panose="020B0503020204020204" charset="-122"/>
                  <a:ea typeface="Microsoft YaHei" panose="020B0503020204020204" charset="-122"/>
                </a:rPr>
                <a:t>改善</a:t>
              </a:r>
              <a:endParaRPr lang="ja-JP" altLang="en-US" sz="4000" b="1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19" name="立方体 18"/>
            <p:cNvSpPr/>
            <p:nvPr/>
          </p:nvSpPr>
          <p:spPr>
            <a:xfrm>
              <a:off x="4798" y="7330"/>
              <a:ext cx="3171" cy="1544"/>
            </a:xfrm>
            <a:prstGeom prst="cube">
              <a:avLst>
                <a:gd name="adj" fmla="val 40957"/>
              </a:avLst>
            </a:prstGeom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ja-JP" altLang="zh-CN" sz="2800" b="1">
                  <a:latin typeface="Microsoft YaHei" panose="020B0503020204020204" charset="-122"/>
                  <a:ea typeface="Microsoft YaHei" panose="020B0503020204020204" charset="-122"/>
                </a:rPr>
                <a:t>現地</a:t>
              </a:r>
              <a:endParaRPr lang="ja-JP" altLang="zh-CN" sz="2800" b="1"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algn="ctr"/>
              <a:r>
                <a:rPr lang="ja-JP" altLang="zh-CN" sz="2800" b="1">
                  <a:latin typeface="Microsoft YaHei" panose="020B0503020204020204" charset="-122"/>
                  <a:ea typeface="Microsoft YaHei" panose="020B0503020204020204" charset="-122"/>
                </a:rPr>
                <a:t>現物</a:t>
              </a:r>
              <a:endParaRPr lang="ja-JP" altLang="zh-CN" sz="2800" b="1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20" name="立方体 19"/>
            <p:cNvSpPr/>
            <p:nvPr/>
          </p:nvSpPr>
          <p:spPr>
            <a:xfrm>
              <a:off x="8382" y="7330"/>
              <a:ext cx="3337" cy="1544"/>
            </a:xfrm>
            <a:prstGeom prst="cube">
              <a:avLst>
                <a:gd name="adj" fmla="val 40957"/>
              </a:avLst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ja-JP" altLang="en-US" sz="4000" b="1">
                  <a:latin typeface="Microsoft YaHei" panose="020B0503020204020204" charset="-122"/>
                  <a:ea typeface="Microsoft YaHei" panose="020B0503020204020204" charset="-122"/>
                </a:rPr>
                <a:t>尊重</a:t>
              </a:r>
              <a:endParaRPr lang="ja-JP" altLang="en-US" sz="4000" b="1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21" name="立方体 20"/>
            <p:cNvSpPr/>
            <p:nvPr/>
          </p:nvSpPr>
          <p:spPr>
            <a:xfrm>
              <a:off x="10849" y="7330"/>
              <a:ext cx="3337" cy="1544"/>
            </a:xfrm>
            <a:prstGeom prst="cube">
              <a:avLst>
                <a:gd name="adj" fmla="val 40957"/>
              </a:avLst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ja-JP" sz="2800" b="1">
                  <a:latin typeface="Microsoft YaHei" panose="020B0503020204020204" charset="-122"/>
                  <a:ea typeface="Microsoft YaHei" panose="020B0503020204020204" charset="-122"/>
                </a:rPr>
                <a:t>团队</a:t>
              </a:r>
              <a:endParaRPr lang="zh-CN" altLang="ja-JP" sz="2800" b="1"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algn="ctr"/>
              <a:r>
                <a:rPr lang="zh-CN" altLang="ja-JP" sz="2800" b="1">
                  <a:latin typeface="Microsoft YaHei" panose="020B0503020204020204" charset="-122"/>
                  <a:ea typeface="Microsoft YaHei" panose="020B0503020204020204" charset="-122"/>
                </a:rPr>
                <a:t>合作</a:t>
              </a:r>
              <a:endParaRPr lang="zh-CN" altLang="ja-JP" sz="2800" b="1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</p:grpSp>
      <p:sp>
        <p:nvSpPr>
          <p:cNvPr id="17" name="圆柱形 16"/>
          <p:cNvSpPr/>
          <p:nvPr/>
        </p:nvSpPr>
        <p:spPr>
          <a:xfrm>
            <a:off x="5692140" y="2105025"/>
            <a:ext cx="2750185" cy="2411095"/>
          </a:xfrm>
          <a:prstGeom prst="can">
            <a:avLst>
              <a:gd name="adj" fmla="val 1211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sz="2400" b="1"/>
              <a:t>Respect For</a:t>
            </a:r>
            <a:endParaRPr lang="en-US" altLang="ja-JP" sz="2400" b="1"/>
          </a:p>
          <a:p>
            <a:pPr algn="ctr"/>
            <a:r>
              <a:rPr lang="en-US" altLang="ja-JP" sz="2400" b="1"/>
              <a:t>People</a:t>
            </a:r>
            <a:endParaRPr lang="en-US" altLang="ja-JP" sz="2400" b="1"/>
          </a:p>
          <a:p>
            <a:pPr algn="ctr"/>
            <a:endParaRPr lang="en-US" altLang="ja-JP" sz="2400" b="1"/>
          </a:p>
          <a:p>
            <a:pPr algn="ctr"/>
            <a:r>
              <a:rPr lang="zh-CN" altLang="ja-JP" sz="3000" b="1">
                <a:latin typeface="Microsoft YaHei" panose="020B0503020204020204" charset="-122"/>
                <a:ea typeface="Microsoft YaHei" panose="020B0503020204020204" charset="-122"/>
              </a:rPr>
              <a:t>人：</a:t>
            </a:r>
            <a:r>
              <a:rPr lang="ja-JP" altLang="en-US" sz="3000" b="1">
                <a:latin typeface="Microsoft YaHei" panose="020B0503020204020204" charset="-122"/>
                <a:ea typeface="Microsoft YaHei" panose="020B0503020204020204" charset="-122"/>
              </a:rPr>
              <a:t>尊重</a:t>
            </a:r>
            <a:endParaRPr lang="ja-JP" altLang="en-US" sz="3000" b="1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893445" y="2105660"/>
            <a:ext cx="2750185" cy="2411095"/>
          </a:xfrm>
          <a:prstGeom prst="can">
            <a:avLst>
              <a:gd name="adj" fmla="val 1211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sz="2400" b="1"/>
              <a:t>Continuous</a:t>
            </a:r>
            <a:endParaRPr lang="en-US" altLang="ja-JP" sz="2400" b="1"/>
          </a:p>
          <a:p>
            <a:pPr algn="ctr"/>
            <a:r>
              <a:rPr lang="en-US" altLang="ja-JP" sz="2400" b="1"/>
              <a:t>Improvement</a:t>
            </a:r>
            <a:endParaRPr lang="en-US" altLang="ja-JP" sz="2400" b="1"/>
          </a:p>
          <a:p>
            <a:pPr algn="ctr"/>
            <a:endParaRPr lang="en-US" altLang="ja-JP" sz="2400" b="1"/>
          </a:p>
          <a:p>
            <a:pPr algn="ctr"/>
            <a:r>
              <a:rPr lang="zh-CN" altLang="ja-JP" sz="3000" b="1">
                <a:latin typeface="Microsoft YaHei" panose="020B0503020204020204" charset="-122"/>
                <a:ea typeface="Microsoft YaHei" panose="020B0503020204020204" charset="-122"/>
              </a:rPr>
              <a:t>物：持续</a:t>
            </a:r>
            <a:r>
              <a:rPr lang="ja-JP" altLang="en-US" sz="3000" b="1">
                <a:latin typeface="Microsoft YaHei" panose="020B0503020204020204" charset="-122"/>
                <a:ea typeface="Microsoft YaHei" panose="020B0503020204020204" charset="-122"/>
              </a:rPr>
              <a:t>改善</a:t>
            </a:r>
            <a:endParaRPr lang="ja-JP" altLang="en-US" sz="3000" b="1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" name="梯形 8"/>
          <p:cNvSpPr/>
          <p:nvPr/>
        </p:nvSpPr>
        <p:spPr>
          <a:xfrm>
            <a:off x="590550" y="1170940"/>
            <a:ext cx="7962900" cy="1078865"/>
          </a:xfrm>
          <a:prstGeom prst="trapezoid">
            <a:avLst>
              <a:gd name="adj" fmla="val 29134"/>
            </a:avLst>
          </a:prstGeom>
          <a:gradFill>
            <a:gsLst>
              <a:gs pos="0">
                <a:srgbClr val="14CD68"/>
              </a:gs>
              <a:gs pos="100000">
                <a:schemeClr val="bg1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</a:rPr>
              <a:t>THE </a:t>
            </a:r>
            <a:r>
              <a:rPr lang="en-US" altLang="zh-CN" sz="4000" b="1">
                <a:solidFill>
                  <a:srgbClr val="FF0000"/>
                </a:solidFill>
                <a:latin typeface="Tahoma" panose="020B0604030504040204" pitchFamily="34" charset="0"/>
              </a:rPr>
              <a:t>TOYOTA </a:t>
            </a:r>
            <a:r>
              <a:rPr lang="en-US" altLang="ja-JP" sz="4000" b="1">
                <a:solidFill>
                  <a:srgbClr val="FF0000"/>
                </a:solidFill>
                <a:latin typeface="Tahoma" panose="020B0604030504040204" pitchFamily="34" charset="0"/>
              </a:rPr>
              <a:t>WAY</a:t>
            </a:r>
            <a:endParaRPr lang="en-US" altLang="ja-JP" sz="4000" b="1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ja-JP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TOYOTA</a:t>
            </a:r>
            <a:r>
              <a:rPr lang="ja-JP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  </a:t>
            </a:r>
            <a:r>
              <a:rPr lang="zh-CN" altLang="en-US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做人与做事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6705" y="1374775"/>
            <a:ext cx="853059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  <a:sym typeface="+mn-ea"/>
              </a:rPr>
              <a:t>做人：顾客第一，</a:t>
            </a:r>
            <a:r>
              <a:rPr lang="zh-CN" altLang="zh-CN" sz="3600" b="1" dirty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  <a:sym typeface="+mn-ea"/>
              </a:rPr>
              <a:t>尊重人性，共存共赢</a:t>
            </a:r>
            <a:endParaRPr lang="zh-CN" altLang="zh-CN" sz="3600" b="1" dirty="0">
              <a:latin typeface="Microsoft YaHei" panose="020B0503020204020204" charset="-122"/>
              <a:ea typeface="Microsoft YaHei" panose="020B0503020204020204" charset="-122"/>
              <a:cs typeface="Tahoma" panose="020B0604030504040204" pitchFamily="34" charset="0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  <a:sym typeface="+mn-ea"/>
              </a:rPr>
              <a:t>做事：品质第一，持续改善，消除浪费</a:t>
            </a:r>
            <a:endParaRPr lang="zh-CN" altLang="en-US" sz="3600" b="1" dirty="0">
              <a:latin typeface="Microsoft YaHei" panose="020B0503020204020204" charset="-122"/>
              <a:ea typeface="Microsoft YaHei" panose="020B0503020204020204" charset="-122"/>
              <a:cs typeface="Tahoma" panose="020B060403050404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ja-JP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1</a:t>
            </a:r>
            <a:r>
              <a:rPr lang="ja-JP" altLang="en-US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：</a:t>
            </a:r>
            <a:r>
              <a:rPr lang="en-US" altLang="ja-JP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TOYOTA WAY</a:t>
            </a:r>
            <a:r>
              <a:rPr lang="zh-CN" altLang="en-US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 做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  <a:sym typeface="+mn-ea"/>
              </a:rPr>
              <a:t>人篇</a:t>
            </a:r>
            <a:endParaRPr lang="zh-CN" altLang="en-US" b="1" dirty="0" smtClean="0">
              <a:latin typeface="Microsoft YaHei" panose="020B0503020204020204" charset="-122"/>
              <a:ea typeface="Microsoft YaHei" panose="020B0503020204020204" charset="-122"/>
              <a:cs typeface="Tahoma" panose="020B0604030504040204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8130" y="4117340"/>
            <a:ext cx="887984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ja-JP" sz="2800" b="1" dirty="0" smtClean="0">
                <a:latin typeface="Microsoft YaHei" panose="020B0503020204020204" charset="-122"/>
                <a:ea typeface="Microsoft YaHei" panose="020B0503020204020204" charset="-122"/>
              </a:rPr>
              <a:t>顾客第一，销售第二，生产第三，供应商共存共赢。</a:t>
            </a:r>
            <a:endParaRPr kumimoji="1" lang="zh-CN" altLang="ja-JP" sz="2800" b="1" dirty="0" smtClean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800" b="1" dirty="0" smtClean="0">
                <a:latin typeface="Microsoft YaHei" panose="020B0503020204020204" charset="-122"/>
                <a:ea typeface="Microsoft YaHei" panose="020B0503020204020204" charset="-122"/>
              </a:rPr>
              <a:t>团队协作，责任明确，交界重叠</a:t>
            </a:r>
            <a:endParaRPr kumimoji="1" lang="zh-CN" altLang="en-US" sz="2800" b="1" dirty="0" smtClean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ja-JP" sz="2800" b="1" dirty="0" smtClean="0">
                <a:latin typeface="Microsoft YaHei" panose="020B0503020204020204" charset="-122"/>
                <a:ea typeface="Microsoft YaHei" panose="020B0503020204020204" charset="-122"/>
              </a:rPr>
              <a:t>尊重人性，改善现在，投资未来</a:t>
            </a:r>
            <a:endParaRPr kumimoji="1" lang="zh-CN" altLang="ja-JP" sz="2800" b="1" dirty="0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6200" y="740410"/>
            <a:ext cx="8971280" cy="3477895"/>
            <a:chOff x="120" y="1166"/>
            <a:chExt cx="14128" cy="5477"/>
          </a:xfrm>
        </p:grpSpPr>
        <p:sp>
          <p:nvSpPr>
            <p:cNvPr id="25" name="円/楕円 50"/>
            <p:cNvSpPr/>
            <p:nvPr/>
          </p:nvSpPr>
          <p:spPr>
            <a:xfrm>
              <a:off x="120" y="3349"/>
              <a:ext cx="14128" cy="3294"/>
            </a:xfrm>
            <a:prstGeom prst="ellipse">
              <a:avLst/>
            </a:prstGeom>
            <a:gradFill>
              <a:gsLst>
                <a:gs pos="19000">
                  <a:schemeClr val="bg1">
                    <a:lumMod val="8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/>
            </a:p>
          </p:txBody>
        </p:sp>
        <p:sp>
          <p:nvSpPr>
            <p:cNvPr id="14" name="円/楕円 50"/>
            <p:cNvSpPr/>
            <p:nvPr/>
          </p:nvSpPr>
          <p:spPr>
            <a:xfrm>
              <a:off x="1422" y="3089"/>
              <a:ext cx="11631" cy="2692"/>
            </a:xfrm>
            <a:prstGeom prst="ellipse">
              <a:avLst/>
            </a:prstGeom>
            <a:gradFill>
              <a:gsLst>
                <a:gs pos="19000">
                  <a:srgbClr val="FFC000"/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/>
            </a:p>
          </p:txBody>
        </p:sp>
        <p:sp>
          <p:nvSpPr>
            <p:cNvPr id="13" name="円/楕円 50"/>
            <p:cNvSpPr/>
            <p:nvPr/>
          </p:nvSpPr>
          <p:spPr>
            <a:xfrm>
              <a:off x="2332" y="3042"/>
              <a:ext cx="9810" cy="1978"/>
            </a:xfrm>
            <a:prstGeom prst="ellipse">
              <a:avLst/>
            </a:prstGeom>
            <a:gradFill>
              <a:gsLst>
                <a:gs pos="19000">
                  <a:srgbClr val="FFFF00"/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>
                <a:solidFill>
                  <a:srgbClr val="FF0000"/>
                </a:solidFill>
              </a:endParaRPr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3701" y="2908"/>
              <a:ext cx="7072" cy="117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9000">
                  <a:schemeClr val="accent3">
                    <a:tint val="37000"/>
                    <a:satMod val="300000"/>
                  </a:schemeClr>
                </a:gs>
                <a:gs pos="100000">
                  <a:srgbClr val="00B050"/>
                </a:gs>
              </a:gsLst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ja-JP" sz="2400" b="1" dirty="0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贩卖店</a:t>
              </a:r>
              <a:endParaRPr lang="zh-CN" altLang="ja-JP" sz="2400" b="1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6017" y="1166"/>
              <a:ext cx="2440" cy="2182"/>
              <a:chOff x="5775" y="1189"/>
              <a:chExt cx="2440" cy="2182"/>
            </a:xfrm>
          </p:grpSpPr>
          <p:pic>
            <p:nvPicPr>
              <p:cNvPr id="7" name="图片 6" descr="ball-563970__34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775" y="1189"/>
                <a:ext cx="2440" cy="2183"/>
              </a:xfrm>
              <a:prstGeom prst="rect">
                <a:avLst/>
              </a:prstGeom>
            </p:spPr>
          </p:pic>
          <p:pic>
            <p:nvPicPr>
              <p:cNvPr id="20" name="图片 19" descr="buddha-1817647__34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20" y="1808"/>
                <a:ext cx="1350" cy="946"/>
              </a:xfrm>
              <a:prstGeom prst="rect">
                <a:avLst/>
              </a:prstGeom>
              <a:gradFill flip="none">
                <a:gsLst>
                  <a:gs pos="80000">
                    <a:srgbClr val="FFC000"/>
                  </a:gs>
                  <a:gs pos="100000">
                    <a:schemeClr val="bg2">
                      <a:lumMod val="75000"/>
                    </a:schemeClr>
                  </a:gs>
                </a:gsLst>
                <a:lin ang="16200000" scaled="0"/>
              </a:gradFill>
            </p:spPr>
          </p:pic>
        </p:grpSp>
        <p:sp>
          <p:nvSpPr>
            <p:cNvPr id="22" name="文本框 21"/>
            <p:cNvSpPr txBox="1"/>
            <p:nvPr/>
          </p:nvSpPr>
          <p:spPr>
            <a:xfrm>
              <a:off x="6085" y="4078"/>
              <a:ext cx="2305" cy="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ja-JP" altLang="zh-CN" sz="2400" b="1">
                  <a:latin typeface="Microsoft YaHei" panose="020B0503020204020204" charset="-122"/>
                  <a:ea typeface="Microsoft YaHei" panose="020B0503020204020204" charset="-122"/>
                </a:rPr>
                <a:t>工場</a:t>
              </a:r>
              <a:endParaRPr lang="zh-CN" altLang="ja-JP" sz="2400" b="1"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373" y="5020"/>
              <a:ext cx="1728" cy="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ja-JP" sz="2400" b="1">
                  <a:latin typeface="Microsoft YaHei" panose="020B0503020204020204" charset="-122"/>
                  <a:ea typeface="Microsoft YaHei" panose="020B0503020204020204" charset="-122"/>
                </a:rPr>
                <a:t>供应商</a:t>
              </a:r>
              <a:endParaRPr lang="zh-CN" altLang="ja-JP" sz="2400" b="1"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109" y="5811"/>
              <a:ext cx="2256" cy="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社会                    </a:t>
              </a:r>
              <a:endParaRPr lang="zh-CN" altLang="en-US" sz="2400" b="1"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ja-JP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2</a:t>
            </a:r>
            <a:r>
              <a:rPr lang="ja-JP" altLang="en-US" b="1" dirty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：</a:t>
            </a:r>
            <a:r>
              <a:rPr lang="en-US" altLang="ja-JP" b="1" dirty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TOYOTA</a:t>
            </a:r>
            <a:r>
              <a:rPr lang="ja-JP" altLang="en-US" b="1" dirty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 </a:t>
            </a:r>
            <a:r>
              <a:rPr lang="en-US" altLang="ja-JP" b="1" dirty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WAY 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做人篇</a:t>
            </a:r>
            <a:endParaRPr lang="zh-CN" altLang="en-US" b="1" dirty="0">
              <a:latin typeface="Microsoft YaHei" panose="020B0503020204020204" charset="-122"/>
              <a:ea typeface="Microsoft YaHei" panose="020B0503020204020204" charset="-122"/>
              <a:cs typeface="Tahoma" panose="020B0604030504040204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3023" y="523713"/>
            <a:ext cx="8614759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ja-JP" sz="2400" b="1" dirty="0">
                <a:latin typeface="Microsoft YaHei" panose="020B0503020204020204" charset="-122"/>
                <a:ea typeface="Microsoft YaHei" panose="020B0503020204020204" charset="-122"/>
              </a:rPr>
              <a:t>对顾客       ：第一主义。满足 </a:t>
            </a:r>
            <a:r>
              <a:rPr kumimoji="1" lang="en-US" altLang="zh-CN" sz="2400" b="1" dirty="0">
                <a:latin typeface="Microsoft YaHei" panose="020B0503020204020204" charset="-122"/>
                <a:ea typeface="Microsoft YaHei" panose="020B0503020204020204" charset="-122"/>
              </a:rPr>
              <a:t>+ </a:t>
            </a:r>
            <a:r>
              <a:rPr kumimoji="1" lang="zh-CN" altLang="ja-JP" sz="2400" b="1" dirty="0">
                <a:latin typeface="Microsoft YaHei" panose="020B0503020204020204" charset="-122"/>
                <a:ea typeface="Microsoft YaHei" panose="020B0503020204020204" charset="-122"/>
              </a:rPr>
              <a:t>感动 </a:t>
            </a:r>
            <a:r>
              <a:rPr kumimoji="1" lang="en-US" altLang="zh-CN" sz="2400" b="1" dirty="0">
                <a:latin typeface="Microsoft YaHei" panose="020B0503020204020204" charset="-122"/>
                <a:ea typeface="Microsoft YaHei" panose="020B0503020204020204" charset="-122"/>
              </a:rPr>
              <a:t>=&gt; </a:t>
            </a:r>
            <a:r>
              <a:rPr kumimoji="1" lang="zh-CN" altLang="ja-JP" sz="2400" b="1" dirty="0">
                <a:latin typeface="Microsoft YaHei" panose="020B0503020204020204" charset="-122"/>
                <a:ea typeface="Microsoft YaHei" panose="020B0503020204020204" charset="-122"/>
              </a:rPr>
              <a:t>价值。</a:t>
            </a:r>
            <a:endParaRPr kumimoji="1" lang="zh-CN" altLang="ja-JP" sz="2400" b="1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ja-JP" sz="2400" b="1" dirty="0">
                <a:latin typeface="Microsoft YaHei" panose="020B0503020204020204" charset="-122"/>
                <a:ea typeface="Microsoft YaHei" panose="020B0503020204020204" charset="-122"/>
              </a:rPr>
              <a:t>对销售       ：贩卖 </a:t>
            </a:r>
            <a:r>
              <a:rPr kumimoji="1" lang="en-US" altLang="zh-CN" sz="2400" b="1" dirty="0">
                <a:latin typeface="Microsoft YaHei" panose="020B0503020204020204" charset="-122"/>
                <a:ea typeface="Microsoft YaHei" panose="020B0503020204020204" charset="-122"/>
              </a:rPr>
              <a:t>&gt; </a:t>
            </a:r>
            <a:r>
              <a:rPr kumimoji="1" lang="zh-CN" altLang="ja-JP" sz="2400" b="1" dirty="0">
                <a:latin typeface="Microsoft YaHei" panose="020B0503020204020204" charset="-122"/>
                <a:ea typeface="Microsoft YaHei" panose="020B0503020204020204" charset="-122"/>
              </a:rPr>
              <a:t>生产。</a:t>
            </a:r>
            <a:endParaRPr kumimoji="1" lang="zh-CN" altLang="ja-JP" sz="2400" b="1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ja-JP" sz="2400" b="1" dirty="0">
                <a:latin typeface="Microsoft YaHei" panose="020B0503020204020204" charset="-122"/>
                <a:ea typeface="Microsoft YaHei" panose="020B0503020204020204" charset="-122"/>
              </a:rPr>
              <a:t>对供应商    ：共存共荣。吃</a:t>
            </a:r>
            <a:r>
              <a:rPr lang="zh-CN" altLang="ja-JP" sz="2400" b="1" dirty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肉喝</a:t>
            </a:r>
            <a:r>
              <a:rPr kumimoji="1" lang="zh-CN" altLang="ja-JP" sz="2400" b="1" dirty="0">
                <a:latin typeface="Microsoft YaHei" panose="020B0503020204020204" charset="-122"/>
                <a:ea typeface="Microsoft YaHei" panose="020B0503020204020204" charset="-122"/>
              </a:rPr>
              <a:t>汤，两不相弃</a:t>
            </a:r>
            <a:endParaRPr kumimoji="1" lang="zh-CN" altLang="ja-JP" sz="2400" b="1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ja-JP" sz="2400" b="1" dirty="0">
                <a:latin typeface="Microsoft YaHei" panose="020B0503020204020204" charset="-122"/>
                <a:ea typeface="Microsoft YaHei" panose="020B0503020204020204" charset="-122"/>
              </a:rPr>
              <a:t>对社会       ：真诚，感谢</a:t>
            </a:r>
            <a:r>
              <a:rPr lang="zh-CN" altLang="ja-JP" sz="2400" b="1" dirty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，着眼未来</a:t>
            </a:r>
            <a:r>
              <a:rPr kumimoji="1" lang="zh-CN" altLang="ja-JP" sz="2400" b="1" dirty="0"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kumimoji="1" lang="zh-CN" altLang="ja-JP" sz="2400" b="1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835" y="3686175"/>
            <a:ext cx="5847715" cy="2834005"/>
          </a:xfrm>
          <a:prstGeom prst="rect">
            <a:avLst/>
          </a:prstGeom>
        </p:spPr>
      </p:pic>
      <p:sp>
        <p:nvSpPr>
          <p:cNvPr id="4" name="五边形 3"/>
          <p:cNvSpPr/>
          <p:nvPr/>
        </p:nvSpPr>
        <p:spPr>
          <a:xfrm>
            <a:off x="1703070" y="3686810"/>
            <a:ext cx="696595" cy="767080"/>
          </a:xfrm>
          <a:prstGeom prst="homePlate">
            <a:avLst>
              <a:gd name="adj" fmla="val 185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Microsoft YaHei" panose="020B0503020204020204" charset="-122"/>
                <a:ea typeface="Microsoft YaHei" panose="020B0503020204020204" charset="-122"/>
              </a:rPr>
              <a:t>植树项目</a:t>
            </a:r>
            <a:endParaRPr lang="zh-CN" altLang="en-US" b="1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61920" y="2697480"/>
            <a:ext cx="542798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你若不负我，我必不负你，你有困难我帮你，你不如人改善你                    </a:t>
            </a:r>
            <a:endParaRPr lang="zh-CN" altLang="en-US" b="1"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33345" y="1977390"/>
            <a:ext cx="502475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顾客一，贩卖二，生产三。主动改善流程，优先确保利益    </a:t>
            </a:r>
            <a:endParaRPr lang="zh-CN" altLang="en-US" b="1"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61920" y="1253490"/>
            <a:ext cx="452755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高品质，低价格，少等待，多安全，超舒适，优服务               </a:t>
            </a:r>
            <a:endParaRPr lang="zh-CN" altLang="en-US" b="1"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ja-JP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2</a:t>
            </a:r>
            <a:r>
              <a:rPr lang="ja-JP" altLang="en-US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：</a:t>
            </a:r>
            <a:r>
              <a:rPr lang="en-US" altLang="ja-JP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TOYOTA WAY</a:t>
            </a:r>
            <a:r>
              <a:rPr lang="zh-CN" altLang="en-US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 做事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  <a:sym typeface="+mn-ea"/>
              </a:rPr>
              <a:t>篇</a:t>
            </a:r>
            <a:endParaRPr lang="zh-CN" altLang="en-US" b="1" dirty="0" smtClean="0">
              <a:latin typeface="Microsoft YaHei" panose="020B0503020204020204" charset="-122"/>
              <a:ea typeface="Microsoft YaHei" panose="020B0503020204020204" charset="-122"/>
              <a:cs typeface="Tahoma" panose="020B0604030504040204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8130" y="4117340"/>
            <a:ext cx="852868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800" b="1" dirty="0" smtClean="0">
                <a:latin typeface="Microsoft YaHei" panose="020B0503020204020204" charset="-122"/>
                <a:ea typeface="Microsoft YaHei" panose="020B0503020204020204" charset="-122"/>
              </a:rPr>
              <a:t>不安于现状，挑战更高的目标。</a:t>
            </a:r>
            <a:endParaRPr kumimoji="1" lang="zh-CN" altLang="en-US" sz="2800" b="1" dirty="0" smtClean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800" b="1" dirty="0" smtClean="0">
                <a:latin typeface="Microsoft YaHei" panose="020B0503020204020204" charset="-122"/>
                <a:ea typeface="Microsoft YaHei" panose="020B0503020204020204" charset="-122"/>
              </a:rPr>
              <a:t>不断的改善，还能更好更省更快。</a:t>
            </a:r>
            <a:endParaRPr kumimoji="1" lang="zh-CN" altLang="en-US" sz="2800" b="1" dirty="0" smtClean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ja-JP" sz="2800" b="1" dirty="0" smtClean="0">
                <a:latin typeface="Microsoft YaHei" panose="020B0503020204020204" charset="-122"/>
                <a:ea typeface="Microsoft YaHei" panose="020B0503020204020204" charset="-122"/>
              </a:rPr>
              <a:t>不坐办公室，现场观察</a:t>
            </a:r>
            <a:r>
              <a:rPr kumimoji="1" lang="zh-CN" altLang="en-US" sz="2800" b="1" dirty="0" smtClean="0">
                <a:latin typeface="Microsoft YaHei" panose="020B0503020204020204" charset="-122"/>
                <a:ea typeface="Microsoft YaHei" panose="020B0503020204020204" charset="-122"/>
              </a:rPr>
              <a:t>才能了解真相。</a:t>
            </a:r>
            <a:endParaRPr kumimoji="1" lang="zh-CN" altLang="zh-CN" sz="2800" b="1" dirty="0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6200" y="1541780"/>
            <a:ext cx="8971280" cy="2371725"/>
            <a:chOff x="120" y="2908"/>
            <a:chExt cx="14128" cy="3735"/>
          </a:xfrm>
        </p:grpSpPr>
        <p:sp>
          <p:nvSpPr>
            <p:cNvPr id="25" name="円/楕円 50"/>
            <p:cNvSpPr/>
            <p:nvPr/>
          </p:nvSpPr>
          <p:spPr>
            <a:xfrm>
              <a:off x="120" y="3349"/>
              <a:ext cx="14128" cy="3294"/>
            </a:xfrm>
            <a:prstGeom prst="ellipse">
              <a:avLst/>
            </a:prstGeom>
            <a:gradFill>
              <a:gsLst>
                <a:gs pos="19000">
                  <a:schemeClr val="bg1">
                    <a:lumMod val="8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/>
            </a:p>
          </p:txBody>
        </p:sp>
        <p:sp>
          <p:nvSpPr>
            <p:cNvPr id="14" name="円/楕円 50"/>
            <p:cNvSpPr/>
            <p:nvPr/>
          </p:nvSpPr>
          <p:spPr>
            <a:xfrm>
              <a:off x="1422" y="3089"/>
              <a:ext cx="11631" cy="2692"/>
            </a:xfrm>
            <a:prstGeom prst="ellipse">
              <a:avLst/>
            </a:prstGeom>
            <a:gradFill>
              <a:gsLst>
                <a:gs pos="19000">
                  <a:srgbClr val="FFC000"/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/>
            </a:p>
          </p:txBody>
        </p:sp>
        <p:sp>
          <p:nvSpPr>
            <p:cNvPr id="13" name="円/楕円 50"/>
            <p:cNvSpPr/>
            <p:nvPr/>
          </p:nvSpPr>
          <p:spPr>
            <a:xfrm>
              <a:off x="2332" y="3042"/>
              <a:ext cx="9810" cy="1978"/>
            </a:xfrm>
            <a:prstGeom prst="ellipse">
              <a:avLst/>
            </a:prstGeom>
            <a:gradFill>
              <a:gsLst>
                <a:gs pos="19000">
                  <a:srgbClr val="FFFF00"/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>
                <a:solidFill>
                  <a:srgbClr val="FF0000"/>
                </a:solidFill>
              </a:endParaRPr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3498" y="2908"/>
              <a:ext cx="7479" cy="117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9000">
                  <a:schemeClr val="accent3">
                    <a:tint val="37000"/>
                    <a:satMod val="300000"/>
                  </a:schemeClr>
                </a:gs>
                <a:gs pos="100000">
                  <a:srgbClr val="92D050"/>
                </a:gs>
              </a:gsLst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挑战，改善，现地现物</a:t>
              </a:r>
              <a:endParaRPr lang="zh-CN" altLang="en-US" sz="2400" b="1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847" y="4078"/>
              <a:ext cx="4722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ja-JP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彻底消除浪费</a:t>
              </a:r>
              <a:endParaRPr lang="zh-CN" altLang="ja-JP" sz="1800" b="1"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398" y="5020"/>
              <a:ext cx="5681" cy="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Just  In Time</a:t>
              </a:r>
              <a:r>
                <a:rPr lang="zh-CN" altLang="en-US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，人字旁的</a:t>
              </a:r>
              <a:r>
                <a:rPr lang="ja-JP" altLang="en-US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自働化</a:t>
              </a:r>
              <a:r>
                <a:rPr lang="zh-CN" altLang="en-US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 </a:t>
              </a:r>
              <a:r>
                <a:rPr lang="en-US" altLang="zh-CN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 </a:t>
              </a:r>
              <a:endParaRPr lang="en-US" altLang="zh-CN" sz="1800" b="1"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53" y="5781"/>
              <a:ext cx="13115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看板，平准化，流程化，异常停机，真因分析</a:t>
              </a:r>
              <a:endParaRPr lang="zh-CN" altLang="en-US" sz="1800" b="1"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</p:grp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rcRect t="14590" b="17021"/>
          <a:stretch>
            <a:fillRect/>
          </a:stretch>
        </p:blipFill>
        <p:spPr>
          <a:xfrm>
            <a:off x="3796665" y="930275"/>
            <a:ext cx="1530985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ja-JP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2</a:t>
            </a:r>
            <a:r>
              <a:rPr lang="ja-JP" altLang="en-US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：</a:t>
            </a:r>
            <a:r>
              <a:rPr lang="en-US" altLang="ja-JP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TOYOTA WAY</a:t>
            </a:r>
            <a:r>
              <a:rPr lang="zh-CN" altLang="en-US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 做事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  <a:sym typeface="+mn-ea"/>
              </a:rPr>
              <a:t>篇</a:t>
            </a:r>
            <a:endParaRPr lang="zh-CN" altLang="en-US" b="1" dirty="0" smtClean="0">
              <a:latin typeface="Microsoft YaHei" panose="020B0503020204020204" charset="-122"/>
              <a:ea typeface="Microsoft YaHei" panose="020B0503020204020204" charset="-122"/>
              <a:cs typeface="Tahoma" panose="020B0604030504040204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7495" y="3913505"/>
            <a:ext cx="8528685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800" b="1" dirty="0" smtClean="0">
                <a:latin typeface="Microsoft YaHei" panose="020B0503020204020204" charset="-122"/>
                <a:ea typeface="Microsoft YaHei" panose="020B0503020204020204" charset="-122"/>
              </a:rPr>
              <a:t>为什么要彻底消除浪费</a:t>
            </a:r>
            <a:r>
              <a:rPr kumimoji="1" lang="zh-CN" sz="2800" b="1" dirty="0" smtClean="0">
                <a:latin typeface="Microsoft YaHei" panose="020B0503020204020204" charset="-122"/>
                <a:ea typeface="Microsoft YaHei" panose="020B0503020204020204" charset="-122"/>
              </a:rPr>
              <a:t>？</a:t>
            </a:r>
            <a:endParaRPr kumimoji="1" lang="zh-CN" sz="2800" b="1" dirty="0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6200" y="1541780"/>
            <a:ext cx="8971280" cy="2371725"/>
            <a:chOff x="120" y="2908"/>
            <a:chExt cx="14128" cy="3735"/>
          </a:xfrm>
        </p:grpSpPr>
        <p:sp>
          <p:nvSpPr>
            <p:cNvPr id="25" name="円/楕円 50"/>
            <p:cNvSpPr/>
            <p:nvPr/>
          </p:nvSpPr>
          <p:spPr>
            <a:xfrm>
              <a:off x="120" y="3349"/>
              <a:ext cx="14128" cy="3294"/>
            </a:xfrm>
            <a:prstGeom prst="ellipse">
              <a:avLst/>
            </a:prstGeom>
            <a:gradFill>
              <a:gsLst>
                <a:gs pos="19000">
                  <a:schemeClr val="bg1">
                    <a:lumMod val="8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/>
            </a:p>
          </p:txBody>
        </p:sp>
        <p:sp>
          <p:nvSpPr>
            <p:cNvPr id="14" name="円/楕円 50"/>
            <p:cNvSpPr/>
            <p:nvPr/>
          </p:nvSpPr>
          <p:spPr>
            <a:xfrm>
              <a:off x="1422" y="3089"/>
              <a:ext cx="11631" cy="2692"/>
            </a:xfrm>
            <a:prstGeom prst="ellipse">
              <a:avLst/>
            </a:prstGeom>
            <a:gradFill>
              <a:gsLst>
                <a:gs pos="19000">
                  <a:srgbClr val="FFC000"/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/>
            </a:p>
          </p:txBody>
        </p:sp>
        <p:sp>
          <p:nvSpPr>
            <p:cNvPr id="13" name="円/楕円 50"/>
            <p:cNvSpPr/>
            <p:nvPr/>
          </p:nvSpPr>
          <p:spPr>
            <a:xfrm>
              <a:off x="2332" y="3042"/>
              <a:ext cx="9810" cy="1978"/>
            </a:xfrm>
            <a:prstGeom prst="ellipse">
              <a:avLst/>
            </a:prstGeom>
            <a:gradFill>
              <a:gsLst>
                <a:gs pos="19000">
                  <a:srgbClr val="FFFF00"/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>
                <a:solidFill>
                  <a:srgbClr val="FF0000"/>
                </a:solidFill>
              </a:endParaRPr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3498" y="2908"/>
              <a:ext cx="7479" cy="117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9000">
                  <a:schemeClr val="accent3">
                    <a:tint val="37000"/>
                    <a:satMod val="300000"/>
                  </a:schemeClr>
                </a:gs>
                <a:gs pos="100000">
                  <a:srgbClr val="92D050"/>
                </a:gs>
              </a:gsLst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挑战，改善，现地现物</a:t>
              </a:r>
              <a:endParaRPr lang="zh-CN" altLang="en-US" sz="1800" b="1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847" y="4078"/>
              <a:ext cx="4722" cy="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ja-JP" sz="2400" b="1">
                  <a:solidFill>
                    <a:srgbClr val="FF000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彻底消除浪费</a:t>
              </a:r>
              <a:endParaRPr lang="zh-CN" altLang="ja-JP" sz="2400" b="1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398" y="5020"/>
              <a:ext cx="5681" cy="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Just  In Time</a:t>
              </a:r>
              <a:r>
                <a:rPr lang="zh-CN" altLang="en-US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，人字旁的</a:t>
              </a:r>
              <a:r>
                <a:rPr lang="ja-JP" altLang="en-US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自働化</a:t>
              </a:r>
              <a:r>
                <a:rPr lang="zh-CN" altLang="en-US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 </a:t>
              </a:r>
              <a:r>
                <a:rPr lang="en-US" altLang="zh-CN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 </a:t>
              </a:r>
              <a:endParaRPr lang="en-US" altLang="zh-CN" sz="1800" b="1"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53" y="5781"/>
              <a:ext cx="13115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看板，平准化，流程化，异常停机，真因分析</a:t>
              </a:r>
              <a:endParaRPr lang="zh-CN" altLang="en-US" sz="1800" b="1"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</p:grp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rcRect t="14590" b="17021"/>
          <a:stretch>
            <a:fillRect/>
          </a:stretch>
        </p:blipFill>
        <p:spPr>
          <a:xfrm>
            <a:off x="3796665" y="930275"/>
            <a:ext cx="1530985" cy="714375"/>
          </a:xfrm>
          <a:prstGeom prst="rect">
            <a:avLst/>
          </a:prstGeom>
        </p:spPr>
      </p:pic>
      <p:sp>
        <p:nvSpPr>
          <p:cNvPr id="6" name="テキスト ボックス 15"/>
          <p:cNvSpPr txBox="1"/>
          <p:nvPr/>
        </p:nvSpPr>
        <p:spPr>
          <a:xfrm>
            <a:off x="277495" y="4663440"/>
            <a:ext cx="852868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 dirty="0" smtClean="0">
                <a:latin typeface="Microsoft YaHei" panose="020B0503020204020204" charset="-122"/>
                <a:ea typeface="Microsoft YaHei" panose="020B0503020204020204" charset="-122"/>
              </a:rPr>
              <a:t>   </a:t>
            </a:r>
            <a:r>
              <a:rPr kumimoji="1" lang="zh-CN" sz="2800" b="1" dirty="0" smtClean="0">
                <a:latin typeface="Microsoft YaHei" panose="020B0503020204020204" charset="-122"/>
                <a:ea typeface="Microsoft YaHei" panose="020B0503020204020204" charset="-122"/>
              </a:rPr>
              <a:t>生存的条件 </a:t>
            </a:r>
            <a:r>
              <a:rPr kumimoji="1" lang="en-US" altLang="zh-CN" sz="2800" b="1" dirty="0" smtClean="0">
                <a:latin typeface="Microsoft YaHei" panose="020B0503020204020204" charset="-122"/>
                <a:ea typeface="Microsoft YaHei" panose="020B0503020204020204" charset="-122"/>
              </a:rPr>
              <a:t>= </a:t>
            </a:r>
            <a:r>
              <a:rPr kumimoji="1" lang="zh-CN" altLang="en-US" sz="2800" b="1" dirty="0" smtClean="0">
                <a:latin typeface="Microsoft YaHei" panose="020B0503020204020204" charset="-122"/>
                <a:ea typeface="Microsoft YaHei" panose="020B0503020204020204" charset="-122"/>
              </a:rPr>
              <a:t>利益 </a:t>
            </a:r>
            <a:r>
              <a:rPr kumimoji="1" lang="en-US" altLang="zh-CN" sz="2800" b="1" dirty="0" smtClean="0">
                <a:latin typeface="Microsoft YaHei" panose="020B0503020204020204" charset="-122"/>
                <a:ea typeface="Microsoft YaHei" panose="020B0503020204020204" charset="-122"/>
              </a:rPr>
              <a:t>= </a:t>
            </a:r>
            <a:r>
              <a:rPr kumimoji="1" lang="zh-CN" altLang="en-US" sz="2800" b="1" dirty="0" smtClean="0">
                <a:latin typeface="Microsoft YaHei" panose="020B0503020204020204" charset="-122"/>
                <a:ea typeface="Microsoft YaHei" panose="020B0503020204020204" charset="-122"/>
              </a:rPr>
              <a:t>价格 </a:t>
            </a:r>
            <a:r>
              <a:rPr kumimoji="1" lang="en-US" altLang="zh-CN" sz="2800" b="1" dirty="0" smtClean="0">
                <a:latin typeface="Microsoft YaHei" panose="020B0503020204020204" charset="-122"/>
                <a:ea typeface="Microsoft YaHei" panose="020B0503020204020204" charset="-122"/>
              </a:rPr>
              <a:t>- </a:t>
            </a:r>
            <a:r>
              <a:rPr kumimoji="1" lang="zh-CN" altLang="en-US" sz="2800" b="1" dirty="0" smtClean="0">
                <a:latin typeface="Microsoft YaHei" panose="020B0503020204020204" charset="-122"/>
                <a:ea typeface="Microsoft YaHei" panose="020B0503020204020204" charset="-122"/>
              </a:rPr>
              <a:t>成本</a:t>
            </a:r>
            <a:endParaRPr kumimoji="1" lang="zh-CN" altLang="en-US" sz="2800" b="1" dirty="0" smtClean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 dirty="0" smtClean="0">
                <a:latin typeface="Microsoft YaHei" panose="020B0503020204020204" charset="-122"/>
                <a:ea typeface="Microsoft YaHei" panose="020B0503020204020204" charset="-122"/>
              </a:rPr>
              <a:t>   =</a:t>
            </a:r>
            <a:r>
              <a:rPr kumimoji="1" lang="zh-CN" altLang="en-US" sz="2800" b="1" dirty="0" smtClean="0">
                <a:latin typeface="Microsoft YaHei" panose="020B0503020204020204" charset="-122"/>
                <a:ea typeface="Microsoft YaHei" panose="020B0503020204020204" charset="-122"/>
              </a:rPr>
              <a:t>（市场供求价格）</a:t>
            </a:r>
            <a:r>
              <a:rPr kumimoji="1" lang="en-US" altLang="zh-CN" sz="2800" b="1" dirty="0" smtClean="0">
                <a:latin typeface="Microsoft YaHei" panose="020B0503020204020204" charset="-122"/>
                <a:ea typeface="Microsoft YaHei" panose="020B0503020204020204" charset="-122"/>
              </a:rPr>
              <a:t>- </a:t>
            </a:r>
            <a:r>
              <a:rPr kumimoji="1" lang="zh-CN" altLang="en-US" sz="2800" b="1" dirty="0" smtClean="0">
                <a:latin typeface="Microsoft YaHei" panose="020B0503020204020204" charset="-122"/>
                <a:ea typeface="Microsoft YaHei" panose="020B0503020204020204" charset="-122"/>
              </a:rPr>
              <a:t>（成品成本 </a:t>
            </a:r>
            <a:r>
              <a:rPr kumimoji="1" lang="en-US" altLang="zh-CN" sz="2800" b="1" dirty="0" smtClean="0">
                <a:latin typeface="Microsoft YaHei" panose="020B0503020204020204" charset="-122"/>
                <a:ea typeface="Microsoft YaHei" panose="020B0503020204020204" charset="-122"/>
              </a:rPr>
              <a:t>+ 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</a:rPr>
              <a:t>浪费</a:t>
            </a:r>
            <a:r>
              <a:rPr kumimoji="1" lang="en-US" altLang="zh-CN" sz="2800" b="1" dirty="0" smtClean="0">
                <a:latin typeface="Microsoft YaHei" panose="020B0503020204020204" charset="-122"/>
                <a:ea typeface="Microsoft YaHei" panose="020B0503020204020204" charset="-122"/>
              </a:rPr>
              <a:t>)</a:t>
            </a:r>
            <a:endParaRPr kumimoji="1" lang="zh-CN" altLang="en-US" sz="2800" b="1" dirty="0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/>
            <a:r>
              <a:rPr lang="en-US" altLang="ja-JP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2</a:t>
            </a:r>
            <a:r>
              <a:rPr lang="ja-JP" altLang="en-US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：</a:t>
            </a:r>
            <a:r>
              <a:rPr lang="en-US" altLang="ja-JP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TOYOTA WAY</a:t>
            </a:r>
            <a:r>
              <a:rPr lang="zh-CN" altLang="en-US" b="1" dirty="0" smtClean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</a:rPr>
              <a:t> 做事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Tahoma" panose="020B0604030504040204" pitchFamily="34" charset="0"/>
                <a:sym typeface="+mn-ea"/>
              </a:rPr>
              <a:t>篇</a:t>
            </a:r>
            <a:endParaRPr lang="zh-CN" altLang="en-US" b="1" dirty="0" smtClean="0">
              <a:latin typeface="Microsoft YaHei" panose="020B0503020204020204" charset="-122"/>
              <a:ea typeface="Microsoft YaHei" panose="020B0503020204020204" charset="-122"/>
              <a:cs typeface="Tahoma" panose="020B0604030504040204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7495" y="3913505"/>
            <a:ext cx="8528685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800" b="1" dirty="0" smtClean="0">
                <a:latin typeface="Microsoft YaHei" panose="020B0503020204020204" charset="-122"/>
                <a:ea typeface="Microsoft YaHei" panose="020B0503020204020204" charset="-122"/>
              </a:rPr>
              <a:t>有哪些具体浪费</a:t>
            </a:r>
            <a:r>
              <a:rPr kumimoji="1" lang="zh-CN" sz="2800" b="1" dirty="0" smtClean="0">
                <a:latin typeface="Microsoft YaHei" panose="020B0503020204020204" charset="-122"/>
                <a:ea typeface="Microsoft YaHei" panose="020B0503020204020204" charset="-122"/>
              </a:rPr>
              <a:t>？</a:t>
            </a:r>
            <a:endParaRPr kumimoji="1" lang="zh-CN" sz="2800" b="1" dirty="0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6200" y="1541780"/>
            <a:ext cx="8971280" cy="2371725"/>
            <a:chOff x="120" y="2908"/>
            <a:chExt cx="14128" cy="3735"/>
          </a:xfrm>
        </p:grpSpPr>
        <p:sp>
          <p:nvSpPr>
            <p:cNvPr id="25" name="円/楕円 50"/>
            <p:cNvSpPr/>
            <p:nvPr/>
          </p:nvSpPr>
          <p:spPr>
            <a:xfrm>
              <a:off x="120" y="3349"/>
              <a:ext cx="14128" cy="3294"/>
            </a:xfrm>
            <a:prstGeom prst="ellipse">
              <a:avLst/>
            </a:prstGeom>
            <a:gradFill>
              <a:gsLst>
                <a:gs pos="19000">
                  <a:schemeClr val="bg1">
                    <a:lumMod val="8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/>
            </a:p>
          </p:txBody>
        </p:sp>
        <p:sp>
          <p:nvSpPr>
            <p:cNvPr id="14" name="円/楕円 50"/>
            <p:cNvSpPr/>
            <p:nvPr/>
          </p:nvSpPr>
          <p:spPr>
            <a:xfrm>
              <a:off x="1422" y="3089"/>
              <a:ext cx="11631" cy="2692"/>
            </a:xfrm>
            <a:prstGeom prst="ellipse">
              <a:avLst/>
            </a:prstGeom>
            <a:gradFill>
              <a:gsLst>
                <a:gs pos="19000">
                  <a:srgbClr val="FFC000"/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/>
            </a:p>
          </p:txBody>
        </p:sp>
        <p:sp>
          <p:nvSpPr>
            <p:cNvPr id="13" name="円/楕円 50"/>
            <p:cNvSpPr/>
            <p:nvPr/>
          </p:nvSpPr>
          <p:spPr>
            <a:xfrm>
              <a:off x="2332" y="3042"/>
              <a:ext cx="9810" cy="1978"/>
            </a:xfrm>
            <a:prstGeom prst="ellipse">
              <a:avLst/>
            </a:prstGeom>
            <a:gradFill>
              <a:gsLst>
                <a:gs pos="19000">
                  <a:srgbClr val="FFFF00"/>
                </a:gs>
                <a:gs pos="100000">
                  <a:schemeClr val="bg2">
                    <a:lumMod val="75000"/>
                  </a:schemeClr>
                </a:gs>
              </a:gsLst>
              <a:lin ang="16200000" scaled="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ja-JP" sz="2000" dirty="0">
                <a:solidFill>
                  <a:srgbClr val="FF0000"/>
                </a:solidFill>
              </a:endParaRPr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3498" y="2908"/>
              <a:ext cx="7479" cy="117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9000">
                  <a:schemeClr val="accent3">
                    <a:tint val="37000"/>
                    <a:satMod val="300000"/>
                  </a:schemeClr>
                </a:gs>
                <a:gs pos="100000">
                  <a:srgbClr val="92D050"/>
                </a:gs>
              </a:gsLst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挑战，改善，现地现物</a:t>
              </a:r>
              <a:endParaRPr lang="zh-CN" altLang="en-US" sz="1800" b="1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847" y="4078"/>
              <a:ext cx="4722" cy="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ja-JP" sz="2400" b="1">
                  <a:solidFill>
                    <a:srgbClr val="FF0000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彻底消除浪费</a:t>
              </a:r>
              <a:endParaRPr lang="zh-CN" altLang="ja-JP" sz="2400" b="1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398" y="5020"/>
              <a:ext cx="5681" cy="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Just  In Time</a:t>
              </a:r>
              <a:r>
                <a:rPr lang="zh-CN" altLang="en-US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，人字旁的</a:t>
              </a:r>
              <a:r>
                <a:rPr lang="ja-JP" altLang="en-US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自働化</a:t>
              </a:r>
              <a:r>
                <a:rPr lang="zh-CN" altLang="en-US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 </a:t>
              </a:r>
              <a:r>
                <a:rPr lang="en-US" altLang="zh-CN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 </a:t>
              </a:r>
              <a:endParaRPr lang="en-US" altLang="zh-CN" sz="1800" b="1"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53" y="5781"/>
              <a:ext cx="13115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800" b="1"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看板，平准化，流程化，异常停机，真因分析</a:t>
              </a:r>
              <a:endParaRPr lang="zh-CN" altLang="en-US" sz="1800" b="1"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</p:txBody>
        </p:sp>
      </p:grp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rcRect t="14590" b="17021"/>
          <a:stretch>
            <a:fillRect/>
          </a:stretch>
        </p:blipFill>
        <p:spPr>
          <a:xfrm>
            <a:off x="3796665" y="930275"/>
            <a:ext cx="1530985" cy="714375"/>
          </a:xfrm>
          <a:prstGeom prst="rect">
            <a:avLst/>
          </a:prstGeom>
        </p:spPr>
      </p:pic>
      <p:sp>
        <p:nvSpPr>
          <p:cNvPr id="3" name="テキスト ボックス 15"/>
          <p:cNvSpPr txBox="1"/>
          <p:nvPr/>
        </p:nvSpPr>
        <p:spPr>
          <a:xfrm>
            <a:off x="638175" y="4635500"/>
            <a:ext cx="372300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过度生产（最大的浪费）</a:t>
            </a:r>
            <a:endParaRPr kumimoji="1" lang="zh-CN" altLang="en-US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库存（长期放置）</a:t>
            </a:r>
            <a:endParaRPr kumimoji="1" lang="zh-CN" altLang="en-US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手头（多出的配件）</a:t>
            </a:r>
            <a:endParaRPr kumimoji="1" lang="zh-CN" altLang="en-US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搬运（搬来搬去）</a:t>
            </a:r>
            <a:endParaRPr kumimoji="1" lang="zh-CN" altLang="en-US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テキスト ボックス 15"/>
          <p:cNvSpPr txBox="1"/>
          <p:nvPr/>
        </p:nvSpPr>
        <p:spPr>
          <a:xfrm>
            <a:off x="4347210" y="4645025"/>
            <a:ext cx="372300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加工（没闲着）</a:t>
            </a:r>
            <a:endParaRPr kumimoji="1" lang="en-US" altLang="zh-CN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动作（多余的动作）</a:t>
            </a:r>
            <a:endParaRPr kumimoji="1" lang="zh-CN" altLang="en-US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000" b="1" dirty="0" smtClean="0">
                <a:latin typeface="Microsoft YaHei" panose="020B0503020204020204" charset="-122"/>
                <a:ea typeface="Microsoft YaHei" panose="020B0503020204020204" charset="-122"/>
              </a:rPr>
              <a:t>废品</a:t>
            </a:r>
            <a:endParaRPr kumimoji="1" lang="zh-CN" altLang="en-US" sz="2000" b="1" dirty="0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PERUN　2015-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　HOPERUN　2</Template>
  <TotalTime>0</TotalTime>
  <Words>2188</Words>
  <Application>WPS 演示</Application>
  <PresentationFormat>画面に合わせる (4:3)</PresentationFormat>
  <Paragraphs>274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SimSun</vt:lpstr>
      <vt:lpstr>Wingdings</vt:lpstr>
      <vt:lpstr>HGPｺﾞｼｯｸM</vt:lpstr>
      <vt:lpstr>HGP創英角ｺﾞｼｯｸUB</vt:lpstr>
      <vt:lpstr>ＭＳ Ｐゴシック</vt:lpstr>
      <vt:lpstr>HGPｺﾞｼｯｸE</vt:lpstr>
      <vt:lpstr>Tahoma</vt:lpstr>
      <vt:lpstr>ＭＳ Ｐ明朝</vt:lpstr>
      <vt:lpstr>Meiryo UI</vt:lpstr>
      <vt:lpstr>Microsoft YaHei</vt:lpstr>
      <vt:lpstr>ＭＳ 明朝</vt:lpstr>
      <vt:lpstr>华文仿宋</vt:lpstr>
      <vt:lpstr>FangSong</vt:lpstr>
      <vt:lpstr>Tw Cen MT</vt:lpstr>
      <vt:lpstr>Segoe Print</vt:lpstr>
      <vt:lpstr>ＭＳ ゴシック</vt:lpstr>
      <vt:lpstr>HOPERUN　2015-2</vt:lpstr>
      <vt:lpstr>PowerPoint 演示文稿</vt:lpstr>
      <vt:lpstr>TOYOTA 经营理念 - 持续发展的良性循环</vt:lpstr>
      <vt:lpstr>TOYOTA  价值观 - 先做人再做事</vt:lpstr>
      <vt:lpstr>TOYOTA WAY  做人与做事</vt:lpstr>
      <vt:lpstr>1：TOYOTA WAY 做人篇</vt:lpstr>
      <vt:lpstr>2：TOYOTA WAY 做人篇</vt:lpstr>
      <vt:lpstr>2：TOYOTA WAY 做事篇</vt:lpstr>
      <vt:lpstr>2：TOYOTA WAY 做事篇</vt:lpstr>
      <vt:lpstr>2：TOYOTA WAY 做事篇</vt:lpstr>
      <vt:lpstr>2：TOYOTA WAY 做事篇</vt:lpstr>
      <vt:lpstr>2：TOYOTA WAY 做事篇</vt:lpstr>
      <vt:lpstr>2：TOYOTA WAY 做事篇</vt:lpstr>
      <vt:lpstr>2：TOYOTA WAY 做事篇</vt:lpstr>
      <vt:lpstr>2：TOYOTA WAY 做事篇</vt:lpstr>
      <vt:lpstr>2：TOYOTA WAY 做事篇</vt:lpstr>
      <vt:lpstr>TOYOTA  WAY - 做人与做事</vt:lpstr>
      <vt:lpstr>TOYOTA  WAY - 做人与做事PDCA</vt:lpstr>
      <vt:lpstr>TOYOTA  WAY - 做人与做事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維持保守作業の対応方針</dc:title>
  <dc:creator>８</dc:creator>
  <cp:lastModifiedBy>hoperun</cp:lastModifiedBy>
  <cp:revision>919</cp:revision>
  <cp:lastPrinted>2016-11-29T00:34:00Z</cp:lastPrinted>
  <dcterms:created xsi:type="dcterms:W3CDTF">2016-03-30T07:34:00Z</dcterms:created>
  <dcterms:modified xsi:type="dcterms:W3CDTF">2017-03-08T01:08:38Z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