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10"/>
  </p:notesMasterIdLst>
  <p:sldIdLst>
    <p:sldId id="290" r:id="rId2"/>
    <p:sldId id="263" r:id="rId3"/>
    <p:sldId id="386" r:id="rId4"/>
    <p:sldId id="388" r:id="rId5"/>
    <p:sldId id="392" r:id="rId6"/>
    <p:sldId id="390" r:id="rId7"/>
    <p:sldId id="389" r:id="rId8"/>
    <p:sldId id="387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66"/>
    <a:srgbClr val="FF00FF"/>
    <a:srgbClr val="00FFFF"/>
    <a:srgbClr val="00CC66"/>
    <a:srgbClr val="C9151E"/>
    <a:srgbClr val="FF99FF"/>
    <a:srgbClr val="FFFFFF"/>
    <a:srgbClr val="BFE2F3"/>
    <a:srgbClr val="C318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843" autoAdjust="0"/>
    <p:restoredTop sz="94785" autoAdjust="0"/>
  </p:normalViewPr>
  <p:slideViewPr>
    <p:cSldViewPr snapToGrid="0">
      <p:cViewPr varScale="1">
        <p:scale>
          <a:sx n="80" d="100"/>
          <a:sy n="80" d="100"/>
        </p:scale>
        <p:origin x="184" y="9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161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FE78F-58BC-423A-A341-D0065C580108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B1CD8-9F96-4F1D-A5B8-2D9E0ECCE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916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07005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03451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8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8835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9673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411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</p:spTree>
    <p:extLst>
      <p:ext uri="{BB962C8B-B14F-4D97-AF65-F5344CB8AC3E}">
        <p14:creationId xmlns:p14="http://schemas.microsoft.com/office/powerpoint/2010/main" val="983604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565338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单击以编辑母版副标题样式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</p:spTree>
    <p:extLst>
      <p:ext uri="{BB962C8B-B14F-4D97-AF65-F5344CB8AC3E}">
        <p14:creationId xmlns:p14="http://schemas.microsoft.com/office/powerpoint/2010/main" val="37478283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95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accent1"/>
                </a:solidFill>
                <a:effectLst>
                  <a:glow rad="25400">
                    <a:srgbClr val="BFE2F3"/>
                  </a:glo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107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56" userDrawn="1">
          <p15:clr>
            <a:srgbClr val="FBAE40"/>
          </p15:clr>
        </p15:guide>
        <p15:guide id="2" pos="20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082136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文本框 8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5"/>
          <p:cNvSpPr txBox="1">
            <a:spLocks/>
          </p:cNvSpPr>
          <p:nvPr userDrawn="1"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50430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435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文本框 9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 userDrawn="1"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2848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40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1555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 userDrawn="1"/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807632"/>
            <a:ext cx="8340421" cy="586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80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50" r:id="rId3"/>
    <p:sldLayoutId id="2147483651" r:id="rId4"/>
    <p:sldLayoutId id="2147483669" r:id="rId5"/>
    <p:sldLayoutId id="2147483666" r:id="rId6"/>
    <p:sldLayoutId id="2147483670" r:id="rId7"/>
    <p:sldLayoutId id="2147483667" r:id="rId8"/>
    <p:sldLayoutId id="2147483672" r:id="rId9"/>
    <p:sldLayoutId id="2147483673" r:id="rId10"/>
    <p:sldLayoutId id="2147483674" r:id="rId11"/>
    <p:sldLayoutId id="2147483668" r:id="rId12"/>
    <p:sldLayoutId id="214748367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image.org/docs/dev/" TargetMode="External"/><Relationship Id="rId2" Type="http://schemas.openxmlformats.org/officeDocument/2006/relationships/hyperlink" Target="http://vision.stanford.edu/teaching/cs131_fall1920/slides/05_ransac.pdf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citeseerx.ist.psu.edu/viewdoc/download?doi=10.1.1.185.585&amp;rep=rep1&amp;type=pdf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5"/>
          <p:cNvSpPr txBox="1">
            <a:spLocks/>
          </p:cNvSpPr>
          <p:nvPr/>
        </p:nvSpPr>
        <p:spPr>
          <a:xfrm>
            <a:off x="385911" y="984473"/>
            <a:ext cx="8372163" cy="5741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zh-CN" altLang="en-US" sz="48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2FFFFF-EA1E-DE4F-ACA0-AB0E19FA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58" y="4135009"/>
            <a:ext cx="8923867" cy="899510"/>
          </a:xfrm>
        </p:spPr>
        <p:txBody>
          <a:bodyPr/>
          <a:lstStyle/>
          <a:p>
            <a:r>
              <a:rPr lang="zh-CN" altLang="en-US" sz="2800" dirty="0"/>
              <a:t>基于</a:t>
            </a:r>
            <a:r>
              <a:rPr lang="zh-CN" altLang="en-CN" sz="2800" dirty="0"/>
              <a:t>光</a:t>
            </a:r>
            <a:r>
              <a:rPr lang="zh-CN" altLang="en-US" sz="2800" dirty="0"/>
              <a:t>流法</a:t>
            </a:r>
            <a:r>
              <a:rPr lang="en-US" altLang="zh-CN" sz="2800" dirty="0"/>
              <a:t>(</a:t>
            </a:r>
            <a:r>
              <a:rPr lang="zh-CN" altLang="en-US" sz="2800" dirty="0"/>
              <a:t>卢卡斯</a:t>
            </a:r>
            <a:r>
              <a:rPr lang="en-US" altLang="zh-CN" sz="2800" dirty="0"/>
              <a:t>-</a:t>
            </a:r>
            <a:r>
              <a:rPr lang="zh-CN" altLang="en-US" sz="2800" dirty="0"/>
              <a:t>卡纳德方法）的波纹运动状态分析</a:t>
            </a:r>
            <a:endParaRPr lang="en-CN" sz="2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3762C2-164D-7C4E-A608-928639CAEE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N" sz="1800" dirty="0"/>
              <a:t>李庆文</a:t>
            </a:r>
            <a:r>
              <a:rPr lang="zh-CN" altLang="en-US" sz="1800" dirty="0"/>
              <a:t> </a:t>
            </a:r>
            <a:r>
              <a:rPr lang="en-US" altLang="zh-CN" sz="1800" dirty="0"/>
              <a:t>–</a:t>
            </a:r>
            <a:r>
              <a:rPr lang="zh-CN" altLang="en-US" sz="1800" dirty="0"/>
              <a:t> </a:t>
            </a:r>
            <a:r>
              <a:rPr lang="en-US" altLang="zh-CN" sz="1800" dirty="0"/>
              <a:t>2020.11.05</a:t>
            </a:r>
            <a:endParaRPr lang="en-CN" sz="1800" dirty="0"/>
          </a:p>
        </p:txBody>
      </p:sp>
    </p:spTree>
    <p:extLst>
      <p:ext uri="{BB962C8B-B14F-4D97-AF65-F5344CB8AC3E}">
        <p14:creationId xmlns:p14="http://schemas.microsoft.com/office/powerpoint/2010/main" val="3945083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7478C-AD0D-0C48-B975-DD336C5DE5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2401" y="1685678"/>
            <a:ext cx="8713788" cy="4921498"/>
          </a:xfrm>
        </p:spPr>
        <p:txBody>
          <a:bodyPr/>
          <a:lstStyle/>
          <a:p>
            <a:endParaRPr lang="en-CN" dirty="0"/>
          </a:p>
          <a:p>
            <a:r>
              <a:rPr lang="en-CN" dirty="0"/>
              <a:t>Lagrange</a:t>
            </a:r>
            <a:r>
              <a:rPr lang="zh-CN" altLang="en-US" dirty="0"/>
              <a:t> 描述（</a:t>
            </a:r>
            <a:r>
              <a:rPr lang="zh-CN" altLang="en-CN" dirty="0"/>
              <a:t>流体微元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假定，静态镜头下</a:t>
            </a:r>
            <a:r>
              <a:rPr lang="en-US" altLang="zh-CN" dirty="0"/>
              <a:t>,</a:t>
            </a:r>
            <a:r>
              <a:rPr lang="zh-CN" altLang="en-US" dirty="0"/>
              <a:t>动态视频的</a:t>
            </a:r>
            <a:r>
              <a:rPr lang="zh-CN" altLang="en-CN" dirty="0"/>
              <a:t>两帧中</a:t>
            </a:r>
            <a:r>
              <a:rPr lang="en-US" altLang="zh-CN" dirty="0"/>
              <a:t>,</a:t>
            </a:r>
            <a:r>
              <a:rPr lang="zh-CN" altLang="en-US" dirty="0"/>
              <a:t> 一个像素点光的亮度 </a:t>
            </a:r>
            <a:r>
              <a:rPr lang="en-US" altLang="zh-CN" dirty="0"/>
              <a:t>I</a:t>
            </a:r>
            <a:r>
              <a:rPr lang="zh-CN" altLang="en-US" dirty="0"/>
              <a:t> 不随时间变化 </a:t>
            </a:r>
            <a:endParaRPr lang="en-US" altLang="zh-CN" dirty="0"/>
          </a:p>
          <a:p>
            <a:endParaRPr lang="en-C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D16956C-D790-7348-BFF4-AFBEA2E72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问题描述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C3E075-4F0E-2446-987F-FE221E612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554" y="4618788"/>
            <a:ext cx="2822892" cy="5535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E24CE76-FBDB-B34E-BBBA-9B7FDF10B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795" y="3690553"/>
            <a:ext cx="5207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68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</p:spPr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具体过程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0E603F-8CF6-7844-A54D-99DF56AAC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309" y="2988038"/>
            <a:ext cx="5783382" cy="15448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B3D8FA-5A6A-0541-B8F7-B70382997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203" y="5377989"/>
            <a:ext cx="1839592" cy="3728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5403E7-844E-1C49-9606-40FF2F60F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552" y="1932660"/>
            <a:ext cx="2822892" cy="55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387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</p:spPr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目前进展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3" name="Picture 2" descr="A picture containing star, light, ball, sky&#10;&#10;Description automatically generated">
            <a:extLst>
              <a:ext uri="{FF2B5EF4-FFF2-40B4-BE49-F238E27FC236}">
                <a16:creationId xmlns:a16="http://schemas.microsoft.com/office/drawing/2014/main" id="{E418C007-BCA1-C347-9A88-4D687CC3B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054" y="2354862"/>
            <a:ext cx="3722016" cy="2674337"/>
          </a:xfrm>
          <a:prstGeom prst="rect">
            <a:avLst/>
          </a:prstGeom>
        </p:spPr>
      </p:pic>
      <p:pic>
        <p:nvPicPr>
          <p:cNvPr id="6" name="Picture 5" descr="A star in the middle of the night&#10;&#10;Description automatically generated">
            <a:extLst>
              <a:ext uri="{FF2B5EF4-FFF2-40B4-BE49-F238E27FC236}">
                <a16:creationId xmlns:a16="http://schemas.microsoft.com/office/drawing/2014/main" id="{EA589E85-DEDE-E44D-AF9D-B797C54CF0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81" y="2354862"/>
            <a:ext cx="3671793" cy="267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611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</p:spPr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逐步算法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25D8B6-57EF-8E4D-A371-A214290A6DAA}"/>
              </a:ext>
            </a:extLst>
          </p:cNvPr>
          <p:cNvSpPr txBox="1"/>
          <p:nvPr/>
        </p:nvSpPr>
        <p:spPr>
          <a:xfrm>
            <a:off x="494024" y="1828086"/>
            <a:ext cx="727837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跟踪</a:t>
            </a:r>
            <a:r>
              <a:rPr lang="en-US" altLang="zh-CN" dirty="0"/>
              <a:t>“</a:t>
            </a:r>
            <a:r>
              <a:rPr lang="zh-CN" altLang="en-US" dirty="0"/>
              <a:t>亮点</a:t>
            </a:r>
            <a:r>
              <a:rPr lang="en-US" altLang="zh-CN" dirty="0"/>
              <a:t>”</a:t>
            </a:r>
            <a:r>
              <a:rPr lang="zh-CN" altLang="en-US" dirty="0"/>
              <a:t>的选取（暂定</a:t>
            </a:r>
            <a:r>
              <a:rPr lang="en-US" altLang="zh-CN" dirty="0"/>
              <a:t>Harris</a:t>
            </a:r>
            <a:r>
              <a:rPr lang="zh-CN" altLang="en-US" dirty="0"/>
              <a:t>角点检测方法）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初始化光流向量 </a:t>
            </a:r>
            <a:r>
              <a:rPr lang="en-US" altLang="zh-CN" dirty="0"/>
              <a:t>v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计算空间梯度矩阵</a:t>
            </a:r>
            <a:r>
              <a:rPr lang="en-US" altLang="zh-CN" dirty="0"/>
              <a:t>G</a:t>
            </a:r>
            <a:r>
              <a:rPr lang="zh-CN" altLang="en-US" dirty="0"/>
              <a:t>和随时间的变化率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计算第</a:t>
            </a:r>
            <a:r>
              <a:rPr lang="en-US" altLang="zh-CN" dirty="0"/>
              <a:t>k</a:t>
            </a:r>
            <a:r>
              <a:rPr lang="zh-CN" altLang="en-US" dirty="0"/>
              <a:t>次迭代的光流变化速度 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更新</a:t>
            </a:r>
            <a:r>
              <a:rPr lang="zh-CN" altLang="en-CN" dirty="0"/>
              <a:t>光流向量</a:t>
            </a:r>
            <a:r>
              <a:rPr lang="zh-CN" altLang="en-US" dirty="0"/>
              <a:t> 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C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00A572-EF14-CA49-BE7B-A77492CDB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026" y="2837381"/>
            <a:ext cx="926086" cy="658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C32A52-8EB0-1140-BE17-11F9A9D54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186" y="3743301"/>
            <a:ext cx="207784" cy="3116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E38C1C-32AE-1D4E-83B9-A9ED1BDF2F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3212" y="4520989"/>
            <a:ext cx="1439447" cy="3116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3D5954E-5E91-9C42-A82F-0BE6ADA5C2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4750" y="5391150"/>
            <a:ext cx="1105276" cy="28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901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AC8C12-5152-5349-B4D5-7800D7DD670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CN" dirty="0"/>
          </a:p>
          <a:p>
            <a:endParaRPr lang="en-CN" dirty="0"/>
          </a:p>
          <a:p>
            <a:r>
              <a:rPr lang="en-CN" dirty="0"/>
              <a:t>高通滤波以锐化图像</a:t>
            </a:r>
            <a:r>
              <a:rPr lang="zh-CN" altLang="en-US" dirty="0"/>
              <a:t>，</a:t>
            </a:r>
            <a:r>
              <a:rPr lang="en-CN" dirty="0"/>
              <a:t>预处理</a:t>
            </a:r>
            <a:r>
              <a:rPr lang="zh-CN" altLang="en-US" dirty="0"/>
              <a:t>（离散傅里叶变换）</a:t>
            </a:r>
            <a:endParaRPr lang="en-US" altLang="zh-CN" dirty="0"/>
          </a:p>
          <a:p>
            <a:r>
              <a:rPr lang="zh-CN" altLang="en-US" dirty="0"/>
              <a:t>动态视频的特征跟踪</a:t>
            </a:r>
            <a:endParaRPr lang="en-US" altLang="zh-CN" dirty="0"/>
          </a:p>
          <a:p>
            <a:r>
              <a:rPr lang="zh-CN" altLang="en-US" dirty="0"/>
              <a:t>如何解决视频过大时，运算量很大的问题呢？</a:t>
            </a:r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5B5AD1-88E8-C44D-955B-3B84C3FF7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近期工作</a:t>
            </a:r>
          </a:p>
        </p:txBody>
      </p:sp>
    </p:spTree>
    <p:extLst>
      <p:ext uri="{BB962C8B-B14F-4D97-AF65-F5344CB8AC3E}">
        <p14:creationId xmlns:p14="http://schemas.microsoft.com/office/powerpoint/2010/main" val="309293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04778D-6687-DE47-9D67-89FB0C07050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71451" y="1685678"/>
            <a:ext cx="8694738" cy="4921498"/>
          </a:xfrm>
        </p:spPr>
        <p:txBody>
          <a:bodyPr/>
          <a:lstStyle/>
          <a:p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http://vision.stanford.edu/teaching/cs131_fall1920/slides/05_ransac.pdf</a:t>
            </a:r>
            <a:endParaRPr lang="en-US" dirty="0"/>
          </a:p>
          <a:p>
            <a:r>
              <a:rPr lang="en-US" dirty="0">
                <a:hlinkClick r:id="rId3"/>
              </a:rPr>
              <a:t>https://scikit-image.org/docs/dev/</a:t>
            </a:r>
            <a:endParaRPr lang="en-US" dirty="0"/>
          </a:p>
          <a:p>
            <a:r>
              <a:rPr lang="en-US" u="sng" dirty="0">
                <a:hlinkClick r:id="rId4"/>
              </a:rPr>
              <a:t>Pyramidal Implementation of the Lucas Kanade Feature Tracker</a:t>
            </a:r>
            <a:r>
              <a:rPr lang="en-US" dirty="0"/>
              <a:t>.</a:t>
            </a:r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1C2FB3-D5D0-7849-B91A-1B4E334E1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参考文献</a:t>
            </a:r>
          </a:p>
        </p:txBody>
      </p:sp>
    </p:spTree>
    <p:extLst>
      <p:ext uri="{BB962C8B-B14F-4D97-AF65-F5344CB8AC3E}">
        <p14:creationId xmlns:p14="http://schemas.microsoft.com/office/powerpoint/2010/main" val="3848782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9FAE52-E576-8E47-80DC-90944FF97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742" y="2538070"/>
            <a:ext cx="6474515" cy="337358"/>
          </a:xfrm>
        </p:spPr>
        <p:txBody>
          <a:bodyPr/>
          <a:lstStyle/>
          <a:p>
            <a:pPr algn="ctr"/>
            <a:r>
              <a:rPr lang="en-CN" sz="4400" dirty="0">
                <a:solidFill>
                  <a:srgbClr val="C00000"/>
                </a:solidFill>
              </a:rPr>
              <a:t>感谢聆听</a:t>
            </a:r>
          </a:p>
        </p:txBody>
      </p:sp>
    </p:spTree>
    <p:extLst>
      <p:ext uri="{BB962C8B-B14F-4D97-AF65-F5344CB8AC3E}">
        <p14:creationId xmlns:p14="http://schemas.microsoft.com/office/powerpoint/2010/main" val="3131784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VI统一色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C8161E"/>
      </a:accent1>
      <a:accent2>
        <a:srgbClr val="F08300"/>
      </a:accent2>
      <a:accent3>
        <a:srgbClr val="FDD000"/>
      </a:accent3>
      <a:accent4>
        <a:srgbClr val="338D27"/>
      </a:accent4>
      <a:accent5>
        <a:srgbClr val="0086D1"/>
      </a:accent5>
      <a:accent6>
        <a:srgbClr val="004098"/>
      </a:accent6>
      <a:hlink>
        <a:srgbClr val="B5B5B6"/>
      </a:hlink>
      <a:folHlink>
        <a:srgbClr val="BD9F68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2565</TotalTime>
  <Words>173</Words>
  <Application>Microsoft Macintosh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微软雅黑</vt:lpstr>
      <vt:lpstr>Arial</vt:lpstr>
      <vt:lpstr>Calibri</vt:lpstr>
      <vt:lpstr>Times New Roman</vt:lpstr>
      <vt:lpstr>Office 主题</vt:lpstr>
      <vt:lpstr>基于光流法(卢卡斯-卡纳德方法）的波纹运动状态分析</vt:lpstr>
      <vt:lpstr>问题描述</vt:lpstr>
      <vt:lpstr>具体过程</vt:lpstr>
      <vt:lpstr>目前进展</vt:lpstr>
      <vt:lpstr>逐步算法</vt:lpstr>
      <vt:lpstr>近期工作</vt:lpstr>
      <vt:lpstr>参考文献</vt:lpstr>
      <vt:lpstr>感谢聆听</vt:lpstr>
    </vt:vector>
  </TitlesOfParts>
  <Company>SJTU-BCMI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Qinchuan Zhang</dc:creator>
  <cp:lastModifiedBy>zfj</cp:lastModifiedBy>
  <cp:revision>192</cp:revision>
  <dcterms:created xsi:type="dcterms:W3CDTF">2016-01-21T16:32:22Z</dcterms:created>
  <dcterms:modified xsi:type="dcterms:W3CDTF">2020-11-05T10:57:42Z</dcterms:modified>
  <cp:contentStatus/>
</cp:coreProperties>
</file>