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9" r:id="rId7"/>
    <p:sldId id="270" r:id="rId8"/>
    <p:sldId id="271" r:id="rId9"/>
    <p:sldId id="272" r:id="rId10"/>
    <p:sldId id="273" r:id="rId11"/>
    <p:sldId id="266" r:id="rId12"/>
    <p:sldId id="274" r:id="rId13"/>
    <p:sldId id="275" r:id="rId14"/>
    <p:sldId id="276" r:id="rId15"/>
    <p:sldId id="261" r:id="rId16"/>
    <p:sldId id="260" r:id="rId17"/>
    <p:sldId id="262" r:id="rId18"/>
    <p:sldId id="263" r:id="rId19"/>
    <p:sldId id="264" r:id="rId20"/>
    <p:sldId id="277" r:id="rId21"/>
    <p:sldId id="278" r:id="rId22"/>
    <p:sldId id="279" r:id="rId23"/>
    <p:sldId id="280" r:id="rId24"/>
    <p:sldId id="281" r:id="rId25"/>
    <p:sldId id="267"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p:normalViewPr>
  <p:slideViewPr>
    <p:cSldViewPr snapToGrid="0">
      <p:cViewPr>
        <p:scale>
          <a:sx n="75" d="100"/>
          <a:sy n="75" d="100"/>
        </p:scale>
        <p:origin x="1018"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12/25/2023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4" y="680796"/>
            <a:ext cx="10993549" cy="1475013"/>
          </a:xfrm>
        </p:spPr>
        <p:txBody>
          <a:bodyPr/>
          <a:lstStyle/>
          <a:p>
            <a:pPr algn="ctr"/>
            <a:r>
              <a:rPr lang="fa-IR" dirty="0">
                <a:latin typeface="Vazirmatn SemiBold" pitchFamily="2" charset="-78"/>
                <a:cs typeface="Vazirmatn SemiBold" pitchFamily="2" charset="-78"/>
              </a:rPr>
              <a:t>قفل هوشمند</a:t>
            </a:r>
            <a:endParaRPr lang="en-US" dirty="0">
              <a:latin typeface="Vazirmatn SemiBold" pitchFamily="2" charset="-78"/>
              <a:cs typeface="Vazirmatn SemiBold" pitchFamily="2" charset="-78"/>
            </a:endParaRPr>
          </a:p>
        </p:txBody>
      </p:sp>
      <p:sp>
        <p:nvSpPr>
          <p:cNvPr id="3" name="Subtitle 2"/>
          <p:cNvSpPr>
            <a:spLocks noGrp="1"/>
          </p:cNvSpPr>
          <p:nvPr>
            <p:ph type="subTitle" idx="1"/>
          </p:nvPr>
        </p:nvSpPr>
        <p:spPr>
          <a:xfrm>
            <a:off x="581194" y="2155809"/>
            <a:ext cx="10993546" cy="913961"/>
          </a:xfrm>
        </p:spPr>
        <p:txBody>
          <a:bodyPr>
            <a:normAutofit/>
          </a:bodyPr>
          <a:lstStyle/>
          <a:p>
            <a:pPr algn="ctr"/>
            <a:r>
              <a:rPr lang="fa-IR" sz="2000" dirty="0">
                <a:solidFill>
                  <a:schemeClr val="tx1"/>
                </a:solidFill>
              </a:rPr>
              <a:t>غزل روستا    40016341054024</a:t>
            </a:r>
          </a:p>
          <a:p>
            <a:pPr algn="ctr"/>
            <a:r>
              <a:rPr lang="fa-IR" sz="2000" dirty="0">
                <a:solidFill>
                  <a:schemeClr val="tx1"/>
                </a:solidFill>
              </a:rPr>
              <a:t>بهاره </a:t>
            </a:r>
            <a:r>
              <a:rPr lang="fa-IR" sz="2000">
                <a:solidFill>
                  <a:schemeClr val="tx1"/>
                </a:solidFill>
              </a:rPr>
              <a:t>محمدی جانبازلو   40016341054012</a:t>
            </a:r>
            <a:endParaRPr lang="en-US" sz="2000" dirty="0">
              <a:solidFill>
                <a:schemeClr val="tx1"/>
              </a:solidFill>
            </a:endParaRPr>
          </a:p>
        </p:txBody>
      </p:sp>
    </p:spTree>
    <p:extLst>
      <p:ext uri="{BB962C8B-B14F-4D97-AF65-F5344CB8AC3E}">
        <p14:creationId xmlns:p14="http://schemas.microsoft.com/office/powerpoint/2010/main" val="1575865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59F1-70D3-4354-A73D-B1C4967A705A}"/>
              </a:ext>
            </a:extLst>
          </p:cNvPr>
          <p:cNvSpPr>
            <a:spLocks noGrp="1"/>
          </p:cNvSpPr>
          <p:nvPr>
            <p:ph type="title"/>
          </p:nvPr>
        </p:nvSpPr>
        <p:spPr/>
        <p:txBody>
          <a:bodyPr/>
          <a:lstStyle/>
          <a:p>
            <a:pPr algn="ctr"/>
            <a:r>
              <a:rPr lang="fa-IR" dirty="0"/>
              <a:t>قفل هتلی </a:t>
            </a:r>
            <a:endParaRPr lang="en-US" dirty="0"/>
          </a:p>
        </p:txBody>
      </p:sp>
      <p:sp>
        <p:nvSpPr>
          <p:cNvPr id="3" name="Content Placeholder 2">
            <a:extLst>
              <a:ext uri="{FF2B5EF4-FFF2-40B4-BE49-F238E27FC236}">
                <a16:creationId xmlns:a16="http://schemas.microsoft.com/office/drawing/2014/main" id="{8A595FC4-71A3-4FE5-9239-1D83CF43EC03}"/>
              </a:ext>
            </a:extLst>
          </p:cNvPr>
          <p:cNvSpPr>
            <a:spLocks noGrp="1"/>
          </p:cNvSpPr>
          <p:nvPr>
            <p:ph idx="1"/>
          </p:nvPr>
        </p:nvSpPr>
        <p:spPr>
          <a:xfrm>
            <a:off x="959883" y="1463742"/>
            <a:ext cx="11029615" cy="3678303"/>
          </a:xfrm>
        </p:spPr>
        <p:txBody>
          <a:bodyPr/>
          <a:lstStyle/>
          <a:p>
            <a:pPr algn="r" rtl="1"/>
            <a:r>
              <a:rPr lang="ar-SA" sz="1800" dirty="0">
                <a:solidFill>
                  <a:srgbClr val="7D7D7D"/>
                </a:solidFill>
                <a:effectLst/>
                <a:latin typeface="iranyekan"/>
                <a:ea typeface="Times New Roman" panose="02020603050405020304" pitchFamily="18" charset="0"/>
                <a:cs typeface="Times New Roman" panose="02020603050405020304" pitchFamily="18" charset="0"/>
              </a:rPr>
              <a:t>قفل های هتلی</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که معمولاً از کارت هوشمند بهره می‌گیرند، امکانات متنوعی را برای مدیریت ورود و خروج مهمان‌ها فراهم می‌کنند. با قراردادن کارت هوشمند در انواع قفل دیجیتال موجود در هتل‌ها، مهمانان می‌توانند به‌راحتی وارد اتاق‌های خود شوند و نیازی به حمل کلیدهای فیزیکی ندارند. این قفل‌ها به مدیران هتل امکان کنترل کاملی بر دسترسی به اتاق‌ها و ردیابی زمان ورود و خروج مهمان‌ها را می‌دهند. این موارد، باعث افزایش سطح امنیت هتل و بهبود تجربه اقامت مهمان‌ها می‌شود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a:endParaRPr lang="en-US" dirty="0"/>
          </a:p>
        </p:txBody>
      </p:sp>
    </p:spTree>
    <p:extLst>
      <p:ext uri="{BB962C8B-B14F-4D97-AF65-F5344CB8AC3E}">
        <p14:creationId xmlns:p14="http://schemas.microsoft.com/office/powerpoint/2010/main" val="332845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قفل اداریی و مسکونی </a:t>
            </a:r>
            <a:endParaRPr lang="en-US" dirty="0">
              <a:latin typeface="Vazirmatn SemiBold" pitchFamily="2" charset="-78"/>
              <a:cs typeface="Vazirmatn SemiBold" pitchFamily="2" charset="-78"/>
            </a:endParaRPr>
          </a:p>
        </p:txBody>
      </p:sp>
      <p:sp>
        <p:nvSpPr>
          <p:cNvPr id="4" name="TextBox 3">
            <a:extLst>
              <a:ext uri="{FF2B5EF4-FFF2-40B4-BE49-F238E27FC236}">
                <a16:creationId xmlns:a16="http://schemas.microsoft.com/office/drawing/2014/main" id="{AEAECA6A-4E5E-4F2B-85E7-62A4A935B422}"/>
              </a:ext>
            </a:extLst>
          </p:cNvPr>
          <p:cNvSpPr txBox="1"/>
          <p:nvPr/>
        </p:nvSpPr>
        <p:spPr>
          <a:xfrm>
            <a:off x="5227782" y="2660073"/>
            <a:ext cx="6383026" cy="2152256"/>
          </a:xfrm>
          <a:prstGeom prst="rect">
            <a:avLst/>
          </a:prstGeom>
          <a:noFill/>
        </p:spPr>
        <p:txBody>
          <a:bodyPr wrap="square" rtlCol="0">
            <a:spAutoFit/>
          </a:bodyPr>
          <a:lstStyle/>
          <a:p>
            <a:pPr marL="0" marR="0" algn="r" rtl="1">
              <a:lnSpc>
                <a:spcPct val="107000"/>
              </a:lnSpc>
              <a:spcBef>
                <a:spcPts val="0"/>
              </a:spcBef>
              <a:spcAft>
                <a:spcPts val="0"/>
              </a:spcAft>
            </a:pPr>
            <a:r>
              <a:rPr lang="ar-SA" sz="1800">
                <a:solidFill>
                  <a:srgbClr val="7D7D7D"/>
                </a:solidFill>
                <a:effectLst/>
                <a:latin typeface="iranyekan"/>
                <a:ea typeface="Times New Roman" panose="02020603050405020304" pitchFamily="18" charset="0"/>
                <a:cs typeface="Times New Roman" panose="02020603050405020304" pitchFamily="18" charset="0"/>
              </a:rPr>
              <a:t>قفل های مسکونی و اداری به عنوان یکی از گزینه‌های کاربردی در امنیت و کنترل دسترسی به فضاها، استفاده گسترده‌ای دارند. این قفل‌ها با استفاده از فناوری‌های بیومتریکی مانند اثر انگشت و چهره، کارت هوشمند و رمز عبور، امکان احراز هویت دقیق افراد و کنترل دسترسی به فضاهای مجاز را فراهم می‌کنند. با تنوع روش‌های دسترسی، امکان سفارشی‌سازی این محصولات توسط شرکت‌های سازنده نیز وجود دارد. از جمله مزایای این محصولات، افزایش امنیت محیط، کاهش احتمال دسترسی غیرمجاز و سهولت در مدیریت رفت‌وآمد می‌باشد</a:t>
            </a:r>
            <a:r>
              <a:rPr lang="en-US" sz="1800">
                <a:solidFill>
                  <a:srgbClr val="7D7D7D"/>
                </a:solidFill>
                <a:effectLst/>
                <a:latin typeface="iranyekan"/>
                <a:ea typeface="Times New Roman" panose="02020603050405020304" pitchFamily="18" charset="0"/>
                <a:cs typeface="Times New Roman" panose="02020603050405020304" pitchFamily="18" charset="0"/>
              </a:rPr>
              <a:t>.</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2847714-A823-4D72-988B-7DB969E79774}"/>
              </a:ext>
            </a:extLst>
          </p:cNvPr>
          <p:cNvPicPr>
            <a:picLocks noGrp="1"/>
          </p:cNvPicPr>
          <p:nvPr>
            <p:ph idx="1"/>
          </p:nvPr>
        </p:nvPicPr>
        <p:blipFill>
          <a:blip r:embed="rId2"/>
          <a:stretch>
            <a:fillRect/>
          </a:stretch>
        </p:blipFill>
        <p:spPr>
          <a:xfrm>
            <a:off x="581024" y="2256227"/>
            <a:ext cx="3741593" cy="3812064"/>
          </a:xfrm>
          <a:prstGeom prst="rect">
            <a:avLst/>
          </a:prstGeom>
        </p:spPr>
      </p:pic>
    </p:spTree>
    <p:extLst>
      <p:ext uri="{BB962C8B-B14F-4D97-AF65-F5344CB8AC3E}">
        <p14:creationId xmlns:p14="http://schemas.microsoft.com/office/powerpoint/2010/main" val="203990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655E-6C1F-450D-8839-82746535A5C5}"/>
              </a:ext>
            </a:extLst>
          </p:cNvPr>
          <p:cNvSpPr>
            <a:spLocks noGrp="1"/>
          </p:cNvSpPr>
          <p:nvPr>
            <p:ph type="title"/>
          </p:nvPr>
        </p:nvSpPr>
        <p:spPr/>
        <p:txBody>
          <a:bodyPr/>
          <a:lstStyle/>
          <a:p>
            <a:pPr algn="ctr"/>
            <a:r>
              <a:rPr lang="fa-IR" dirty="0"/>
              <a:t>قفل باشگاهی </a:t>
            </a:r>
            <a:endParaRPr lang="en-US" dirty="0"/>
          </a:p>
        </p:txBody>
      </p:sp>
      <p:sp>
        <p:nvSpPr>
          <p:cNvPr id="3" name="Content Placeholder 2">
            <a:extLst>
              <a:ext uri="{FF2B5EF4-FFF2-40B4-BE49-F238E27FC236}">
                <a16:creationId xmlns:a16="http://schemas.microsoft.com/office/drawing/2014/main" id="{E087459C-2A24-425B-B1DD-826CD2C7F1C1}"/>
              </a:ext>
            </a:extLst>
          </p:cNvPr>
          <p:cNvSpPr>
            <a:spLocks noGrp="1"/>
          </p:cNvSpPr>
          <p:nvPr>
            <p:ph idx="1"/>
          </p:nvPr>
        </p:nvSpPr>
        <p:spPr/>
        <p:txBody>
          <a:bodyPr/>
          <a:lstStyle/>
          <a:p>
            <a:pPr marL="0" marR="0" algn="r" rtl="1">
              <a:lnSpc>
                <a:spcPct val="107000"/>
              </a:lnSpc>
              <a:spcBef>
                <a:spcPts val="0"/>
              </a:spcBef>
              <a:spcAft>
                <a:spcPts val="225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حفظ وسایل خصوصی افراد در محیط‌های عمومی همچون باشگاه‌ها، یکی از چالش‌های اساسی به حساب می‌آید. در این زمینه، وجود انواع قفل هوشمند می‌تواند کمک کند تا این مشکل رفع شود. این قفل‌ها از ویژگی‌های متنوعی مانند کارت هوشمند، اثر انگشت، رمز عبور و … برای احراز هویت دقیق کاربران استفاده می‌کنند. همچنین این موضوع سبب می‌شود تا امکان دسترسی غیرمجاز به باشگاه نیز به حداقل برسد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علاوه بر این، برخی ازقفل های باشگاهی </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دارای ویژگی‌هایی همچون ثبت زمان ورود و خروج کاربران و دسترسی از راه دور به‌وسیله اسمارت‌فون‌ها هستند که کاربران را در استفاده و مدیریت بهتر باشگاه‌ها یاری می‌دهند. این قفل‌ها با ترکیب امنیت و راحتی، تجربه بهتری از اقامت و تمرین در باشگاه‌ها را برای اعضا و مدیران ایجاد کرده و ابزاری ضروری و کاربردی به حساب می‌آیند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9012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710E-228F-4B95-932C-9F82FFCF70C7}"/>
              </a:ext>
            </a:extLst>
          </p:cNvPr>
          <p:cNvSpPr>
            <a:spLocks noGrp="1"/>
          </p:cNvSpPr>
          <p:nvPr>
            <p:ph type="title"/>
          </p:nvPr>
        </p:nvSpPr>
        <p:spPr/>
        <p:txBody>
          <a:bodyPr/>
          <a:lstStyle/>
          <a:p>
            <a:pPr algn="ctr"/>
            <a:r>
              <a:rPr lang="fa-IR" dirty="0"/>
              <a:t>قفل استخری </a:t>
            </a:r>
            <a:endParaRPr lang="en-US" dirty="0"/>
          </a:p>
        </p:txBody>
      </p:sp>
      <p:pic>
        <p:nvPicPr>
          <p:cNvPr id="4" name="Content Placeholder 3">
            <a:extLst>
              <a:ext uri="{FF2B5EF4-FFF2-40B4-BE49-F238E27FC236}">
                <a16:creationId xmlns:a16="http://schemas.microsoft.com/office/drawing/2014/main" id="{849EA19A-2BAC-42A9-9D36-10AADDCB898B}"/>
              </a:ext>
            </a:extLst>
          </p:cNvPr>
          <p:cNvPicPr>
            <a:picLocks noGrp="1"/>
          </p:cNvPicPr>
          <p:nvPr>
            <p:ph idx="1"/>
          </p:nvPr>
        </p:nvPicPr>
        <p:blipFill>
          <a:blip r:embed="rId2"/>
          <a:stretch>
            <a:fillRect/>
          </a:stretch>
        </p:blipFill>
        <p:spPr>
          <a:xfrm>
            <a:off x="516371" y="2754512"/>
            <a:ext cx="4138757" cy="2898141"/>
          </a:xfrm>
          <a:prstGeom prst="rect">
            <a:avLst/>
          </a:prstGeom>
        </p:spPr>
      </p:pic>
      <p:sp>
        <p:nvSpPr>
          <p:cNvPr id="7" name="TextBox 6">
            <a:extLst>
              <a:ext uri="{FF2B5EF4-FFF2-40B4-BE49-F238E27FC236}">
                <a16:creationId xmlns:a16="http://schemas.microsoft.com/office/drawing/2014/main" id="{A0A77DEB-DB4C-417C-9174-662878610172}"/>
              </a:ext>
            </a:extLst>
          </p:cNvPr>
          <p:cNvSpPr txBox="1"/>
          <p:nvPr/>
        </p:nvSpPr>
        <p:spPr>
          <a:xfrm>
            <a:off x="5292436" y="2833463"/>
            <a:ext cx="6077528" cy="2740237"/>
          </a:xfrm>
          <a:prstGeom prst="rect">
            <a:avLst/>
          </a:prstGeom>
          <a:noFill/>
        </p:spPr>
        <p:txBody>
          <a:bodyPr wrap="square" rtlCol="0">
            <a:spAutoFit/>
          </a:bodyPr>
          <a:lstStyle/>
          <a:p>
            <a:pPr marL="0" marR="0" algn="r" rtl="1">
              <a:lnSpc>
                <a:spcPct val="107000"/>
              </a:lnSpc>
              <a:spcBef>
                <a:spcPts val="0"/>
              </a:spcBef>
              <a:spcAft>
                <a:spcPts val="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از آنجایی که در استخرها امکان نگهداری و حمل کلیدهای سنتی وجود ندارد،نصب دستگیره هوشمند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می‌تواند گزینه‌ای جذاب و کاربردی باشد. این قفل‌ها با مقاومت در برابر آب و استفاده از فناوری‌های امنیتی مانند رمز عبور یا تشخیص چهره، احراز هویت کاربران در محیط استخر را ساده‌تر می‌کنند. همچنین، انواع قفل هوشمند استخری، سهولت در دسترسی و ورود به فضاهای آبی را فراهم کرده و به کاربران اجازه می‌دهند تا وسایل خود را با خیال راحت در کمد قرار دهند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91644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DC84-894A-437F-B8DB-786FC1C5DC9D}"/>
              </a:ext>
            </a:extLst>
          </p:cNvPr>
          <p:cNvSpPr>
            <a:spLocks noGrp="1"/>
          </p:cNvSpPr>
          <p:nvPr>
            <p:ph type="title"/>
          </p:nvPr>
        </p:nvSpPr>
        <p:spPr/>
        <p:txBody>
          <a:bodyPr/>
          <a:lstStyle/>
          <a:p>
            <a:pPr algn="ctr"/>
            <a:r>
              <a:rPr lang="fa-IR" dirty="0"/>
              <a:t>قفل هوشمند وای فای </a:t>
            </a:r>
            <a:endParaRPr lang="en-US" dirty="0"/>
          </a:p>
        </p:txBody>
      </p:sp>
      <p:pic>
        <p:nvPicPr>
          <p:cNvPr id="4" name="Content Placeholder 3">
            <a:extLst>
              <a:ext uri="{FF2B5EF4-FFF2-40B4-BE49-F238E27FC236}">
                <a16:creationId xmlns:a16="http://schemas.microsoft.com/office/drawing/2014/main" id="{EAA2AC38-D3A8-43A6-A99C-E5D6879043D8}"/>
              </a:ext>
            </a:extLst>
          </p:cNvPr>
          <p:cNvPicPr>
            <a:picLocks noGrp="1"/>
          </p:cNvPicPr>
          <p:nvPr>
            <p:ph idx="1"/>
          </p:nvPr>
        </p:nvPicPr>
        <p:blipFill>
          <a:blip r:embed="rId2"/>
          <a:stretch>
            <a:fillRect/>
          </a:stretch>
        </p:blipFill>
        <p:spPr>
          <a:xfrm>
            <a:off x="581192" y="2512290"/>
            <a:ext cx="3372139" cy="2698678"/>
          </a:xfrm>
          <a:prstGeom prst="rect">
            <a:avLst/>
          </a:prstGeom>
        </p:spPr>
      </p:pic>
      <p:sp>
        <p:nvSpPr>
          <p:cNvPr id="5" name="TextBox 4">
            <a:extLst>
              <a:ext uri="{FF2B5EF4-FFF2-40B4-BE49-F238E27FC236}">
                <a16:creationId xmlns:a16="http://schemas.microsoft.com/office/drawing/2014/main" id="{BA51967D-403C-4CC1-95B0-D9E8FE7FCD50}"/>
              </a:ext>
            </a:extLst>
          </p:cNvPr>
          <p:cNvSpPr txBox="1"/>
          <p:nvPr/>
        </p:nvSpPr>
        <p:spPr>
          <a:xfrm>
            <a:off x="5450154" y="2512290"/>
            <a:ext cx="6160654" cy="2744982"/>
          </a:xfrm>
          <a:prstGeom prst="rect">
            <a:avLst/>
          </a:prstGeom>
          <a:noFill/>
        </p:spPr>
        <p:txBody>
          <a:bodyPr wrap="square" rtlCol="0">
            <a:spAutoFit/>
          </a:bodyPr>
          <a:lstStyle/>
          <a:p>
            <a:pPr marL="0" marR="0" algn="r" rtl="1">
              <a:lnSpc>
                <a:spcPct val="107000"/>
              </a:lnSpc>
              <a:spcBef>
                <a:spcPts val="0"/>
              </a:spcBef>
              <a:spcAft>
                <a:spcPts val="225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قفل هوشمند وای‌فای یکی از گزینه‌های امنیتی مناسب با تکنولوژی روز دنیا به حساب می‌آید که در زمینه امنیت و کنترل دسترسی، کاملاً کاربردی و بهینه می‌باشد. این قفل‌ها از ویژگی‌هایی مانند کنترل از راه دور به‌وسیله اپلیکیشن تلفن همراه و اینترنت استفاده می‌کنند. این مورد کمک می‌کند تا شما بتوانید خانه هوشمند خود را به صورت امن و راحت تکمیل نمایید. خرید و استفاده از قفل هوشمند وای‌فای می‌تواند به دلیل افزایش امنیت محیط، سهولت و راحتی در دسترسی به فضاها و کنترل بهتر وضعیت دسترسی کاربران کمک کند. قفل‌ها عموماً در محیط‌های تجاری و اداری، هتل‌ها، آپارتمان‌ها و اماکن عمومی مورداستفاده قرار می‌گیرند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3386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جدول حالات قفل هوشمند</a:t>
            </a:r>
            <a:endParaRPr lang="en-US" dirty="0">
              <a:latin typeface="Vazirmatn SemiBold" pitchFamily="2" charset="-78"/>
              <a:cs typeface="Vazirmatn SemiBold" pitchFamily="2" charset="-78"/>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4452866"/>
              </p:ext>
            </p:extLst>
          </p:nvPr>
        </p:nvGraphicFramePr>
        <p:xfrm>
          <a:off x="581025" y="2181225"/>
          <a:ext cx="11029950" cy="30327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1562448559"/>
                    </a:ext>
                  </a:extLst>
                </a:gridCol>
                <a:gridCol w="5514975">
                  <a:extLst>
                    <a:ext uri="{9D8B030D-6E8A-4147-A177-3AD203B41FA5}">
                      <a16:colId xmlns:a16="http://schemas.microsoft.com/office/drawing/2014/main" val="1214438651"/>
                    </a:ext>
                  </a:extLst>
                </a:gridCol>
              </a:tblGrid>
              <a:tr h="370840">
                <a:tc>
                  <a:txBody>
                    <a:bodyPr/>
                    <a:lstStyle/>
                    <a:p>
                      <a:pPr algn="ctr"/>
                      <a:r>
                        <a:rPr lang="fa-IR" dirty="0">
                          <a:latin typeface="Vazirmatn Thin" pitchFamily="2" charset="-78"/>
                          <a:cs typeface="Vazirmatn Thin" pitchFamily="2" charset="-78"/>
                        </a:rPr>
                        <a:t>حالت قفل هوشمند</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توضیحات</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4156744489"/>
                  </a:ext>
                </a:extLst>
              </a:tr>
              <a:tr h="370840">
                <a:tc>
                  <a:txBody>
                    <a:bodyPr/>
                    <a:lstStyle/>
                    <a:p>
                      <a:pPr algn="ctr"/>
                      <a:r>
                        <a:rPr lang="ar-SA" sz="1800" kern="1200" dirty="0">
                          <a:solidFill>
                            <a:schemeClr val="dk1"/>
                          </a:solidFill>
                          <a:effectLst/>
                          <a:latin typeface="Vazirmatn Thin" pitchFamily="2" charset="-78"/>
                          <a:ea typeface="+mn-ea"/>
                          <a:cs typeface="Vazirmatn Thin" pitchFamily="2" charset="-78"/>
                        </a:rPr>
                        <a:t>قفل خودکار</a:t>
                      </a:r>
                      <a:endParaRPr lang="en-US" dirty="0">
                        <a:latin typeface="Vazirmatn Thin" pitchFamily="2" charset="-78"/>
                        <a:cs typeface="Vazirmatn Thin" pitchFamily="2" charset="-78"/>
                      </a:endParaRPr>
                    </a:p>
                  </a:txBody>
                  <a:tcPr/>
                </a:tc>
                <a:tc>
                  <a:txBody>
                    <a:bodyPr/>
                    <a:lstStyle/>
                    <a:p>
                      <a:pPr algn="ctr"/>
                      <a:r>
                        <a:rPr lang="en-US" sz="1800" kern="1200" dirty="0">
                          <a:solidFill>
                            <a:schemeClr val="dk1"/>
                          </a:solidFill>
                          <a:effectLst/>
                          <a:latin typeface="Vazirmatn Thin" pitchFamily="2" charset="-78"/>
                          <a:ea typeface="+mn-ea"/>
                          <a:cs typeface="Vazirmatn Thin" pitchFamily="2" charset="-78"/>
                        </a:rPr>
                        <a:t> </a:t>
                      </a:r>
                      <a:r>
                        <a:rPr lang="ar-SA" sz="1800" kern="1200" dirty="0">
                          <a:solidFill>
                            <a:schemeClr val="dk1"/>
                          </a:solidFill>
                          <a:effectLst/>
                          <a:latin typeface="Vazirmatn Thin" pitchFamily="2" charset="-78"/>
                          <a:ea typeface="+mn-ea"/>
                          <a:cs typeface="Vazirmatn Thin" pitchFamily="2" charset="-78"/>
                        </a:rPr>
                        <a:t>قفل بعد از چند دقیقه عدم استفاده خودکار قفل </a:t>
                      </a:r>
                      <a:r>
                        <a:rPr lang="fa-IR" sz="1800" kern="1200" dirty="0">
                          <a:solidFill>
                            <a:schemeClr val="dk1"/>
                          </a:solidFill>
                          <a:effectLst/>
                          <a:latin typeface="Vazirmatn Thin" pitchFamily="2" charset="-78"/>
                          <a:ea typeface="+mn-ea"/>
                          <a:cs typeface="Vazirmatn Thin" pitchFamily="2" charset="-78"/>
                        </a:rPr>
                        <a:t>می شود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3125376326"/>
                  </a:ext>
                </a:extLst>
              </a:tr>
              <a:tr h="370840">
                <a:tc>
                  <a:txBody>
                    <a:bodyPr/>
                    <a:lstStyle/>
                    <a:p>
                      <a:pPr algn="ctr"/>
                      <a:r>
                        <a:rPr lang="fa-IR" dirty="0">
                          <a:latin typeface="Vazirmatn Thin" pitchFamily="2" charset="-78"/>
                          <a:cs typeface="Vazirmatn Thin" pitchFamily="2" charset="-78"/>
                        </a:rPr>
                        <a:t>قفل دستی</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کاربر باید به صورت دستی قفل را فعال یا غیرفعال کند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1009294027"/>
                  </a:ext>
                </a:extLst>
              </a:tr>
              <a:tr h="370840">
                <a:tc>
                  <a:txBody>
                    <a:bodyPr/>
                    <a:lstStyle/>
                    <a:p>
                      <a:pPr algn="ctr"/>
                      <a:r>
                        <a:rPr lang="fa-IR" dirty="0">
                          <a:latin typeface="Vazirmatn Thin" pitchFamily="2" charset="-78"/>
                          <a:cs typeface="Vazirmatn Thin" pitchFamily="2" charset="-78"/>
                        </a:rPr>
                        <a:t>قفل از راه دور</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کاربران میتوانند از راه دور از طریق یک اپلیکیشن یا سیستم کنترل هوشمند قفل را باز یا بسته کنند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658000693"/>
                  </a:ext>
                </a:extLst>
              </a:tr>
              <a:tr h="370840">
                <a:tc>
                  <a:txBody>
                    <a:bodyPr/>
                    <a:lstStyle/>
                    <a:p>
                      <a:pPr algn="ctr"/>
                      <a:r>
                        <a:rPr lang="fa-IR" dirty="0">
                          <a:latin typeface="Vazirmatn Thin" pitchFamily="2" charset="-78"/>
                          <a:cs typeface="Vazirmatn Thin" pitchFamily="2" charset="-78"/>
                        </a:rPr>
                        <a:t>قفل زمانبندی</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برنامه ریزی شده است که قفل هوشمند در زمانهای خاصی بسته یا باز شود، مانند زمانهای خواب، تعطیلات </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235120439"/>
                  </a:ext>
                </a:extLst>
              </a:tr>
              <a:tr h="370840">
                <a:tc>
                  <a:txBody>
                    <a:bodyPr/>
                    <a:lstStyle/>
                    <a:p>
                      <a:pPr algn="ctr"/>
                      <a:r>
                        <a:rPr lang="fa-IR" dirty="0">
                          <a:latin typeface="Vazirmatn Thin" pitchFamily="2" charset="-78"/>
                          <a:cs typeface="Vazirmatn Thin" pitchFamily="2" charset="-78"/>
                        </a:rPr>
                        <a:t>قفل اضطراری</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در صورت وقوع حوادث اضطراری مانند حریق یا سرقت، قفل هوشمند به صورت خودکار باز میشود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3757626862"/>
                  </a:ext>
                </a:extLst>
              </a:tr>
            </a:tbl>
          </a:graphicData>
        </a:graphic>
      </p:graphicFrame>
    </p:spTree>
    <p:extLst>
      <p:ext uri="{BB962C8B-B14F-4D97-AF65-F5344CB8AC3E}">
        <p14:creationId xmlns:p14="http://schemas.microsoft.com/office/powerpoint/2010/main" val="1661150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ایده نو برای قفل های هوشمند</a:t>
            </a:r>
            <a:endParaRPr lang="en-US" dirty="0"/>
          </a:p>
        </p:txBody>
      </p:sp>
      <p:sp>
        <p:nvSpPr>
          <p:cNvPr id="3" name="Content Placeholder 2"/>
          <p:cNvSpPr>
            <a:spLocks noGrp="1"/>
          </p:cNvSpPr>
          <p:nvPr>
            <p:ph idx="1"/>
          </p:nvPr>
        </p:nvSpPr>
        <p:spPr>
          <a:xfrm>
            <a:off x="581192" y="2180496"/>
            <a:ext cx="11029615" cy="4586064"/>
          </a:xfrm>
        </p:spPr>
        <p:txBody>
          <a:bodyPr>
            <a:normAutofit/>
          </a:bodyPr>
          <a:lstStyle/>
          <a:p>
            <a:pPr algn="ctr"/>
            <a:r>
              <a:rPr lang="fa-IR" dirty="0">
                <a:latin typeface="Vazirmatn Thin" pitchFamily="2" charset="-78"/>
                <a:cs typeface="Vazirmatn Thin" pitchFamily="2" charset="-78"/>
              </a:rPr>
              <a:t>یک ایده جالب برای قفل های هوشمند میتواند ترکیبی از فناوریهای مختلف باشد که امکانات جدید و کاربردهای متنوعی را به کاربران ارائه دهد. </a:t>
            </a:r>
          </a:p>
          <a:p>
            <a:pPr algn="ctr"/>
            <a:r>
              <a:rPr lang="fa-IR" dirty="0">
                <a:latin typeface="Vazirmatn Thin" pitchFamily="2" charset="-78"/>
                <a:cs typeface="Vazirmatn Thin" pitchFamily="2" charset="-78"/>
              </a:rPr>
              <a:t>1. ترکیب بلوتوث و وایفای: قفلی که هم از بلوتوث برای ارتباط مستقیم با گوشی هوشمند کاربر استفاده میکند و هم از امکانات شبکه وایفای برای اتصال به اینترنت و مدیریت از راه دور. این امکان به کاربران </a:t>
            </a:r>
          </a:p>
          <a:p>
            <a:pPr algn="ctr"/>
            <a:endParaRPr lang="fa-IR" dirty="0">
              <a:latin typeface="Vazirmatn Thin" pitchFamily="2" charset="-78"/>
              <a:cs typeface="Vazirmatn Thin" pitchFamily="2" charset="-78"/>
            </a:endParaRPr>
          </a:p>
          <a:p>
            <a:pPr algn="ctr"/>
            <a:r>
              <a:rPr lang="fa-IR" dirty="0">
                <a:latin typeface="Vazirmatn Thin" pitchFamily="2" charset="-78"/>
                <a:cs typeface="Vazirmatn Thin" pitchFamily="2" charset="-78"/>
              </a:rPr>
              <a:t>اجازه میدهد تا به صورت محلی یا از راه دور قفل را کنترل کنند.</a:t>
            </a:r>
          </a:p>
          <a:p>
            <a:pPr algn="ctr"/>
            <a:endParaRPr lang="fa-IR" dirty="0">
              <a:latin typeface="Vazirmatn Thin" pitchFamily="2" charset="-78"/>
              <a:cs typeface="Vazirmatn Thin" pitchFamily="2" charset="-78"/>
            </a:endParaRPr>
          </a:p>
          <a:p>
            <a:pPr algn="ctr"/>
            <a:r>
              <a:rPr lang="fa-IR" dirty="0">
                <a:latin typeface="Vazirmatn Thin" pitchFamily="2" charset="-78"/>
                <a:cs typeface="Vazirmatn Thin" pitchFamily="2" charset="-78"/>
              </a:rPr>
              <a:t>2. استفاده از تکنولوژی تشخیص چهره: قفلی که از سیستم تشخیص چهره برای شناسایی کاربران استفاده میکند. این امکان به کاربران اجازه میدهد تا با یک نگاه به دوربین، قفل را باز و بسته کنند.</a:t>
            </a:r>
          </a:p>
          <a:p>
            <a:pPr algn="ctr"/>
            <a:endParaRPr lang="fa-IR" dirty="0">
              <a:latin typeface="Vazirmatn Thin" pitchFamily="2" charset="-78"/>
              <a:cs typeface="Vazirmatn Thin" pitchFamily="2" charset="-78"/>
            </a:endParaRPr>
          </a:p>
          <a:p>
            <a:pPr algn="ctr"/>
            <a:r>
              <a:rPr lang="fa-IR" dirty="0">
                <a:latin typeface="Vazirmatn Thin" pitchFamily="2" charset="-78"/>
                <a:cs typeface="Vazirmatn Thin" pitchFamily="2" charset="-78"/>
              </a:rPr>
              <a:t>3. امکان استفاده از تکنولوژی شناسایی اثر انگشت: قفلی که از سیستم شناسایی اثر انگشت برای احراز هویت کاربران استفاده میکند. این امکان به کاربران اجازه میدهد تا با قرار دادن انگشت خود روی سطح قفل، آن را باز و بسته کنند.</a:t>
            </a:r>
          </a:p>
          <a:p>
            <a:pPr algn="ctr"/>
            <a:endParaRPr lang="en-US" dirty="0">
              <a:latin typeface="Vazirmatn Thin" pitchFamily="2" charset="-78"/>
              <a:cs typeface="Vazirmatn Thin" pitchFamily="2" charset="-78"/>
            </a:endParaRPr>
          </a:p>
        </p:txBody>
      </p:sp>
    </p:spTree>
    <p:extLst>
      <p:ext uri="{BB962C8B-B14F-4D97-AF65-F5344CB8AC3E}">
        <p14:creationId xmlns:p14="http://schemas.microsoft.com/office/powerpoint/2010/main" val="1908191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ایده نو برای قفل های هوشمند</a:t>
            </a:r>
            <a:endParaRPr lang="en-US" dirty="0"/>
          </a:p>
        </p:txBody>
      </p:sp>
      <p:sp>
        <p:nvSpPr>
          <p:cNvPr id="3" name="Content Placeholder 2"/>
          <p:cNvSpPr>
            <a:spLocks noGrp="1"/>
          </p:cNvSpPr>
          <p:nvPr>
            <p:ph idx="1"/>
          </p:nvPr>
        </p:nvSpPr>
        <p:spPr/>
        <p:txBody>
          <a:bodyPr/>
          <a:lstStyle/>
          <a:p>
            <a:pPr algn="ctr"/>
            <a:r>
              <a:rPr lang="fa-IR" dirty="0">
                <a:latin typeface="Vazirmatn Thin" pitchFamily="2" charset="-78"/>
                <a:cs typeface="Vazirmatn Thin" pitchFamily="2" charset="-78"/>
              </a:rPr>
              <a:t>4. ترکیب قفل هوشمند با سیستمهای خانه هوشمند: قفلی که با سایر دستگاههای خانه هوشمند شما تعامل دارد و مثلاً با باز شدن قفل، سیستم روشنایی یا سیستم تهویه خودکار خانه را فعال یا غیرفعال کند.</a:t>
            </a:r>
          </a:p>
          <a:p>
            <a:pPr algn="ctr"/>
            <a:endParaRPr lang="fa-IR" dirty="0">
              <a:latin typeface="Vazirmatn Thin" pitchFamily="2" charset="-78"/>
              <a:cs typeface="Vazirmatn Thin" pitchFamily="2" charset="-78"/>
            </a:endParaRPr>
          </a:p>
          <a:p>
            <a:pPr algn="ctr"/>
            <a:r>
              <a:rPr lang="fa-IR" dirty="0">
                <a:latin typeface="Vazirmatn Thin" pitchFamily="2" charset="-78"/>
                <a:cs typeface="Vazirmatn Thin" pitchFamily="2" charset="-78"/>
              </a:rPr>
              <a:t>5. قابلیت اطلاع رسانی در صورت تلاش برای نفوذ: قفلی که در صورت تلاش برای نفوذ یا ورود غیرمجاز، به صورت خودکار پیام یا هشدار به صاحبان خود ارسال کند.</a:t>
            </a:r>
          </a:p>
          <a:p>
            <a:pPr algn="ctr"/>
            <a:endParaRPr lang="fa-IR" dirty="0">
              <a:latin typeface="Vazirmatn Thin" pitchFamily="2" charset="-78"/>
              <a:cs typeface="Vazirmatn Thin" pitchFamily="2" charset="-78"/>
            </a:endParaRPr>
          </a:p>
          <a:p>
            <a:pPr marL="0" indent="0" algn="ctr">
              <a:buNone/>
            </a:pPr>
            <a:endParaRPr lang="fa-IR" dirty="0">
              <a:latin typeface="Vazirmatn Thin" pitchFamily="2" charset="-78"/>
              <a:cs typeface="Vazirmatn Thin" pitchFamily="2" charset="-78"/>
            </a:endParaRPr>
          </a:p>
          <a:p>
            <a:pPr algn="ctr"/>
            <a:endParaRPr lang="en-US" dirty="0">
              <a:latin typeface="Vazirmatn Thin" pitchFamily="2" charset="-78"/>
              <a:cs typeface="Vazirmatn Thin" pitchFamily="2" charset="-78"/>
            </a:endParaRPr>
          </a:p>
        </p:txBody>
      </p:sp>
    </p:spTree>
    <p:extLst>
      <p:ext uri="{BB962C8B-B14F-4D97-AF65-F5344CB8AC3E}">
        <p14:creationId xmlns:p14="http://schemas.microsoft.com/office/powerpoint/2010/main" val="2477889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Thin" pitchFamily="2" charset="-78"/>
                <a:cs typeface="Vazirmatn Thin" pitchFamily="2" charset="-78"/>
              </a:rPr>
              <a:t>جدول</a:t>
            </a:r>
            <a:br>
              <a:rPr lang="en-US" dirty="0">
                <a:latin typeface="Vazirmatn Thin" pitchFamily="2" charset="-78"/>
                <a:cs typeface="Vazirmatn Thin" pitchFamily="2" charset="-78"/>
              </a:rPr>
            </a:br>
            <a:r>
              <a:rPr lang="en-US" dirty="0">
                <a:latin typeface="Vazirmatn Thin" pitchFamily="2" charset="-78"/>
                <a:cs typeface="Vazirmatn Thin" pitchFamily="2" charset="-78"/>
              </a:rPr>
              <a:t>percept-action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6376437"/>
              </p:ext>
            </p:extLst>
          </p:nvPr>
        </p:nvGraphicFramePr>
        <p:xfrm>
          <a:off x="581025" y="2181225"/>
          <a:ext cx="11029950" cy="25958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1331890863"/>
                    </a:ext>
                  </a:extLst>
                </a:gridCol>
                <a:gridCol w="5514975">
                  <a:extLst>
                    <a:ext uri="{9D8B030D-6E8A-4147-A177-3AD203B41FA5}">
                      <a16:colId xmlns:a16="http://schemas.microsoft.com/office/drawing/2014/main" val="4216944967"/>
                    </a:ext>
                  </a:extLst>
                </a:gridCol>
              </a:tblGrid>
              <a:tr h="370840">
                <a:tc>
                  <a:txBody>
                    <a:bodyPr/>
                    <a:lstStyle/>
                    <a:p>
                      <a:pPr algn="ctr"/>
                      <a:r>
                        <a:rPr lang="en-US" dirty="0">
                          <a:latin typeface="Vazirmatn SemiBold" pitchFamily="2" charset="-78"/>
                          <a:cs typeface="Vazirmatn SemiBold" pitchFamily="2" charset="-78"/>
                        </a:rPr>
                        <a:t>Percept</a:t>
                      </a:r>
                    </a:p>
                  </a:txBody>
                  <a:tcPr/>
                </a:tc>
                <a:tc>
                  <a:txBody>
                    <a:bodyPr/>
                    <a:lstStyle/>
                    <a:p>
                      <a:pPr algn="ctr"/>
                      <a:r>
                        <a:rPr lang="en-US" dirty="0">
                          <a:latin typeface="Vazirmatn SemiBold" pitchFamily="2" charset="-78"/>
                          <a:cs typeface="Vazirmatn SemiBold" pitchFamily="2" charset="-78"/>
                        </a:rPr>
                        <a:t>Action</a:t>
                      </a:r>
                    </a:p>
                  </a:txBody>
                  <a:tcPr/>
                </a:tc>
                <a:extLst>
                  <a:ext uri="{0D108BD9-81ED-4DB2-BD59-A6C34878D82A}">
                    <a16:rowId xmlns:a16="http://schemas.microsoft.com/office/drawing/2014/main" val="3444658448"/>
                  </a:ext>
                </a:extLst>
              </a:tr>
              <a:tr h="370840">
                <a:tc>
                  <a:txBody>
                    <a:bodyPr/>
                    <a:lstStyle/>
                    <a:p>
                      <a:pPr algn="ctr"/>
                      <a:r>
                        <a:rPr lang="fa-IR" dirty="0">
                          <a:latin typeface="Vazirmatn Thin" pitchFamily="2" charset="-78"/>
                          <a:cs typeface="Vazirmatn Thin" pitchFamily="2" charset="-78"/>
                        </a:rPr>
                        <a:t>کاربر به قفل نزدیک میشود</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قفل باز میشود </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3621560827"/>
                  </a:ext>
                </a:extLst>
              </a:tr>
              <a:tr h="370840">
                <a:tc>
                  <a:txBody>
                    <a:bodyPr/>
                    <a:lstStyle/>
                    <a:p>
                      <a:pPr algn="ctr"/>
                      <a:r>
                        <a:rPr lang="fa-IR" dirty="0">
                          <a:latin typeface="Vazirmatn Thin" pitchFamily="2" charset="-78"/>
                          <a:cs typeface="Vazirmatn Thin" pitchFamily="2" charset="-78"/>
                        </a:rPr>
                        <a:t>کاربر از راه دور درخواست باز کردن قفل را ارسال میکند</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قفل باز میشود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3718041239"/>
                  </a:ext>
                </a:extLst>
              </a:tr>
              <a:tr h="370840">
                <a:tc>
                  <a:txBody>
                    <a:bodyPr/>
                    <a:lstStyle/>
                    <a:p>
                      <a:pPr algn="ctr"/>
                      <a:r>
                        <a:rPr lang="fa-IR" dirty="0">
                          <a:latin typeface="Vazirmatn Thin" pitchFamily="2" charset="-78"/>
                          <a:cs typeface="Vazirmatn Thin" pitchFamily="2" charset="-78"/>
                        </a:rPr>
                        <a:t>کاربر تلاش میکند برای نفوذ یا ورود غیرمجاز</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قفل پیام یا هشدار به صاحبان ارسال میکند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698492395"/>
                  </a:ext>
                </a:extLst>
              </a:tr>
              <a:tr h="370840">
                <a:tc>
                  <a:txBody>
                    <a:bodyPr/>
                    <a:lstStyle/>
                    <a:p>
                      <a:pPr algn="ctr"/>
                      <a:r>
                        <a:rPr lang="fa-IR" dirty="0">
                          <a:latin typeface="Vazirmatn Thin" pitchFamily="2" charset="-78"/>
                          <a:cs typeface="Vazirmatn Thin" pitchFamily="2" charset="-78"/>
                        </a:rPr>
                        <a:t>کاربر از راه دور درخواست بستن قفل را ارسال میکند</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قفل بسته میشود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1318375323"/>
                  </a:ext>
                </a:extLst>
              </a:tr>
              <a:tr h="370840">
                <a:tc>
                  <a:txBody>
                    <a:bodyPr/>
                    <a:lstStyle/>
                    <a:p>
                      <a:pPr algn="ctr"/>
                      <a:r>
                        <a:rPr lang="fa-IR" dirty="0">
                          <a:latin typeface="Vazirmatn Thin" pitchFamily="2" charset="-78"/>
                          <a:cs typeface="Vazirmatn Thin" pitchFamily="2" charset="-78"/>
                        </a:rPr>
                        <a:t>سیستم تشخیص چهره کاربر را شناسایی میکند</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قفل باز میشود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1935616829"/>
                  </a:ext>
                </a:extLst>
              </a:tr>
              <a:tr h="370840">
                <a:tc>
                  <a:txBody>
                    <a:bodyPr/>
                    <a:lstStyle/>
                    <a:p>
                      <a:pPr algn="ctr"/>
                      <a:r>
                        <a:rPr lang="fa-IR" dirty="0">
                          <a:latin typeface="Vazirmatn Thin" pitchFamily="2" charset="-78"/>
                          <a:cs typeface="Vazirmatn Thin" pitchFamily="2" charset="-78"/>
                        </a:rPr>
                        <a:t>سیستم شناسایی اثر انگشت کاربر را شناسایی میکند </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قفل باز میشود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924335168"/>
                  </a:ext>
                </a:extLst>
              </a:tr>
            </a:tbl>
          </a:graphicData>
        </a:graphic>
      </p:graphicFrame>
    </p:spTree>
    <p:extLst>
      <p:ext uri="{BB962C8B-B14F-4D97-AF65-F5344CB8AC3E}">
        <p14:creationId xmlns:p14="http://schemas.microsoft.com/office/powerpoint/2010/main" val="112946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قفل هوشمند مدنظر</a:t>
            </a:r>
            <a:endParaRPr lang="en-US" dirty="0">
              <a:latin typeface="Vazirmatn SemiBold" pitchFamily="2" charset="-78"/>
              <a:cs typeface="Vazirmatn SemiBold" pitchFamily="2" charset="-78"/>
            </a:endParaRPr>
          </a:p>
        </p:txBody>
      </p:sp>
      <p:pic>
        <p:nvPicPr>
          <p:cNvPr id="4" name="Content Placeholder 3">
            <a:extLst>
              <a:ext uri="{FF2B5EF4-FFF2-40B4-BE49-F238E27FC236}">
                <a16:creationId xmlns:a16="http://schemas.microsoft.com/office/drawing/2014/main" id="{84B7FA7E-0CF8-4B66-8E53-2C9062206929}"/>
              </a:ext>
            </a:extLst>
          </p:cNvPr>
          <p:cNvPicPr>
            <a:picLocks noGrp="1"/>
          </p:cNvPicPr>
          <p:nvPr>
            <p:ph idx="1"/>
          </p:nvPr>
        </p:nvPicPr>
        <p:blipFill>
          <a:blip r:embed="rId2"/>
          <a:stretch>
            <a:fillRect/>
          </a:stretch>
        </p:blipFill>
        <p:spPr>
          <a:xfrm>
            <a:off x="1167967" y="2622740"/>
            <a:ext cx="9856066" cy="3213046"/>
          </a:xfrm>
          <a:prstGeom prst="rect">
            <a:avLst/>
          </a:prstGeom>
        </p:spPr>
      </p:pic>
    </p:spTree>
    <p:extLst>
      <p:ext uri="{BB962C8B-B14F-4D97-AF65-F5344CB8AC3E}">
        <p14:creationId xmlns:p14="http://schemas.microsoft.com/office/powerpoint/2010/main" val="111372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فهرست مطالب</a:t>
            </a:r>
            <a:endParaRPr lang="en-US" dirty="0">
              <a:latin typeface="Vazirmatn SemiBold" pitchFamily="2" charset="-78"/>
              <a:cs typeface="Vazirmatn SemiBold" pitchFamily="2" charset="-78"/>
            </a:endParaRPr>
          </a:p>
        </p:txBody>
      </p:sp>
      <p:sp>
        <p:nvSpPr>
          <p:cNvPr id="3" name="Content Placeholder 2"/>
          <p:cNvSpPr>
            <a:spLocks noGrp="1"/>
          </p:cNvSpPr>
          <p:nvPr>
            <p:ph idx="1"/>
          </p:nvPr>
        </p:nvSpPr>
        <p:spPr/>
        <p:txBody>
          <a:bodyPr>
            <a:normAutofit/>
          </a:bodyPr>
          <a:lstStyle/>
          <a:p>
            <a:pPr algn="r"/>
            <a:r>
              <a:rPr lang="fa-IR" sz="2400" dirty="0">
                <a:latin typeface="Vazirmatn Thin" pitchFamily="2" charset="-78"/>
                <a:cs typeface="Vazirmatn Thin" pitchFamily="2" charset="-78"/>
              </a:rPr>
              <a:t>1.معرفی و انواع قفل هوشمند</a:t>
            </a:r>
          </a:p>
          <a:p>
            <a:pPr algn="r"/>
            <a:r>
              <a:rPr lang="fa-IR" sz="2400" dirty="0">
                <a:latin typeface="Vazirmatn Thin" pitchFamily="2" charset="-78"/>
                <a:cs typeface="Vazirmatn Thin" pitchFamily="2" charset="-78"/>
              </a:rPr>
              <a:t>2.تمام حالات قفل های هوشمند</a:t>
            </a:r>
          </a:p>
          <a:p>
            <a:pPr algn="r"/>
            <a:r>
              <a:rPr lang="fa-IR" sz="2400" dirty="0">
                <a:latin typeface="Vazirmatn Thin" pitchFamily="2" charset="-78"/>
                <a:cs typeface="Vazirmatn Thin" pitchFamily="2" charset="-78"/>
              </a:rPr>
              <a:t>3.ایده نو برای قفل های هوشمند</a:t>
            </a:r>
          </a:p>
          <a:p>
            <a:pPr algn="r"/>
            <a:r>
              <a:rPr lang="en-US" sz="2400" dirty="0">
                <a:latin typeface="Vazirmatn Thin" pitchFamily="2" charset="-78"/>
                <a:cs typeface="Vazirmatn Thin" pitchFamily="2" charset="-78"/>
              </a:rPr>
              <a:t>percept-action.4</a:t>
            </a:r>
          </a:p>
          <a:p>
            <a:pPr algn="r"/>
            <a:r>
              <a:rPr lang="fa-IR" sz="2400" dirty="0">
                <a:latin typeface="Vazirmatn Thin" pitchFamily="2" charset="-78"/>
                <a:cs typeface="Vazirmatn Thin" pitchFamily="2" charset="-78"/>
              </a:rPr>
              <a:t>5.برترین قفل هوشمند بازار</a:t>
            </a:r>
          </a:p>
          <a:p>
            <a:pPr algn="r"/>
            <a:r>
              <a:rPr lang="en-US" sz="2400" dirty="0">
                <a:latin typeface="Vazirmatn Thin" pitchFamily="2" charset="-78"/>
                <a:cs typeface="Vazirmatn Thin" pitchFamily="2" charset="-78"/>
              </a:rPr>
              <a:t>PEAS.6</a:t>
            </a:r>
          </a:p>
          <a:p>
            <a:pPr algn="r"/>
            <a:endParaRPr lang="en-US" sz="2400" dirty="0">
              <a:latin typeface="Vazirmatn Thin" pitchFamily="2" charset="-78"/>
              <a:cs typeface="Vazirmatn Thin" pitchFamily="2" charset="-78"/>
            </a:endParaRPr>
          </a:p>
        </p:txBody>
      </p:sp>
    </p:spTree>
    <p:extLst>
      <p:ext uri="{BB962C8B-B14F-4D97-AF65-F5344CB8AC3E}">
        <p14:creationId xmlns:p14="http://schemas.microsoft.com/office/powerpoint/2010/main" val="3921100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C6CD-6E6A-4C8D-AD0D-750DE1BCCEB4}"/>
              </a:ext>
            </a:extLst>
          </p:cNvPr>
          <p:cNvSpPr>
            <a:spLocks noGrp="1"/>
          </p:cNvSpPr>
          <p:nvPr>
            <p:ph type="title"/>
          </p:nvPr>
        </p:nvSpPr>
        <p:spPr/>
        <p:txBody>
          <a:bodyPr/>
          <a:lstStyle/>
          <a:p>
            <a:pPr algn="ctr"/>
            <a:r>
              <a:rPr lang="fa-IR" dirty="0"/>
              <a:t>قفل هوشمند مدنظر </a:t>
            </a:r>
            <a:endParaRPr lang="en-US" dirty="0"/>
          </a:p>
        </p:txBody>
      </p:sp>
      <p:sp>
        <p:nvSpPr>
          <p:cNvPr id="3" name="Content Placeholder 2">
            <a:extLst>
              <a:ext uri="{FF2B5EF4-FFF2-40B4-BE49-F238E27FC236}">
                <a16:creationId xmlns:a16="http://schemas.microsoft.com/office/drawing/2014/main" id="{4DF017A8-4FD9-471B-9A14-BA71756F7108}"/>
              </a:ext>
            </a:extLst>
          </p:cNvPr>
          <p:cNvSpPr>
            <a:spLocks noGrp="1"/>
          </p:cNvSpPr>
          <p:nvPr>
            <p:ph idx="1"/>
          </p:nvPr>
        </p:nvSpPr>
        <p:spPr/>
        <p:txBody>
          <a:bodyPr>
            <a:normAutofit fontScale="92500" lnSpcReduction="20000"/>
          </a:bodyPr>
          <a:lstStyle/>
          <a:p>
            <a:pPr marL="0" marR="0" algn="r" rtl="1">
              <a:lnSpc>
                <a:spcPct val="107000"/>
              </a:lnSpc>
              <a:spcBef>
                <a:spcPts val="0"/>
              </a:spcBef>
              <a:spcAft>
                <a:spcPts val="800"/>
              </a:spcAft>
            </a:pPr>
            <a:r>
              <a:rPr lang="ar-SA" sz="1800" dirty="0">
                <a:solidFill>
                  <a:srgbClr val="212529"/>
                </a:solidFill>
                <a:effectLst/>
                <a:latin typeface="dana"/>
                <a:ea typeface="Calibri" panose="020F0502020204030204" pitchFamily="34" charset="0"/>
                <a:cs typeface="Arial" panose="020B0604020202020204" pitchFamily="34" charset="0"/>
              </a:rPr>
              <a:t>قفل هوشمند تشخیص چهره فیلیپس</a:t>
            </a:r>
            <a:r>
              <a:rPr lang="en-US" sz="1800" dirty="0">
                <a:solidFill>
                  <a:srgbClr val="212529"/>
                </a:solidFill>
                <a:effectLst/>
                <a:latin typeface="dana"/>
                <a:ea typeface="Calibri" panose="020F0502020204030204" pitchFamily="34" charset="0"/>
                <a:cs typeface="Arial" panose="020B0604020202020204" pitchFamily="34" charset="0"/>
              </a:rPr>
              <a:t> DDL709 FVP </a:t>
            </a:r>
            <a:r>
              <a:rPr lang="ar-SA" sz="1800" dirty="0">
                <a:solidFill>
                  <a:srgbClr val="212529"/>
                </a:solidFill>
                <a:effectLst/>
                <a:latin typeface="dana"/>
                <a:ea typeface="Calibri" panose="020F0502020204030204" pitchFamily="34" charset="0"/>
                <a:cs typeface="Arial" panose="020B0604020202020204" pitchFamily="34" charset="0"/>
              </a:rPr>
              <a:t>یکی از عنوان مظاهر پیشرفت‌ فنی و تکنولوژی قرن بیست و یکم است. این</a:t>
            </a:r>
            <a:r>
              <a:rPr lang="fa-IR" sz="1800" dirty="0">
                <a:effectLst/>
                <a:latin typeface="Calibri" panose="020F0502020204030204" pitchFamily="34" charset="0"/>
                <a:ea typeface="Calibri" panose="020F0502020204030204" pitchFamily="34" charset="0"/>
                <a:cs typeface="Arial" panose="020B0604020202020204" pitchFamily="34" charset="0"/>
              </a:rPr>
              <a:t>قفل هوشمند پرچم دار</a:t>
            </a:r>
            <a:r>
              <a:rPr lang="en-US" sz="1800" dirty="0">
                <a:solidFill>
                  <a:srgbClr val="212529"/>
                </a:solidFill>
                <a:effectLst/>
                <a:latin typeface="dana"/>
                <a:ea typeface="Calibri" panose="020F0502020204030204" pitchFamily="34" charset="0"/>
                <a:cs typeface="Arial" panose="020B0604020202020204" pitchFamily="34" charset="0"/>
              </a:rPr>
              <a:t> </a:t>
            </a:r>
            <a:r>
              <a:rPr lang="ar-SA" sz="1800" dirty="0">
                <a:solidFill>
                  <a:srgbClr val="212529"/>
                </a:solidFill>
                <a:effectLst/>
                <a:latin typeface="dana"/>
                <a:ea typeface="Calibri" panose="020F0502020204030204" pitchFamily="34" charset="0"/>
                <a:cs typeface="Arial" panose="020B0604020202020204" pitchFamily="34" charset="0"/>
              </a:rPr>
              <a:t>برخلاف قفل های سنتی، امنیت بسیار بالایی دارد و با استفاده از تشخیص چهره، اثر انگشت ، کارت ، رمز و کلید مکانیکی باز می شود. قفل هوشمند تشخیص چهره فیلیپس به افزایش امنیت فضاهای مختلف کمک می‌ کند. از جمله این فضاها می توان به مراکز تجاری، کارخانجات، ساختمان ‌های مسکونی، مراکز پر رفت و آمد و… اشاره کرد</a:t>
            </a:r>
            <a:r>
              <a:rPr lang="en-US" sz="1800" dirty="0">
                <a:solidFill>
                  <a:srgbClr val="212529"/>
                </a:solidFill>
                <a:effectLst/>
                <a:latin typeface="dana"/>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212529"/>
                </a:solidFill>
                <a:effectLst/>
                <a:latin typeface="dana"/>
                <a:ea typeface="Times New Roman" panose="02020603050405020304" pitchFamily="18" charset="0"/>
                <a:cs typeface="Times New Roman" panose="02020603050405020304" pitchFamily="18" charset="0"/>
              </a:rPr>
              <a:t>قفل هوشمند تشخیص چهره</a:t>
            </a:r>
            <a:r>
              <a:rPr lang="en-US" sz="1800" dirty="0">
                <a:solidFill>
                  <a:srgbClr val="212529"/>
                </a:solidFill>
                <a:effectLst/>
                <a:latin typeface="dana"/>
                <a:ea typeface="Times New Roman" panose="02020603050405020304" pitchFamily="18" charset="0"/>
                <a:cs typeface="Times New Roman" panose="02020603050405020304" pitchFamily="18" charset="0"/>
              </a:rPr>
              <a:t> DDL709 FVP </a:t>
            </a:r>
            <a:r>
              <a:rPr lang="ar-SA" sz="1800" dirty="0">
                <a:solidFill>
                  <a:srgbClr val="212529"/>
                </a:solidFill>
                <a:effectLst/>
                <a:latin typeface="dana"/>
                <a:ea typeface="Times New Roman" panose="02020603050405020304" pitchFamily="18" charset="0"/>
                <a:cs typeface="Times New Roman" panose="02020603050405020304" pitchFamily="18" charset="0"/>
              </a:rPr>
              <a:t>امکان کنترل دسترسی به فضاهای مختلف را فراهم می کند و از دسترسی غیرمجاز به اماکن مختلف جلوگیری می کند. بنابراین اگر نیاز به کنترل رفت و آمد و افزایش امنیت محیط های مختلف را دارید، می توانید این قفل هوشمند کارتی</a:t>
            </a:r>
            <a:r>
              <a:rPr lang="en-US" sz="1800" dirty="0">
                <a:solidFill>
                  <a:srgbClr val="212529"/>
                </a:solidFill>
                <a:effectLst/>
                <a:latin typeface="dana"/>
                <a:ea typeface="Times New Roman" panose="02020603050405020304" pitchFamily="18" charset="0"/>
                <a:cs typeface="Times New Roman" panose="02020603050405020304" pitchFamily="18" charset="0"/>
              </a:rPr>
              <a:t> </a:t>
            </a:r>
            <a:r>
              <a:rPr lang="ar-SA" sz="1800" dirty="0">
                <a:solidFill>
                  <a:srgbClr val="212529"/>
                </a:solidFill>
                <a:effectLst/>
                <a:latin typeface="dana"/>
                <a:ea typeface="Times New Roman" panose="02020603050405020304" pitchFamily="18" charset="0"/>
                <a:cs typeface="Times New Roman" panose="02020603050405020304" pitchFamily="18" charset="0"/>
              </a:rPr>
              <a:t>از برند فیلیپس را خریداری نمایید</a:t>
            </a:r>
            <a:r>
              <a:rPr lang="en-US" sz="1800" dirty="0">
                <a:solidFill>
                  <a:srgbClr val="212529"/>
                </a:solidFill>
                <a:effectLst/>
                <a:latin typeface="dana"/>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212529"/>
                </a:solidFill>
                <a:effectLst/>
                <a:latin typeface="dana"/>
                <a:ea typeface="Times New Roman" panose="02020603050405020304" pitchFamily="18" charset="0"/>
                <a:cs typeface="Times New Roman" panose="02020603050405020304" pitchFamily="18" charset="0"/>
              </a:rPr>
              <a:t>فیلیپس یک برند معروف و معتبر است که خرید از آن می تواند تا حد زیادی خیال شما را از بابت کیفیت محصول راحت کند. قفل های فیلیپسی که شرکت آسا دی دی ال وارد می کند، نمونه اصل و با کیفیت این دست از قفل ها می باشند و شما با اطمینان کامل می توانید این مدل از قفل هوشمند فیلیپس را خریداری نمایید</a:t>
            </a:r>
            <a:r>
              <a:rPr lang="en-US" sz="1800" dirty="0">
                <a:solidFill>
                  <a:srgbClr val="212529"/>
                </a:solidFill>
                <a:effectLst/>
                <a:latin typeface="dana"/>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212529"/>
                </a:solidFill>
                <a:effectLst/>
                <a:latin typeface="dana"/>
                <a:ea typeface="Times New Roman" panose="02020603050405020304" pitchFamily="18" charset="0"/>
                <a:cs typeface="Times New Roman" panose="02020603050405020304" pitchFamily="18" charset="0"/>
              </a:rPr>
              <a:t>شما می توانید قفل هوشمند تشخیص چهره فیلیپس را بر روی درب های ضد سرقت و درب های چوبی و معمولی نیز نصب کنید. تعداد کاربرهایی که می توانید برای این قفل دیجیتال رمزی </a:t>
            </a:r>
            <a:r>
              <a:rPr lang="en-US" sz="1800" dirty="0">
                <a:solidFill>
                  <a:srgbClr val="212529"/>
                </a:solidFill>
                <a:effectLst/>
                <a:latin typeface="dana"/>
                <a:ea typeface="Times New Roman" panose="02020603050405020304" pitchFamily="18" charset="0"/>
                <a:cs typeface="Times New Roman" panose="02020603050405020304" pitchFamily="18" charset="0"/>
              </a:rPr>
              <a:t> </a:t>
            </a:r>
            <a:r>
              <a:rPr lang="ar-SA" sz="1800" dirty="0">
                <a:solidFill>
                  <a:srgbClr val="212529"/>
                </a:solidFill>
                <a:effectLst/>
                <a:latin typeface="dana"/>
                <a:ea typeface="Times New Roman" panose="02020603050405020304" pitchFamily="18" charset="0"/>
                <a:cs typeface="Times New Roman" panose="02020603050405020304" pitchFamily="18" charset="0"/>
              </a:rPr>
              <a:t>تعریف کنید </a:t>
            </a:r>
            <a:r>
              <a:rPr lang="fa-IR" sz="1800" dirty="0">
                <a:solidFill>
                  <a:srgbClr val="212529"/>
                </a:solidFill>
                <a:effectLst/>
                <a:latin typeface="dana"/>
                <a:ea typeface="Times New Roman" panose="02020603050405020304" pitchFamily="18" charset="0"/>
                <a:cs typeface="Times New Roman" panose="02020603050405020304" pitchFamily="18" charset="0"/>
              </a:rPr>
              <a:t>۱۰۰</a:t>
            </a:r>
            <a:r>
              <a:rPr lang="ar-SA" sz="1800" dirty="0">
                <a:solidFill>
                  <a:srgbClr val="212529"/>
                </a:solidFill>
                <a:effectLst/>
                <a:latin typeface="dana"/>
                <a:ea typeface="Times New Roman" panose="02020603050405020304" pitchFamily="18" charset="0"/>
                <a:cs typeface="Times New Roman" panose="02020603050405020304" pitchFamily="18" charset="0"/>
              </a:rPr>
              <a:t> اثر انگشت، </a:t>
            </a:r>
            <a:r>
              <a:rPr lang="fa-IR" sz="1800" dirty="0">
                <a:solidFill>
                  <a:srgbClr val="212529"/>
                </a:solidFill>
                <a:effectLst/>
                <a:latin typeface="dana"/>
                <a:ea typeface="Times New Roman" panose="02020603050405020304" pitchFamily="18" charset="0"/>
                <a:cs typeface="Times New Roman" panose="02020603050405020304" pitchFamily="18" charset="0"/>
              </a:rPr>
              <a:t>۵۰</a:t>
            </a:r>
            <a:r>
              <a:rPr lang="ar-SA" sz="1800" dirty="0">
                <a:solidFill>
                  <a:srgbClr val="212529"/>
                </a:solidFill>
                <a:effectLst/>
                <a:latin typeface="dana"/>
                <a:ea typeface="Times New Roman" panose="02020603050405020304" pitchFamily="18" charset="0"/>
                <a:cs typeface="Times New Roman" panose="02020603050405020304" pitchFamily="18" charset="0"/>
              </a:rPr>
              <a:t> چهره مختلف، </a:t>
            </a:r>
            <a:r>
              <a:rPr lang="fa-IR" sz="1800" dirty="0">
                <a:solidFill>
                  <a:srgbClr val="212529"/>
                </a:solidFill>
                <a:effectLst/>
                <a:latin typeface="dana"/>
                <a:ea typeface="Times New Roman" panose="02020603050405020304" pitchFamily="18" charset="0"/>
                <a:cs typeface="Times New Roman" panose="02020603050405020304" pitchFamily="18" charset="0"/>
              </a:rPr>
              <a:t>۱۰۰</a:t>
            </a:r>
            <a:r>
              <a:rPr lang="ar-SA" sz="1800" dirty="0">
                <a:solidFill>
                  <a:srgbClr val="212529"/>
                </a:solidFill>
                <a:effectLst/>
                <a:latin typeface="dana"/>
                <a:ea typeface="Times New Roman" panose="02020603050405020304" pitchFamily="18" charset="0"/>
                <a:cs typeface="Times New Roman" panose="02020603050405020304" pitchFamily="18" charset="0"/>
              </a:rPr>
              <a:t> عدد کارت و </a:t>
            </a:r>
            <a:r>
              <a:rPr lang="fa-IR" sz="1800" dirty="0">
                <a:solidFill>
                  <a:srgbClr val="212529"/>
                </a:solidFill>
                <a:effectLst/>
                <a:latin typeface="dana"/>
                <a:ea typeface="Times New Roman" panose="02020603050405020304" pitchFamily="18" charset="0"/>
                <a:cs typeface="Times New Roman" panose="02020603050405020304" pitchFamily="18" charset="0"/>
              </a:rPr>
              <a:t>۲۰</a:t>
            </a:r>
            <a:r>
              <a:rPr lang="ar-SA" sz="1800" dirty="0">
                <a:solidFill>
                  <a:srgbClr val="212529"/>
                </a:solidFill>
                <a:effectLst/>
                <a:latin typeface="dana"/>
                <a:ea typeface="Times New Roman" panose="02020603050405020304" pitchFamily="18" charset="0"/>
                <a:cs typeface="Times New Roman" panose="02020603050405020304" pitchFamily="18" charset="0"/>
              </a:rPr>
              <a:t> عدد رمز مختلف است و شما می توانید یکی از این چند روش را برای باز کردن درب برای افراد مختلف انتخاب کنید</a:t>
            </a:r>
            <a:r>
              <a:rPr lang="en-US" sz="1800" dirty="0">
                <a:solidFill>
                  <a:srgbClr val="212529"/>
                </a:solidFill>
                <a:effectLst/>
                <a:latin typeface="dana"/>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87925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021B-B4A2-4A9D-9756-17CF4FCEE980}"/>
              </a:ext>
            </a:extLst>
          </p:cNvPr>
          <p:cNvSpPr>
            <a:spLocks noGrp="1"/>
          </p:cNvSpPr>
          <p:nvPr>
            <p:ph type="title"/>
          </p:nvPr>
        </p:nvSpPr>
        <p:spPr/>
        <p:txBody>
          <a:bodyPr/>
          <a:lstStyle/>
          <a:p>
            <a:pPr algn="ctr"/>
            <a:r>
              <a:rPr lang="ar-SA" b="0" dirty="0">
                <a:effectLst/>
                <a:latin typeface="Times New Roman" panose="02020603050405020304" pitchFamily="18" charset="0"/>
                <a:ea typeface="Times New Roman" panose="02020603050405020304" pitchFamily="18" charset="0"/>
              </a:rPr>
              <a:t>امکانات و ویژگی های قفل تشخیص چهره </a:t>
            </a:r>
            <a:r>
              <a:rPr lang="en-US" sz="1800" b="0" dirty="0">
                <a:effectLst/>
                <a:latin typeface="Times New Roman" panose="02020603050405020304" pitchFamily="18" charset="0"/>
                <a:ea typeface="Times New Roman" panose="02020603050405020304" pitchFamily="18" charset="0"/>
              </a:rPr>
              <a:t>DDL709 FVP</a:t>
            </a:r>
            <a:endParaRPr lang="en-US" dirty="0"/>
          </a:p>
        </p:txBody>
      </p:sp>
      <p:sp>
        <p:nvSpPr>
          <p:cNvPr id="3" name="Content Placeholder 2">
            <a:extLst>
              <a:ext uri="{FF2B5EF4-FFF2-40B4-BE49-F238E27FC236}">
                <a16:creationId xmlns:a16="http://schemas.microsoft.com/office/drawing/2014/main" id="{82ED998E-7FC2-4403-BCDE-3D7925096D70}"/>
              </a:ext>
            </a:extLst>
          </p:cNvPr>
          <p:cNvSpPr>
            <a:spLocks noGrp="1"/>
          </p:cNvSpPr>
          <p:nvPr>
            <p:ph idx="1"/>
          </p:nvPr>
        </p:nvSpPr>
        <p:spPr/>
        <p:txBody>
          <a:bodyPr/>
          <a:lstStyle/>
          <a:p>
            <a:pPr marL="0" marR="0" algn="r" rtl="1">
              <a:lnSpc>
                <a:spcPct val="107000"/>
              </a:lnSpc>
              <a:spcBef>
                <a:spcPts val="0"/>
              </a:spcBef>
              <a:spcAft>
                <a:spcPts val="800"/>
              </a:spcAft>
            </a:pPr>
            <a:r>
              <a:rPr lang="ar-SA"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این</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ar-SA"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یکی از پر امکانات ترین قفل های هوشمند موجود در بازار است. قفل دیجیتالی دارای تشخیص چهره فیلیپس</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DDL709 FVP </a:t>
            </a:r>
            <a:r>
              <a:rPr lang="ar-SA"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می تواند به وای فای متصل شود</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اتصال به اینترنت در قفل های هوشمند </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ar-SA"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مزیت های بسیاری دارد. مثلا شما می توانید یک </a:t>
            </a:r>
            <a:r>
              <a:rPr lang="ar-SA" sz="1800" dirty="0">
                <a:effectLst/>
                <a:latin typeface="Calibri" panose="020F0502020204030204" pitchFamily="34" charset="0"/>
                <a:ea typeface="Calibri" panose="020F0502020204030204" pitchFamily="34" charset="0"/>
                <a:cs typeface="Arial" panose="020B0604020202020204" pitchFamily="34" charset="0"/>
              </a:rPr>
              <a:t>اپکیشن </a:t>
            </a:r>
            <a:r>
              <a:rPr lang="ar-SA"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را بر روی تلفن همراه خود نصب کنید و با استفاده از وای فای به قفل هوشمند وصل شوید</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pPr>
            <a:r>
              <a:rPr lang="ar-SA" sz="1800" dirty="0">
                <a:solidFill>
                  <a:srgbClr val="212529"/>
                </a:solidFill>
                <a:effectLst/>
                <a:latin typeface="dana"/>
                <a:ea typeface="Times New Roman" panose="02020603050405020304" pitchFamily="18" charset="0"/>
              </a:rPr>
              <a:t>زمانی که گوشی را به قفل وصل کردید، می توانید دستگیره را از راه دور کنترل نمایید. مثلاً عبور و مرور را مشاهده کنید و حتی با استفاده از دوربین هایی که روی چشمی این قفل نصب شده است جلوی درب ساختمان خود را به صورت زنده مشاهده نمایید که یکی از جالب ترین مزایای قفل هوشمند</a:t>
            </a:r>
            <a:r>
              <a:rPr lang="en-US" sz="1800" dirty="0">
                <a:solidFill>
                  <a:srgbClr val="212529"/>
                </a:solidFill>
                <a:effectLst/>
                <a:latin typeface="dana"/>
                <a:ea typeface="Times New Roman" panose="02020603050405020304" pitchFamily="18" charset="0"/>
              </a:rPr>
              <a:t> </a:t>
            </a:r>
            <a:r>
              <a:rPr lang="ar-SA" sz="1800" dirty="0">
                <a:solidFill>
                  <a:srgbClr val="212529"/>
                </a:solidFill>
                <a:effectLst/>
                <a:latin typeface="dana"/>
                <a:ea typeface="Times New Roman" panose="02020603050405020304" pitchFamily="18" charset="0"/>
              </a:rPr>
              <a:t>است</a:t>
            </a:r>
            <a:r>
              <a:rPr lang="en-US" sz="1800" dirty="0">
                <a:solidFill>
                  <a:srgbClr val="212529"/>
                </a:solidFill>
                <a:effectLst/>
                <a:latin typeface="dana"/>
                <a:ea typeface="Times New Roman" panose="02020603050405020304" pitchFamily="18" charset="0"/>
              </a:rPr>
              <a:t>. DDL709 FVP </a:t>
            </a:r>
            <a:r>
              <a:rPr lang="ar-SA" sz="1800" dirty="0">
                <a:solidFill>
                  <a:srgbClr val="212529"/>
                </a:solidFill>
                <a:effectLst/>
                <a:latin typeface="dana"/>
                <a:ea typeface="Times New Roman" panose="02020603050405020304" pitchFamily="18" charset="0"/>
              </a:rPr>
              <a:t>دارای صفحه لمسی و بسیار مدرن باشد که برای وارد کردن رمز عبور می توانید از این صفحه لمسی استفاده کنید. نوع باتری که در این قفل به کار رفته است باتری لیتیومی می باشد</a:t>
            </a:r>
            <a:r>
              <a:rPr lang="en-US" sz="1800" dirty="0">
                <a:solidFill>
                  <a:srgbClr val="212529"/>
                </a:solidFill>
                <a:effectLst/>
                <a:latin typeface="dana"/>
                <a:ea typeface="Times New Roman" panose="02020603050405020304" pitchFamily="18" charset="0"/>
              </a:rPr>
              <a:t>.</a:t>
            </a:r>
            <a:r>
              <a:rPr lang="ar-SA" sz="1800" dirty="0">
                <a:solidFill>
                  <a:srgbClr val="212529"/>
                </a:solidFill>
                <a:effectLst/>
                <a:latin typeface="dana"/>
                <a:ea typeface="Times New Roman" panose="02020603050405020304" pitchFamily="18" charset="0"/>
              </a:rPr>
              <a:t> باتر های لیتیموی قابل شارژ</a:t>
            </a:r>
            <a:r>
              <a:rPr lang="en-US" sz="1800" dirty="0">
                <a:solidFill>
                  <a:srgbClr val="212529"/>
                </a:solidFill>
                <a:effectLst/>
                <a:latin typeface="dana"/>
                <a:ea typeface="Times New Roman" panose="02020603050405020304" pitchFamily="18" charset="0"/>
              </a:rPr>
              <a:t> </a:t>
            </a:r>
            <a:r>
              <a:rPr lang="ar-SA" sz="1800" dirty="0">
                <a:solidFill>
                  <a:srgbClr val="212529"/>
                </a:solidFill>
                <a:effectLst/>
                <a:latin typeface="dana"/>
                <a:ea typeface="Times New Roman" panose="02020603050405020304" pitchFamily="18" charset="0"/>
              </a:rPr>
              <a:t>هستند و اگر از آنها به درستی استفاده و در فواصل منظم آنها را شارژ کنید، عمر زیادی دارند</a:t>
            </a:r>
            <a:r>
              <a:rPr lang="en-US" sz="1800" dirty="0">
                <a:solidFill>
                  <a:srgbClr val="212529"/>
                </a:solidFill>
                <a:effectLst/>
                <a:latin typeface="dana"/>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spcBef>
                <a:spcPts val="0"/>
              </a:spcBef>
            </a:pPr>
            <a:r>
              <a:rPr lang="ar-SA" sz="1800" dirty="0">
                <a:solidFill>
                  <a:srgbClr val="212529"/>
                </a:solidFill>
                <a:effectLst/>
                <a:latin typeface="dana"/>
                <a:ea typeface="Times New Roman" panose="02020603050405020304" pitchFamily="18" charset="0"/>
              </a:rPr>
              <a:t>این محصول دارای پورت</a:t>
            </a:r>
            <a:r>
              <a:rPr lang="en-US" sz="1800" dirty="0">
                <a:solidFill>
                  <a:srgbClr val="212529"/>
                </a:solidFill>
                <a:effectLst/>
                <a:latin typeface="dana"/>
                <a:ea typeface="Times New Roman" panose="02020603050405020304" pitchFamily="18" charset="0"/>
              </a:rPr>
              <a:t> USB </a:t>
            </a:r>
            <a:r>
              <a:rPr lang="ar-SA" sz="1800" dirty="0">
                <a:solidFill>
                  <a:srgbClr val="212529"/>
                </a:solidFill>
                <a:effectLst/>
                <a:latin typeface="dana"/>
                <a:ea typeface="Times New Roman" panose="02020603050405020304" pitchFamily="18" charset="0"/>
              </a:rPr>
              <a:t>می باشد و در مواقع اضطراری می توانید با استفاده از کابل میکرو این قفل را شارژ نمایید. از دیگر امکانات این نوع دستگیره هوشمند هم کاره ، سیستم هشدار کاهش میزان باتری و هشدار باز ماندن درب است. یعنی در زمان هایی که باتری رو به اتمام باشد و یا درب باز باشد، قفل به صورت خودکار شما را از آن مطلع خواهد کرد</a:t>
            </a:r>
            <a:r>
              <a:rPr lang="en-US" sz="1800" dirty="0">
                <a:solidFill>
                  <a:srgbClr val="212529"/>
                </a:solidFill>
                <a:effectLst/>
                <a:latin typeface="dana"/>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91672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2373-6D79-4B78-8A52-3023307860B0}"/>
              </a:ext>
            </a:extLst>
          </p:cNvPr>
          <p:cNvSpPr>
            <a:spLocks noGrp="1"/>
          </p:cNvSpPr>
          <p:nvPr>
            <p:ph type="title"/>
          </p:nvPr>
        </p:nvSpPr>
        <p:spPr/>
        <p:txBody>
          <a:bodyPr/>
          <a:lstStyle/>
          <a:p>
            <a:pPr algn="ctr"/>
            <a:r>
              <a:rPr lang="ar-SA" b="0" dirty="0">
                <a:effectLst/>
                <a:latin typeface="Times New Roman" panose="02020603050405020304" pitchFamily="18" charset="0"/>
                <a:ea typeface="Times New Roman" panose="02020603050405020304" pitchFamily="18" charset="0"/>
              </a:rPr>
              <a:t>امکانات و ویژگی های قفل تشخیص چهره </a:t>
            </a:r>
            <a:r>
              <a:rPr lang="en-US" sz="1800" b="0" dirty="0">
                <a:effectLst/>
                <a:latin typeface="Times New Roman" panose="02020603050405020304" pitchFamily="18" charset="0"/>
                <a:ea typeface="Times New Roman" panose="02020603050405020304" pitchFamily="18" charset="0"/>
              </a:rPr>
              <a:t>DDL709 FVP</a:t>
            </a:r>
            <a:endParaRPr lang="en-US" dirty="0"/>
          </a:p>
        </p:txBody>
      </p:sp>
      <p:sp>
        <p:nvSpPr>
          <p:cNvPr id="3" name="Content Placeholder 2">
            <a:extLst>
              <a:ext uri="{FF2B5EF4-FFF2-40B4-BE49-F238E27FC236}">
                <a16:creationId xmlns:a16="http://schemas.microsoft.com/office/drawing/2014/main" id="{30CAA0ED-09FB-43AA-8C04-8FD46C23E56D}"/>
              </a:ext>
            </a:extLst>
          </p:cNvPr>
          <p:cNvSpPr>
            <a:spLocks noGrp="1"/>
          </p:cNvSpPr>
          <p:nvPr>
            <p:ph idx="1"/>
          </p:nvPr>
        </p:nvSpPr>
        <p:spPr>
          <a:xfrm>
            <a:off x="581193" y="2180497"/>
            <a:ext cx="841208" cy="350268"/>
          </a:xfrm>
        </p:spPr>
        <p:txBody>
          <a:bodyPr>
            <a:normAutofit lnSpcReduction="10000"/>
          </a:bodyPr>
          <a:lstStyle/>
          <a:p>
            <a:r>
              <a:rPr lang="fa-IR" dirty="0"/>
              <a:t>   </a:t>
            </a:r>
            <a:endParaRPr lang="en-US" dirty="0"/>
          </a:p>
        </p:txBody>
      </p:sp>
      <p:sp>
        <p:nvSpPr>
          <p:cNvPr id="5" name="TextBox 4">
            <a:extLst>
              <a:ext uri="{FF2B5EF4-FFF2-40B4-BE49-F238E27FC236}">
                <a16:creationId xmlns:a16="http://schemas.microsoft.com/office/drawing/2014/main" id="{7F291BD3-D9A3-43A7-B3EE-FDA75C514CF5}"/>
              </a:ext>
            </a:extLst>
          </p:cNvPr>
          <p:cNvSpPr txBox="1"/>
          <p:nvPr/>
        </p:nvSpPr>
        <p:spPr>
          <a:xfrm>
            <a:off x="868219" y="1962029"/>
            <a:ext cx="11148291" cy="5062924"/>
          </a:xfrm>
          <a:prstGeom prst="rect">
            <a:avLst/>
          </a:prstGeom>
          <a:noFill/>
        </p:spPr>
        <p:txBody>
          <a:bodyPr wrap="square" rtlCol="0">
            <a:spAutoFit/>
          </a:bodyPr>
          <a:lstStyle/>
          <a:p>
            <a:pPr marL="0" marR="0" algn="r" rtl="1">
              <a:spcBef>
                <a:spcPts val="0"/>
              </a:spcBef>
              <a:spcAft>
                <a:spcPts val="0"/>
              </a:spcAft>
            </a:pPr>
            <a:r>
              <a:rPr lang="ar-SA" sz="1800" kern="1400" spc="-50" dirty="0">
                <a:solidFill>
                  <a:srgbClr val="212529"/>
                </a:solidFill>
                <a:effectLst/>
                <a:latin typeface="dana-md"/>
                <a:ea typeface="Times New Roman" panose="02020603050405020304" pitchFamily="18" charset="0"/>
                <a:cs typeface="Times New Roman" panose="02020603050405020304" pitchFamily="18" charset="0"/>
              </a:rPr>
              <a:t>چشمی دیجیتال در قفل فیلیپس</a:t>
            </a:r>
            <a:endParaRPr lang="en-US" sz="1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r" rtl="1">
              <a:spcBef>
                <a:spcPts val="0"/>
              </a:spcBef>
            </a:pPr>
            <a:r>
              <a:rPr lang="ar-SA" sz="1800" dirty="0">
                <a:solidFill>
                  <a:srgbClr val="212529"/>
                </a:solidFill>
                <a:effectLst/>
                <a:latin typeface="dana"/>
                <a:ea typeface="Times New Roman" panose="02020603050405020304" pitchFamily="18" charset="0"/>
              </a:rPr>
              <a:t>این قفل فیلیپس دارای چشمی دیجیتال</a:t>
            </a:r>
            <a:r>
              <a:rPr lang="en-US" sz="1800" dirty="0">
                <a:solidFill>
                  <a:srgbClr val="212529"/>
                </a:solidFill>
                <a:effectLst/>
                <a:latin typeface="dana"/>
                <a:ea typeface="Times New Roman" panose="02020603050405020304" pitchFamily="18" charset="0"/>
              </a:rPr>
              <a:t> </a:t>
            </a:r>
            <a:r>
              <a:rPr lang="ar-SA" sz="1800" dirty="0">
                <a:solidFill>
                  <a:srgbClr val="212529"/>
                </a:solidFill>
                <a:effectLst/>
                <a:latin typeface="dana"/>
                <a:ea typeface="Times New Roman" panose="02020603050405020304" pitchFamily="18" charset="0"/>
              </a:rPr>
              <a:t>می باشد. در چشمی های سنتی شما برای دیدن پشت درب، باید به مقابل چشمی بروید و پشت درب را مشاهده کند. اما چشمی دیجیتال دارای دوربین با کیفیتی است که خود تصاویر و ویدیوهایی را از پشت درب تهیه کرده و برای شما ارسال می کند.  همچنین این دستگیره می تواند تصاویر دریافت شده را به طور زنده به گوشی صاحب خانه ارسال کنند تا از دور بتوانند پشت درب را مشاهده کنند و در صورت لزوم عملیاتی برای مدیریت دسترسی را انجام دهند</a:t>
            </a:r>
            <a:r>
              <a:rPr lang="en-US" sz="1800" dirty="0">
                <a:solidFill>
                  <a:srgbClr val="212529"/>
                </a:solidFill>
                <a:effectLst/>
                <a:latin typeface="dana"/>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spcBef>
                <a:spcPts val="1875"/>
              </a:spcBef>
              <a:spcAft>
                <a:spcPts val="750"/>
              </a:spcAft>
            </a:pPr>
            <a:r>
              <a:rPr lang="ar-SA" sz="2000" b="0" dirty="0">
                <a:solidFill>
                  <a:srgbClr val="212529"/>
                </a:solidFill>
                <a:effectLst/>
                <a:latin typeface="dana-md"/>
                <a:ea typeface="Times New Roman" panose="02020603050405020304" pitchFamily="18" charset="0"/>
              </a:rPr>
              <a:t>رمز یکبار مصرف در قفل هوشمند فیلیپس</a:t>
            </a:r>
            <a:endParaRPr lang="en-US" sz="2000" b="1" dirty="0">
              <a:effectLst/>
              <a:latin typeface="Times New Roman" panose="02020603050405020304" pitchFamily="18" charset="0"/>
              <a:ea typeface="Times New Roman" panose="02020603050405020304" pitchFamily="18" charset="0"/>
            </a:endParaRPr>
          </a:p>
          <a:p>
            <a:pPr marL="0" marR="0" algn="r" rtl="1">
              <a:spcBef>
                <a:spcPts val="0"/>
              </a:spcBef>
            </a:pPr>
            <a:r>
              <a:rPr lang="ar-SA" sz="1800" dirty="0">
                <a:solidFill>
                  <a:srgbClr val="212529"/>
                </a:solidFill>
                <a:effectLst/>
                <a:latin typeface="dana"/>
                <a:ea typeface="Times New Roman" panose="02020603050405020304" pitchFamily="18" charset="0"/>
              </a:rPr>
              <a:t>رمز یکبار مصرف در قفل هوشمند فیلیپس</a:t>
            </a:r>
            <a:r>
              <a:rPr lang="en-US" sz="1800" dirty="0">
                <a:solidFill>
                  <a:srgbClr val="212529"/>
                </a:solidFill>
                <a:effectLst/>
                <a:latin typeface="dana"/>
                <a:ea typeface="Times New Roman" panose="02020603050405020304" pitchFamily="18" charset="0"/>
              </a:rPr>
              <a:t> DDL709 FVP </a:t>
            </a:r>
            <a:r>
              <a:rPr lang="ar-SA" sz="1800" dirty="0">
                <a:solidFill>
                  <a:srgbClr val="212529"/>
                </a:solidFill>
                <a:effectLst/>
                <a:latin typeface="dana"/>
                <a:ea typeface="Times New Roman" panose="02020603050405020304" pitchFamily="18" charset="0"/>
              </a:rPr>
              <a:t>به منظور افزایش امنیت طراحی می شود. در واقع، شما می توانید برای هر کاربر یک رمز عبور تعریف کنید که فقط یک بار مورد استفاده قرار بگیرد و پس از استفاده منقضی شود. به‌ طور کلی، استفاده از رمز یکبار مصرف در سیستم قفل هوشمند فیلیپس، نشان از امنیت بالای آن برای حفاظت از اموال و اطلاعات حساس دارد. شما می توانید این رمز را برای افرادی که به آنها اعتماد زیادی ندارید و یا خدمه، دوستان، تعمیرکار و…. صادر کنید</a:t>
            </a:r>
            <a:r>
              <a:rPr lang="en-US" sz="1800" dirty="0">
                <a:solidFill>
                  <a:srgbClr val="212529"/>
                </a:solidFill>
                <a:effectLst/>
                <a:latin typeface="dana"/>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spcBef>
                <a:spcPts val="1875"/>
              </a:spcBef>
              <a:spcAft>
                <a:spcPts val="750"/>
              </a:spcAft>
            </a:pPr>
            <a:r>
              <a:rPr lang="ar-SA" sz="2400" b="0" dirty="0">
                <a:solidFill>
                  <a:srgbClr val="212529"/>
                </a:solidFill>
                <a:effectLst/>
                <a:latin typeface="dana-md"/>
                <a:ea typeface="Times New Roman" panose="02020603050405020304" pitchFamily="18" charset="0"/>
              </a:rPr>
              <a:t>قابلیت تشخیص چهره، مهمترین ویژگی این قفل دیجیتال</a:t>
            </a:r>
            <a:endParaRPr lang="en-US" sz="2400" b="1" dirty="0">
              <a:effectLst/>
              <a:latin typeface="Times New Roman" panose="02020603050405020304" pitchFamily="18" charset="0"/>
              <a:ea typeface="Times New Roman" panose="02020603050405020304" pitchFamily="18" charset="0"/>
            </a:endParaRPr>
          </a:p>
          <a:p>
            <a:pPr marL="0" marR="0" algn="r" rtl="1">
              <a:spcBef>
                <a:spcPts val="0"/>
              </a:spcBef>
            </a:pPr>
            <a:r>
              <a:rPr lang="ar-SA" sz="1800" dirty="0">
                <a:solidFill>
                  <a:srgbClr val="212529"/>
                </a:solidFill>
                <a:effectLst/>
                <a:latin typeface="dana"/>
                <a:ea typeface="Times New Roman" panose="02020603050405020304" pitchFamily="18" charset="0"/>
              </a:rPr>
              <a:t>قابلیت تشخیص چهره به عنوان یکی از قابلیت ‌های دیگر قفل هوشمند تشخیص چهره فیلیپس</a:t>
            </a:r>
            <a:r>
              <a:rPr lang="en-US" sz="1800" dirty="0">
                <a:solidFill>
                  <a:srgbClr val="212529"/>
                </a:solidFill>
                <a:effectLst/>
                <a:latin typeface="dana"/>
                <a:ea typeface="Times New Roman" panose="02020603050405020304" pitchFamily="18" charset="0"/>
              </a:rPr>
              <a:t> DDL709 FVP </a:t>
            </a:r>
            <a:r>
              <a:rPr lang="ar-SA" sz="1800" dirty="0">
                <a:solidFill>
                  <a:srgbClr val="212529"/>
                </a:solidFill>
                <a:effectLst/>
                <a:latin typeface="dana"/>
                <a:ea typeface="Times New Roman" panose="02020603050405020304" pitchFamily="18" charset="0"/>
              </a:rPr>
              <a:t>می باشد. با استفاده از تکنولوژی تشخیص چهره و شناسایی افراد، قفل هوشمند می تواند به افرادی اجازه دسترسی به محیط را بدهد. البته شما باید از قفل چهره فرد را به حافظه این قفل شناسانده باشد تا در صورت مشاهده فرد آشنا، درب را برای او باز کند</a:t>
            </a:r>
            <a:r>
              <a:rPr lang="en-US" sz="1800" dirty="0">
                <a:solidFill>
                  <a:srgbClr val="212529"/>
                </a:solidFill>
                <a:effectLst/>
                <a:latin typeface="dana"/>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spcBef>
                <a:spcPts val="0"/>
              </a:spcBef>
            </a:pPr>
            <a:r>
              <a:rPr lang="ar-SA" sz="1800" dirty="0">
                <a:solidFill>
                  <a:srgbClr val="212529"/>
                </a:solidFill>
                <a:effectLst/>
                <a:latin typeface="dana"/>
                <a:ea typeface="Times New Roman" panose="02020603050405020304" pitchFamily="18" charset="0"/>
              </a:rPr>
              <a:t>قابلیت تشخیص چهره باعث دسترسی سریع را به افراد مختلف می دهد. این قفل با آنالیز دقیق چهره افراد، می تواند آنها را شناسایی کرده و حتی در هوای تاریک و کم نور نیز آنها را تشخیص داده و درب را برایشان باز کن</a:t>
            </a:r>
            <a:r>
              <a:rPr lang="fa-IR" sz="1800" dirty="0">
                <a:solidFill>
                  <a:srgbClr val="212529"/>
                </a:solidFill>
                <a:effectLst/>
                <a:latin typeface="dana"/>
                <a:ea typeface="Times New Roman" panose="02020603050405020304" pitchFamily="18" charset="0"/>
              </a:rPr>
              <a:t>د</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21735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FD90-B6C9-4306-9B93-03F99ADC4637}"/>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F22DC508-D569-4B2E-8D41-47D574F99498}"/>
              </a:ext>
            </a:extLst>
          </p:cNvPr>
          <p:cNvGraphicFramePr>
            <a:graphicFrameLocks noGrp="1"/>
          </p:cNvGraphicFramePr>
          <p:nvPr>
            <p:ph idx="1"/>
            <p:extLst>
              <p:ext uri="{D42A27DB-BD31-4B8C-83A1-F6EECF244321}">
                <p14:modId xmlns:p14="http://schemas.microsoft.com/office/powerpoint/2010/main" val="2334481956"/>
              </p:ext>
            </p:extLst>
          </p:nvPr>
        </p:nvGraphicFramePr>
        <p:xfrm>
          <a:off x="2983344" y="2115127"/>
          <a:ext cx="6206838" cy="4645890"/>
        </p:xfrm>
        <a:graphic>
          <a:graphicData uri="http://schemas.openxmlformats.org/drawingml/2006/table">
            <a:tbl>
              <a:tblPr rtl="1" firstRow="1" firstCol="1" bandRow="1">
                <a:tableStyleId>{5C22544A-7EE6-4342-B048-85BDC9FD1C3A}</a:tableStyleId>
              </a:tblPr>
              <a:tblGrid>
                <a:gridCol w="3103419">
                  <a:extLst>
                    <a:ext uri="{9D8B030D-6E8A-4147-A177-3AD203B41FA5}">
                      <a16:colId xmlns:a16="http://schemas.microsoft.com/office/drawing/2014/main" val="1799578206"/>
                    </a:ext>
                  </a:extLst>
                </a:gridCol>
                <a:gridCol w="3103419">
                  <a:extLst>
                    <a:ext uri="{9D8B030D-6E8A-4147-A177-3AD203B41FA5}">
                      <a16:colId xmlns:a16="http://schemas.microsoft.com/office/drawing/2014/main" val="2586763206"/>
                    </a:ext>
                  </a:extLst>
                </a:gridCol>
              </a:tblGrid>
              <a:tr h="154863">
                <a:tc>
                  <a:txBody>
                    <a:bodyPr/>
                    <a:lstStyle/>
                    <a:p>
                      <a:pPr marL="0" marR="0" algn="r" rtl="1">
                        <a:spcBef>
                          <a:spcPts val="0"/>
                        </a:spcBef>
                        <a:spcAft>
                          <a:spcPts val="0"/>
                        </a:spcAft>
                      </a:pPr>
                      <a:r>
                        <a:rPr lang="ar-SA" sz="800">
                          <a:effectLst/>
                        </a:rPr>
                        <a:t>برند</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فیلیپس</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2127251166"/>
                  </a:ext>
                </a:extLst>
              </a:tr>
              <a:tr h="154863">
                <a:tc>
                  <a:txBody>
                    <a:bodyPr/>
                    <a:lstStyle/>
                    <a:p>
                      <a:pPr marL="0" marR="0" algn="r" rtl="1">
                        <a:spcBef>
                          <a:spcPts val="0"/>
                        </a:spcBef>
                        <a:spcAft>
                          <a:spcPts val="0"/>
                        </a:spcAft>
                      </a:pPr>
                      <a:r>
                        <a:rPr lang="ar-SA" sz="800">
                          <a:effectLst/>
                        </a:rPr>
                        <a:t>رنگ</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مشکی-مسی</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565256871"/>
                  </a:ext>
                </a:extLst>
              </a:tr>
              <a:tr h="154863">
                <a:tc>
                  <a:txBody>
                    <a:bodyPr/>
                    <a:lstStyle/>
                    <a:p>
                      <a:pPr marL="0" marR="0" algn="r" rtl="1">
                        <a:spcBef>
                          <a:spcPts val="0"/>
                        </a:spcBef>
                        <a:spcAft>
                          <a:spcPts val="0"/>
                        </a:spcAft>
                      </a:pPr>
                      <a:r>
                        <a:rPr lang="ar-SA" sz="800">
                          <a:effectLst/>
                        </a:rPr>
                        <a:t>ابعاد دستگیره</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rtl="0"/>
                      <a:r>
                        <a:rPr lang="ar-SA" sz="800">
                          <a:effectLst/>
                        </a:rPr>
                        <a:t>43.5</a:t>
                      </a:r>
                      <a:r>
                        <a:rPr lang="en-US" sz="800">
                          <a:effectLst/>
                        </a:rPr>
                        <a:t>cm*7cm*6cm</a:t>
                      </a:r>
                      <a:endParaRPr lang="en-US" sz="700">
                        <a:effectLst/>
                        <a:latin typeface="Calibri" panose="020F0502020204030204" pitchFamily="34" charset="0"/>
                        <a:ea typeface="Times New Roman" panose="02020603050405020304" pitchFamily="18" charset="0"/>
                        <a:cs typeface="Arial" panose="020B0604020202020204" pitchFamily="34" charset="0"/>
                      </a:endParaRPr>
                    </a:p>
                  </a:txBody>
                  <a:tcPr marL="42441" marR="42441" marT="0" marB="0"/>
                </a:tc>
                <a:extLst>
                  <a:ext uri="{0D108BD9-81ED-4DB2-BD59-A6C34878D82A}">
                    <a16:rowId xmlns:a16="http://schemas.microsoft.com/office/drawing/2014/main" val="2240180494"/>
                  </a:ext>
                </a:extLst>
              </a:tr>
              <a:tr h="154863">
                <a:tc>
                  <a:txBody>
                    <a:bodyPr/>
                    <a:lstStyle/>
                    <a:p>
                      <a:pPr marL="0" marR="0" algn="r" rtl="1">
                        <a:spcBef>
                          <a:spcPts val="0"/>
                        </a:spcBef>
                        <a:spcAft>
                          <a:spcPts val="0"/>
                        </a:spcAft>
                      </a:pPr>
                      <a:r>
                        <a:rPr lang="fa-IR" sz="800">
                          <a:effectLst/>
                        </a:rPr>
                        <a:t>ابعاد مغزی قفل</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0">
                        <a:spcBef>
                          <a:spcPts val="0"/>
                        </a:spcBef>
                        <a:spcAft>
                          <a:spcPts val="0"/>
                        </a:spcAft>
                      </a:pPr>
                      <a:r>
                        <a:rPr lang="en-US" sz="800">
                          <a:effectLst/>
                        </a:rPr>
                        <a:t>9cm*15cm</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925955198"/>
                  </a:ext>
                </a:extLst>
              </a:tr>
              <a:tr h="154863">
                <a:tc>
                  <a:txBody>
                    <a:bodyPr/>
                    <a:lstStyle/>
                    <a:p>
                      <a:pPr marL="0" marR="0" algn="r" rtl="1">
                        <a:spcBef>
                          <a:spcPts val="0"/>
                        </a:spcBef>
                        <a:spcAft>
                          <a:spcPts val="0"/>
                        </a:spcAft>
                      </a:pPr>
                      <a:r>
                        <a:rPr lang="fa-IR" sz="800">
                          <a:effectLst/>
                        </a:rPr>
                        <a:t>متریال مغزی قفل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سه زبانه فولادی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2289741651"/>
                  </a:ext>
                </a:extLst>
              </a:tr>
              <a:tr h="154863">
                <a:tc>
                  <a:txBody>
                    <a:bodyPr/>
                    <a:lstStyle/>
                    <a:p>
                      <a:pPr marL="0" marR="0" algn="r" rtl="1">
                        <a:spcBef>
                          <a:spcPts val="0"/>
                        </a:spcBef>
                        <a:spcAft>
                          <a:spcPts val="0"/>
                        </a:spcAft>
                      </a:pPr>
                      <a:r>
                        <a:rPr lang="ar-SA" sz="800">
                          <a:effectLst/>
                        </a:rPr>
                        <a:t>اثر انگشت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r>
                        <a:rPr lang="ar-SA" sz="800">
                          <a:effectLst/>
                        </a:rPr>
                        <a:t>دارد (</a:t>
                      </a:r>
                      <a:r>
                        <a:rPr lang="fa-IR" sz="800">
                          <a:effectLst/>
                        </a:rPr>
                        <a:t>۱۰۰</a:t>
                      </a:r>
                      <a:r>
                        <a:rPr lang="ar-SA" sz="800">
                          <a:effectLst/>
                        </a:rPr>
                        <a:t> عدد), همراه با کد کاربری</a:t>
                      </a:r>
                      <a:endParaRPr lang="en-US" sz="700">
                        <a:effectLst/>
                        <a:latin typeface="Calibri" panose="020F0502020204030204" pitchFamily="34" charset="0"/>
                        <a:ea typeface="Times New Roman" panose="02020603050405020304" pitchFamily="18" charset="0"/>
                        <a:cs typeface="Arial" panose="020B0604020202020204" pitchFamily="34" charset="0"/>
                      </a:endParaRPr>
                    </a:p>
                  </a:txBody>
                  <a:tcPr marL="42441" marR="42441" marT="0" marB="0"/>
                </a:tc>
                <a:extLst>
                  <a:ext uri="{0D108BD9-81ED-4DB2-BD59-A6C34878D82A}">
                    <a16:rowId xmlns:a16="http://schemas.microsoft.com/office/drawing/2014/main" val="4165963067"/>
                  </a:ext>
                </a:extLst>
              </a:tr>
              <a:tr h="154863">
                <a:tc>
                  <a:txBody>
                    <a:bodyPr/>
                    <a:lstStyle/>
                    <a:p>
                      <a:pPr marL="0" marR="0" algn="r" rtl="1">
                        <a:spcBef>
                          <a:spcPts val="0"/>
                        </a:spcBef>
                        <a:spcAft>
                          <a:spcPts val="0"/>
                        </a:spcAft>
                      </a:pPr>
                      <a:r>
                        <a:rPr lang="ar-SA" sz="800">
                          <a:effectLst/>
                        </a:rPr>
                        <a:t>تشخیص چهره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دارد ( </a:t>
                      </a:r>
                      <a:r>
                        <a:rPr lang="fa-IR" sz="800">
                          <a:effectLst/>
                        </a:rPr>
                        <a:t>۵۰</a:t>
                      </a:r>
                      <a:r>
                        <a:rPr lang="ar-SA" sz="800">
                          <a:effectLst/>
                        </a:rPr>
                        <a:t> چهره مختلف به صورت </a:t>
                      </a:r>
                      <a:r>
                        <a:rPr lang="fa-IR" sz="800">
                          <a:effectLst/>
                        </a:rPr>
                        <a:t>۳</a:t>
                      </a:r>
                      <a:r>
                        <a:rPr lang="ar-SA" sz="800">
                          <a:effectLst/>
                        </a:rPr>
                        <a:t> بعدی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303348271"/>
                  </a:ext>
                </a:extLst>
              </a:tr>
              <a:tr h="154863">
                <a:tc>
                  <a:txBody>
                    <a:bodyPr/>
                    <a:lstStyle/>
                    <a:p>
                      <a:pPr marL="0" marR="0" algn="r" rtl="1">
                        <a:spcBef>
                          <a:spcPts val="0"/>
                        </a:spcBef>
                        <a:spcAft>
                          <a:spcPts val="0"/>
                        </a:spcAft>
                      </a:pPr>
                      <a:r>
                        <a:rPr lang="ar-SA" sz="800">
                          <a:effectLst/>
                        </a:rPr>
                        <a:t>کارت</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دارد ( </a:t>
                      </a:r>
                      <a:r>
                        <a:rPr lang="fa-IR" sz="800">
                          <a:effectLst/>
                        </a:rPr>
                        <a:t>۱۰۰</a:t>
                      </a:r>
                      <a:r>
                        <a:rPr lang="ar-SA" sz="800">
                          <a:effectLst/>
                        </a:rPr>
                        <a:t> کارت هوشمند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31820987"/>
                  </a:ext>
                </a:extLst>
              </a:tr>
              <a:tr h="154863">
                <a:tc>
                  <a:txBody>
                    <a:bodyPr/>
                    <a:lstStyle/>
                    <a:p>
                      <a:pPr marL="0" marR="0" algn="r" rtl="1">
                        <a:spcBef>
                          <a:spcPts val="0"/>
                        </a:spcBef>
                        <a:spcAft>
                          <a:spcPts val="0"/>
                        </a:spcAft>
                      </a:pPr>
                      <a:r>
                        <a:rPr lang="ar-SA" sz="800">
                          <a:effectLst/>
                        </a:rPr>
                        <a:t>رمز</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دارد ( یک رمز مدیر با </a:t>
                      </a:r>
                      <a:r>
                        <a:rPr lang="fa-IR" sz="800">
                          <a:effectLst/>
                        </a:rPr>
                        <a:t>۲۰</a:t>
                      </a:r>
                      <a:r>
                        <a:rPr lang="ar-SA" sz="800">
                          <a:effectLst/>
                        </a:rPr>
                        <a:t> رمز مصرف کننده)</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2986341530"/>
                  </a:ext>
                </a:extLst>
              </a:tr>
              <a:tr h="154863">
                <a:tc>
                  <a:txBody>
                    <a:bodyPr/>
                    <a:lstStyle/>
                    <a:p>
                      <a:pPr marL="0" marR="0" algn="r" rtl="1">
                        <a:spcBef>
                          <a:spcPts val="0"/>
                        </a:spcBef>
                        <a:spcAft>
                          <a:spcPts val="0"/>
                        </a:spcAft>
                      </a:pPr>
                      <a:r>
                        <a:rPr lang="ar-SA" sz="800">
                          <a:effectLst/>
                        </a:rPr>
                        <a:t>کلید اضطراری</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دارد 2 عدد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4124533823"/>
                  </a:ext>
                </a:extLst>
              </a:tr>
              <a:tr h="154863">
                <a:tc>
                  <a:txBody>
                    <a:bodyPr/>
                    <a:lstStyle/>
                    <a:p>
                      <a:pPr marL="0" marR="0" algn="r" rtl="1">
                        <a:spcBef>
                          <a:spcPts val="0"/>
                        </a:spcBef>
                        <a:spcAft>
                          <a:spcPts val="0"/>
                        </a:spcAft>
                      </a:pPr>
                      <a:r>
                        <a:rPr lang="ar-SA" sz="800">
                          <a:effectLst/>
                        </a:rPr>
                        <a:t>صفحه لمسی</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مجهز به دستگیره تک مرحه ای لمسی</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3207579904"/>
                  </a:ext>
                </a:extLst>
              </a:tr>
              <a:tr h="154863">
                <a:tc>
                  <a:txBody>
                    <a:bodyPr/>
                    <a:lstStyle/>
                    <a:p>
                      <a:pPr marL="0" marR="0" algn="r" rtl="1">
                        <a:spcBef>
                          <a:spcPts val="0"/>
                        </a:spcBef>
                        <a:spcAft>
                          <a:spcPts val="0"/>
                        </a:spcAft>
                      </a:pPr>
                      <a:r>
                        <a:rPr lang="ar-SA" sz="800">
                          <a:effectLst/>
                        </a:rPr>
                        <a:t>نوع باتری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باتری لیتیومی 5000 میلی امپر</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563467297"/>
                  </a:ext>
                </a:extLst>
              </a:tr>
              <a:tr h="154863">
                <a:tc>
                  <a:txBody>
                    <a:bodyPr/>
                    <a:lstStyle/>
                    <a:p>
                      <a:pPr marL="0" marR="0" algn="r" rtl="1">
                        <a:spcBef>
                          <a:spcPts val="0"/>
                        </a:spcBef>
                        <a:spcAft>
                          <a:spcPts val="0"/>
                        </a:spcAft>
                      </a:pPr>
                      <a:r>
                        <a:rPr lang="ar-SA" sz="800">
                          <a:effectLst/>
                        </a:rPr>
                        <a:t>اتصال به </a:t>
                      </a:r>
                      <a:r>
                        <a:rPr lang="en-US" sz="800">
                          <a:effectLst/>
                        </a:rPr>
                        <a:t>wifi</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2626039273"/>
                  </a:ext>
                </a:extLst>
              </a:tr>
              <a:tr h="154863">
                <a:tc>
                  <a:txBody>
                    <a:bodyPr/>
                    <a:lstStyle/>
                    <a:p>
                      <a:pPr marL="0" marR="0" algn="r" rtl="1">
                        <a:spcBef>
                          <a:spcPts val="0"/>
                        </a:spcBef>
                        <a:spcAft>
                          <a:spcPts val="0"/>
                        </a:spcAft>
                      </a:pPr>
                      <a:r>
                        <a:rPr lang="fa-IR" sz="800">
                          <a:effectLst/>
                        </a:rPr>
                        <a:t>اتصال به گوشی هوشمند</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370976234"/>
                  </a:ext>
                </a:extLst>
              </a:tr>
              <a:tr h="154863">
                <a:tc>
                  <a:txBody>
                    <a:bodyPr/>
                    <a:lstStyle/>
                    <a:p>
                      <a:pPr marL="0" marR="0" algn="r" rtl="1">
                        <a:spcBef>
                          <a:spcPts val="0"/>
                        </a:spcBef>
                        <a:spcAft>
                          <a:spcPts val="0"/>
                        </a:spcAft>
                      </a:pPr>
                      <a:r>
                        <a:rPr lang="ar-SA" sz="800">
                          <a:effectLst/>
                        </a:rPr>
                        <a:t>ارسال تصاویرافراد پشت درب تلفن همراه</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4128269765"/>
                  </a:ext>
                </a:extLst>
              </a:tr>
              <a:tr h="154863">
                <a:tc>
                  <a:txBody>
                    <a:bodyPr/>
                    <a:lstStyle/>
                    <a:p>
                      <a:pPr marL="0" marR="0" algn="r" rtl="1">
                        <a:spcBef>
                          <a:spcPts val="0"/>
                        </a:spcBef>
                        <a:spcAft>
                          <a:spcPts val="0"/>
                        </a:spcAft>
                      </a:pPr>
                      <a:r>
                        <a:rPr lang="ar-SA" sz="800">
                          <a:effectLst/>
                        </a:rPr>
                        <a:t>ریموت کنترل</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no</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3244139846"/>
                  </a:ext>
                </a:extLst>
              </a:tr>
              <a:tr h="154863">
                <a:tc>
                  <a:txBody>
                    <a:bodyPr/>
                    <a:lstStyle/>
                    <a:p>
                      <a:pPr marL="0" marR="0" algn="r" rtl="1">
                        <a:spcBef>
                          <a:spcPts val="0"/>
                        </a:spcBef>
                        <a:spcAft>
                          <a:spcPts val="0"/>
                        </a:spcAft>
                      </a:pPr>
                      <a:r>
                        <a:rPr lang="ar-SA" sz="800">
                          <a:effectLst/>
                        </a:rPr>
                        <a:t>بیصدا کردن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588086085"/>
                  </a:ext>
                </a:extLst>
              </a:tr>
              <a:tr h="154863">
                <a:tc>
                  <a:txBody>
                    <a:bodyPr/>
                    <a:lstStyle/>
                    <a:p>
                      <a:pPr marL="0" marR="0" algn="r" rtl="1">
                        <a:spcBef>
                          <a:spcPts val="0"/>
                        </a:spcBef>
                        <a:spcAft>
                          <a:spcPts val="0"/>
                        </a:spcAft>
                      </a:pPr>
                      <a:r>
                        <a:rPr lang="ar-SA" sz="800">
                          <a:effectLst/>
                        </a:rPr>
                        <a:t>پورت </a:t>
                      </a:r>
                      <a:r>
                        <a:rPr lang="en-US" sz="800">
                          <a:effectLst/>
                        </a:rPr>
                        <a:t>usb</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584324758"/>
                  </a:ext>
                </a:extLst>
              </a:tr>
              <a:tr h="154863">
                <a:tc>
                  <a:txBody>
                    <a:bodyPr/>
                    <a:lstStyle/>
                    <a:p>
                      <a:pPr marL="0" marR="0" algn="r" rtl="1">
                        <a:spcBef>
                          <a:spcPts val="0"/>
                        </a:spcBef>
                        <a:spcAft>
                          <a:spcPts val="0"/>
                        </a:spcAft>
                      </a:pPr>
                      <a:r>
                        <a:rPr lang="fa-IR" sz="800">
                          <a:effectLst/>
                        </a:rPr>
                        <a:t>چشمی دیجیتال</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629905627"/>
                  </a:ext>
                </a:extLst>
              </a:tr>
              <a:tr h="154863">
                <a:tc>
                  <a:txBody>
                    <a:bodyPr/>
                    <a:lstStyle/>
                    <a:p>
                      <a:pPr marL="0" marR="0" algn="r" rtl="1">
                        <a:spcBef>
                          <a:spcPts val="0"/>
                        </a:spcBef>
                        <a:spcAft>
                          <a:spcPts val="0"/>
                        </a:spcAft>
                      </a:pPr>
                      <a:r>
                        <a:rPr lang="ar-SA" sz="800">
                          <a:effectLst/>
                        </a:rPr>
                        <a:t>هماهنگی با سیستم خانه هوشمند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3592806335"/>
                  </a:ext>
                </a:extLst>
              </a:tr>
              <a:tr h="154863">
                <a:tc>
                  <a:txBody>
                    <a:bodyPr/>
                    <a:lstStyle/>
                    <a:p>
                      <a:pPr marL="0" marR="0" algn="r" rtl="1">
                        <a:spcBef>
                          <a:spcPts val="0"/>
                        </a:spcBef>
                        <a:spcAft>
                          <a:spcPts val="0"/>
                        </a:spcAft>
                      </a:pPr>
                      <a:r>
                        <a:rPr lang="ar-SA" sz="800">
                          <a:effectLst/>
                        </a:rPr>
                        <a:t>مجهز به زنگ ورودی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3262256458"/>
                  </a:ext>
                </a:extLst>
              </a:tr>
              <a:tr h="154863">
                <a:tc>
                  <a:txBody>
                    <a:bodyPr/>
                    <a:lstStyle/>
                    <a:p>
                      <a:pPr marL="0" marR="0" algn="r" rtl="1">
                        <a:spcBef>
                          <a:spcPts val="0"/>
                        </a:spcBef>
                        <a:spcAft>
                          <a:spcPts val="0"/>
                        </a:spcAft>
                      </a:pPr>
                      <a:r>
                        <a:rPr lang="ar-SA" sz="800">
                          <a:effectLst/>
                        </a:rPr>
                        <a:t>رمز یک بار مصرف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7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065281399"/>
                  </a:ext>
                </a:extLst>
              </a:tr>
              <a:tr h="154863">
                <a:tc>
                  <a:txBody>
                    <a:bodyPr/>
                    <a:lstStyle/>
                    <a:p>
                      <a:pPr marL="0" marR="0" algn="r" rtl="1">
                        <a:spcBef>
                          <a:spcPts val="0"/>
                        </a:spcBef>
                        <a:spcAft>
                          <a:spcPts val="0"/>
                        </a:spcAft>
                      </a:pPr>
                      <a:r>
                        <a:rPr lang="ar-SA" sz="800">
                          <a:effectLst/>
                        </a:rPr>
                        <a:t>سیستم ضد سرقت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533179032"/>
                  </a:ext>
                </a:extLst>
              </a:tr>
              <a:tr h="154863">
                <a:tc>
                  <a:txBody>
                    <a:bodyPr/>
                    <a:lstStyle/>
                    <a:p>
                      <a:pPr marL="0" marR="0" algn="r" rtl="1">
                        <a:spcBef>
                          <a:spcPts val="0"/>
                        </a:spcBef>
                        <a:spcAft>
                          <a:spcPts val="0"/>
                        </a:spcAft>
                      </a:pPr>
                      <a:r>
                        <a:rPr lang="ar-SA" sz="800">
                          <a:effectLst/>
                        </a:rPr>
                        <a:t>سیستم ضد شوک</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501783708"/>
                  </a:ext>
                </a:extLst>
              </a:tr>
              <a:tr h="154863">
                <a:tc>
                  <a:txBody>
                    <a:bodyPr/>
                    <a:lstStyle/>
                    <a:p>
                      <a:pPr marL="0" marR="0" algn="r" rtl="1">
                        <a:spcBef>
                          <a:spcPts val="0"/>
                        </a:spcBef>
                        <a:spcAft>
                          <a:spcPts val="0"/>
                        </a:spcAft>
                      </a:pPr>
                      <a:r>
                        <a:rPr lang="ar-SA" sz="800">
                          <a:effectLst/>
                        </a:rPr>
                        <a:t>گزارش تردد</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475877271"/>
                  </a:ext>
                </a:extLst>
              </a:tr>
              <a:tr h="154863">
                <a:tc>
                  <a:txBody>
                    <a:bodyPr/>
                    <a:lstStyle/>
                    <a:p>
                      <a:pPr marL="0" marR="0" algn="r" rtl="1">
                        <a:spcBef>
                          <a:spcPts val="0"/>
                        </a:spcBef>
                        <a:spcAft>
                          <a:spcPts val="0"/>
                        </a:spcAft>
                      </a:pPr>
                      <a:r>
                        <a:rPr lang="ar-SA" sz="800">
                          <a:effectLst/>
                        </a:rPr>
                        <a:t>قفل شب بند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4202740220"/>
                  </a:ext>
                </a:extLst>
              </a:tr>
              <a:tr h="154863">
                <a:tc>
                  <a:txBody>
                    <a:bodyPr/>
                    <a:lstStyle/>
                    <a:p>
                      <a:pPr marL="0" marR="0" algn="r" rtl="1">
                        <a:spcBef>
                          <a:spcPts val="0"/>
                        </a:spcBef>
                        <a:spcAft>
                          <a:spcPts val="0"/>
                        </a:spcAft>
                      </a:pPr>
                      <a:r>
                        <a:rPr lang="ar-SA" sz="800">
                          <a:effectLst/>
                        </a:rPr>
                        <a:t>قفل کودک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2757064820"/>
                  </a:ext>
                </a:extLst>
              </a:tr>
              <a:tr h="154863">
                <a:tc>
                  <a:txBody>
                    <a:bodyPr/>
                    <a:lstStyle/>
                    <a:p>
                      <a:pPr marL="0" marR="0" algn="r" rtl="1">
                        <a:spcBef>
                          <a:spcPts val="0"/>
                        </a:spcBef>
                        <a:spcAft>
                          <a:spcPts val="0"/>
                        </a:spcAft>
                      </a:pPr>
                      <a:r>
                        <a:rPr lang="ar-SA" sz="800">
                          <a:effectLst/>
                        </a:rPr>
                        <a:t>نمایشگر میزان باتری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3408837518"/>
                  </a:ext>
                </a:extLst>
              </a:tr>
              <a:tr h="154863">
                <a:tc>
                  <a:txBody>
                    <a:bodyPr/>
                    <a:lstStyle/>
                    <a:p>
                      <a:pPr marL="0" marR="0" algn="r" rtl="1">
                        <a:spcBef>
                          <a:spcPts val="0"/>
                        </a:spcBef>
                        <a:spcAft>
                          <a:spcPts val="0"/>
                        </a:spcAft>
                      </a:pPr>
                      <a:r>
                        <a:rPr lang="ar-SA" sz="800">
                          <a:effectLst/>
                        </a:rPr>
                        <a:t>هشدار کاهش میزان باتری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2651258795"/>
                  </a:ext>
                </a:extLst>
              </a:tr>
              <a:tr h="154863">
                <a:tc>
                  <a:txBody>
                    <a:bodyPr/>
                    <a:lstStyle/>
                    <a:p>
                      <a:pPr marL="0" marR="0" algn="r" rtl="1">
                        <a:spcBef>
                          <a:spcPts val="0"/>
                        </a:spcBef>
                        <a:spcAft>
                          <a:spcPts val="0"/>
                        </a:spcAft>
                      </a:pPr>
                      <a:r>
                        <a:rPr lang="ar-SA" sz="800">
                          <a:effectLst/>
                        </a:rPr>
                        <a:t>هشدار باز ماندن درب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dirty="0">
                          <a:effectLst/>
                        </a:rPr>
                        <a:t>yes</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2076468301"/>
                  </a:ext>
                </a:extLst>
              </a:tr>
            </a:tbl>
          </a:graphicData>
        </a:graphic>
      </p:graphicFrame>
    </p:spTree>
    <p:extLst>
      <p:ext uri="{BB962C8B-B14F-4D97-AF65-F5344CB8AC3E}">
        <p14:creationId xmlns:p14="http://schemas.microsoft.com/office/powerpoint/2010/main" val="1192589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40134FF-7310-447C-9A87-120EC946AA7A}"/>
              </a:ext>
            </a:extLst>
          </p:cNvPr>
          <p:cNvGraphicFramePr>
            <a:graphicFrameLocks noGrp="1"/>
          </p:cNvGraphicFramePr>
          <p:nvPr>
            <p:extLst>
              <p:ext uri="{D42A27DB-BD31-4B8C-83A1-F6EECF244321}">
                <p14:modId xmlns:p14="http://schemas.microsoft.com/office/powerpoint/2010/main" val="3908187934"/>
              </p:ext>
            </p:extLst>
          </p:nvPr>
        </p:nvGraphicFramePr>
        <p:xfrm>
          <a:off x="280786" y="71120"/>
          <a:ext cx="11612880" cy="6664956"/>
        </p:xfrm>
        <a:graphic>
          <a:graphicData uri="http://schemas.openxmlformats.org/drawingml/2006/table">
            <a:tbl>
              <a:tblPr rtl="1" firstRow="1" firstCol="1" bandRow="1">
                <a:tableStyleId>{5C22544A-7EE6-4342-B048-85BDC9FD1C3A}</a:tableStyleId>
              </a:tblPr>
              <a:tblGrid>
                <a:gridCol w="5806440">
                  <a:extLst>
                    <a:ext uri="{9D8B030D-6E8A-4147-A177-3AD203B41FA5}">
                      <a16:colId xmlns:a16="http://schemas.microsoft.com/office/drawing/2014/main" val="1345770278"/>
                    </a:ext>
                  </a:extLst>
                </a:gridCol>
                <a:gridCol w="5806440">
                  <a:extLst>
                    <a:ext uri="{9D8B030D-6E8A-4147-A177-3AD203B41FA5}">
                      <a16:colId xmlns:a16="http://schemas.microsoft.com/office/drawing/2014/main" val="3028382932"/>
                    </a:ext>
                  </a:extLst>
                </a:gridCol>
              </a:tblGrid>
              <a:tr h="218013">
                <a:tc>
                  <a:txBody>
                    <a:bodyPr/>
                    <a:lstStyle/>
                    <a:p>
                      <a:pPr marL="0" marR="0" algn="r" rtl="1">
                        <a:spcBef>
                          <a:spcPts val="0"/>
                        </a:spcBef>
                        <a:spcAft>
                          <a:spcPts val="0"/>
                        </a:spcAft>
                      </a:pPr>
                      <a:r>
                        <a:rPr lang="ar-SA" sz="1400">
                          <a:effectLst/>
                        </a:rPr>
                        <a:t>برند</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400">
                          <a:effectLst/>
                        </a:rPr>
                        <a:t>فیلیپس</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485127591"/>
                  </a:ext>
                </a:extLst>
              </a:tr>
              <a:tr h="218013">
                <a:tc>
                  <a:txBody>
                    <a:bodyPr/>
                    <a:lstStyle/>
                    <a:p>
                      <a:pPr marL="0" marR="0" algn="r" rtl="1">
                        <a:spcBef>
                          <a:spcPts val="0"/>
                        </a:spcBef>
                        <a:spcAft>
                          <a:spcPts val="0"/>
                        </a:spcAft>
                      </a:pPr>
                      <a:r>
                        <a:rPr lang="ar-SA" sz="1400">
                          <a:effectLst/>
                        </a:rPr>
                        <a:t>رنگ</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400">
                          <a:effectLst/>
                        </a:rPr>
                        <a:t>مشکی-مسی</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3934773261"/>
                  </a:ext>
                </a:extLst>
              </a:tr>
              <a:tr h="218013">
                <a:tc>
                  <a:txBody>
                    <a:bodyPr/>
                    <a:lstStyle/>
                    <a:p>
                      <a:pPr marL="0" marR="0" algn="r" rtl="1">
                        <a:spcBef>
                          <a:spcPts val="0"/>
                        </a:spcBef>
                        <a:spcAft>
                          <a:spcPts val="0"/>
                        </a:spcAft>
                      </a:pPr>
                      <a:r>
                        <a:rPr lang="ar-SA" sz="1400">
                          <a:effectLst/>
                        </a:rPr>
                        <a:t>ابعاد دستگیره</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r>
                        <a:rPr lang="ar-SA" sz="1400">
                          <a:effectLst/>
                        </a:rPr>
                        <a:t>43.5</a:t>
                      </a:r>
                      <a:r>
                        <a:rPr lang="en-US" sz="1400">
                          <a:effectLst/>
                        </a:rPr>
                        <a:t>cm*7cm*6cm</a:t>
                      </a:r>
                      <a:endParaRPr lang="en-US" sz="1200">
                        <a:effectLst/>
                        <a:latin typeface="Calibri" panose="020F0502020204030204" pitchFamily="34" charset="0"/>
                        <a:ea typeface="Times New Roman" panose="02020603050405020304" pitchFamily="18" charset="0"/>
                        <a:cs typeface="Arial" panose="020B0604020202020204" pitchFamily="34" charset="0"/>
                      </a:endParaRPr>
                    </a:p>
                  </a:txBody>
                  <a:tcPr marL="40664" marR="40664" marT="0" marB="0"/>
                </a:tc>
                <a:extLst>
                  <a:ext uri="{0D108BD9-81ED-4DB2-BD59-A6C34878D82A}">
                    <a16:rowId xmlns:a16="http://schemas.microsoft.com/office/drawing/2014/main" val="1822143626"/>
                  </a:ext>
                </a:extLst>
              </a:tr>
              <a:tr h="218013">
                <a:tc>
                  <a:txBody>
                    <a:bodyPr/>
                    <a:lstStyle/>
                    <a:p>
                      <a:pPr marL="0" marR="0" algn="r" rtl="1">
                        <a:spcBef>
                          <a:spcPts val="0"/>
                        </a:spcBef>
                        <a:spcAft>
                          <a:spcPts val="0"/>
                        </a:spcAft>
                      </a:pPr>
                      <a:r>
                        <a:rPr lang="fa-IR" sz="1400">
                          <a:effectLst/>
                        </a:rPr>
                        <a:t>ابعاد مغزی قفل</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l" rtl="1">
                        <a:spcBef>
                          <a:spcPts val="0"/>
                        </a:spcBef>
                        <a:spcAft>
                          <a:spcPts val="0"/>
                        </a:spcAft>
                      </a:pPr>
                      <a:r>
                        <a:rPr lang="en-US" sz="1400">
                          <a:effectLst/>
                        </a:rPr>
                        <a:t>9cm*15cm</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2774406899"/>
                  </a:ext>
                </a:extLst>
              </a:tr>
              <a:tr h="218013">
                <a:tc>
                  <a:txBody>
                    <a:bodyPr/>
                    <a:lstStyle/>
                    <a:p>
                      <a:pPr marL="0" marR="0" algn="r" rtl="1">
                        <a:spcBef>
                          <a:spcPts val="0"/>
                        </a:spcBef>
                        <a:spcAft>
                          <a:spcPts val="0"/>
                        </a:spcAft>
                      </a:pPr>
                      <a:r>
                        <a:rPr lang="fa-IR" sz="1400">
                          <a:effectLst/>
                        </a:rPr>
                        <a:t>متریال مغزی قفل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400">
                          <a:effectLst/>
                        </a:rPr>
                        <a:t>سه زبانه فولادی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1626170211"/>
                  </a:ext>
                </a:extLst>
              </a:tr>
              <a:tr h="218013">
                <a:tc>
                  <a:txBody>
                    <a:bodyPr/>
                    <a:lstStyle/>
                    <a:p>
                      <a:pPr marL="0" marR="0" algn="r" rtl="1">
                        <a:spcBef>
                          <a:spcPts val="0"/>
                        </a:spcBef>
                        <a:spcAft>
                          <a:spcPts val="0"/>
                        </a:spcAft>
                      </a:pPr>
                      <a:r>
                        <a:rPr lang="ar-SA" sz="1400" dirty="0">
                          <a:effectLst/>
                        </a:rPr>
                        <a:t>اثر انگشت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r>
                        <a:rPr lang="ar-SA" sz="1400">
                          <a:effectLst/>
                        </a:rPr>
                        <a:t>دارد (</a:t>
                      </a:r>
                      <a:r>
                        <a:rPr lang="fa-IR" sz="1400">
                          <a:effectLst/>
                        </a:rPr>
                        <a:t>۱۰۰</a:t>
                      </a:r>
                      <a:r>
                        <a:rPr lang="ar-SA" sz="1400">
                          <a:effectLst/>
                        </a:rPr>
                        <a:t> عدد), همراه با کد کاربری</a:t>
                      </a:r>
                      <a:endParaRPr lang="en-US" sz="1200">
                        <a:effectLst/>
                        <a:latin typeface="Calibri" panose="020F0502020204030204" pitchFamily="34" charset="0"/>
                        <a:ea typeface="Times New Roman" panose="02020603050405020304" pitchFamily="18" charset="0"/>
                        <a:cs typeface="Arial" panose="020B0604020202020204" pitchFamily="34" charset="0"/>
                      </a:endParaRPr>
                    </a:p>
                  </a:txBody>
                  <a:tcPr marL="40664" marR="40664" marT="0" marB="0"/>
                </a:tc>
                <a:extLst>
                  <a:ext uri="{0D108BD9-81ED-4DB2-BD59-A6C34878D82A}">
                    <a16:rowId xmlns:a16="http://schemas.microsoft.com/office/drawing/2014/main" val="3468398885"/>
                  </a:ext>
                </a:extLst>
              </a:tr>
              <a:tr h="218013">
                <a:tc>
                  <a:txBody>
                    <a:bodyPr/>
                    <a:lstStyle/>
                    <a:p>
                      <a:pPr marL="0" marR="0" algn="r" rtl="1">
                        <a:spcBef>
                          <a:spcPts val="0"/>
                        </a:spcBef>
                        <a:spcAft>
                          <a:spcPts val="0"/>
                        </a:spcAft>
                      </a:pPr>
                      <a:r>
                        <a:rPr lang="ar-SA" sz="1400">
                          <a:effectLst/>
                        </a:rPr>
                        <a:t>تشخیص چهره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400">
                          <a:effectLst/>
                        </a:rPr>
                        <a:t>دارد ( </a:t>
                      </a:r>
                      <a:r>
                        <a:rPr lang="fa-IR" sz="1400">
                          <a:effectLst/>
                        </a:rPr>
                        <a:t>۵۰</a:t>
                      </a:r>
                      <a:r>
                        <a:rPr lang="ar-SA" sz="1400">
                          <a:effectLst/>
                        </a:rPr>
                        <a:t> چهره مختلف به صورت </a:t>
                      </a:r>
                      <a:r>
                        <a:rPr lang="fa-IR" sz="1400">
                          <a:effectLst/>
                        </a:rPr>
                        <a:t>۳</a:t>
                      </a:r>
                      <a:r>
                        <a:rPr lang="ar-SA" sz="1400">
                          <a:effectLst/>
                        </a:rPr>
                        <a:t> بعدی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1967891447"/>
                  </a:ext>
                </a:extLst>
              </a:tr>
              <a:tr h="218013">
                <a:tc>
                  <a:txBody>
                    <a:bodyPr/>
                    <a:lstStyle/>
                    <a:p>
                      <a:pPr marL="0" marR="0" algn="r" rtl="1">
                        <a:spcBef>
                          <a:spcPts val="0"/>
                        </a:spcBef>
                        <a:spcAft>
                          <a:spcPts val="0"/>
                        </a:spcAft>
                      </a:pPr>
                      <a:r>
                        <a:rPr lang="ar-SA" sz="1400">
                          <a:effectLst/>
                        </a:rPr>
                        <a:t>کارت</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400">
                          <a:effectLst/>
                        </a:rPr>
                        <a:t>دارد ( </a:t>
                      </a:r>
                      <a:r>
                        <a:rPr lang="fa-IR" sz="1400">
                          <a:effectLst/>
                        </a:rPr>
                        <a:t>۱۰۰</a:t>
                      </a:r>
                      <a:r>
                        <a:rPr lang="ar-SA" sz="1400">
                          <a:effectLst/>
                        </a:rPr>
                        <a:t> کارت هوشمند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2764027833"/>
                  </a:ext>
                </a:extLst>
              </a:tr>
              <a:tr h="218013">
                <a:tc>
                  <a:txBody>
                    <a:bodyPr/>
                    <a:lstStyle/>
                    <a:p>
                      <a:pPr marL="0" marR="0" algn="r" rtl="1">
                        <a:spcBef>
                          <a:spcPts val="0"/>
                        </a:spcBef>
                        <a:spcAft>
                          <a:spcPts val="0"/>
                        </a:spcAft>
                      </a:pPr>
                      <a:r>
                        <a:rPr lang="ar-SA" sz="1400">
                          <a:effectLst/>
                        </a:rPr>
                        <a:t>رمز</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400" dirty="0">
                          <a:effectLst/>
                        </a:rPr>
                        <a:t>دارد ( یک رمز مدیر با </a:t>
                      </a:r>
                      <a:r>
                        <a:rPr lang="fa-IR" sz="1400" dirty="0">
                          <a:effectLst/>
                        </a:rPr>
                        <a:t>۲۰</a:t>
                      </a:r>
                      <a:r>
                        <a:rPr lang="ar-SA" sz="1400" dirty="0">
                          <a:effectLst/>
                        </a:rPr>
                        <a:t> رمز مصرف کننده)</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1804599605"/>
                  </a:ext>
                </a:extLst>
              </a:tr>
              <a:tr h="249157">
                <a:tc>
                  <a:txBody>
                    <a:bodyPr/>
                    <a:lstStyle/>
                    <a:p>
                      <a:pPr marL="0" marR="0" algn="r" rtl="1">
                        <a:spcBef>
                          <a:spcPts val="0"/>
                        </a:spcBef>
                        <a:spcAft>
                          <a:spcPts val="0"/>
                        </a:spcAft>
                      </a:pPr>
                      <a:r>
                        <a:rPr lang="ar-SA" sz="1400">
                          <a:effectLst/>
                        </a:rPr>
                        <a:t>کلید اضطراری</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600">
                          <a:effectLst/>
                        </a:rPr>
                        <a:t>دارد 2 عدد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1245937993"/>
                  </a:ext>
                </a:extLst>
              </a:tr>
              <a:tr h="249157">
                <a:tc>
                  <a:txBody>
                    <a:bodyPr/>
                    <a:lstStyle/>
                    <a:p>
                      <a:pPr marL="0" marR="0" algn="r" rtl="1">
                        <a:spcBef>
                          <a:spcPts val="0"/>
                        </a:spcBef>
                        <a:spcAft>
                          <a:spcPts val="0"/>
                        </a:spcAft>
                      </a:pPr>
                      <a:r>
                        <a:rPr lang="ar-SA" sz="1400" dirty="0">
                          <a:effectLst/>
                        </a:rPr>
                        <a:t>صفحه لمسی</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600">
                          <a:effectLst/>
                        </a:rPr>
                        <a:t>مجهز به دستگیره تک مرحه ای لمسی</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608737745"/>
                  </a:ext>
                </a:extLst>
              </a:tr>
              <a:tr h="249157">
                <a:tc>
                  <a:txBody>
                    <a:bodyPr/>
                    <a:lstStyle/>
                    <a:p>
                      <a:pPr marL="0" marR="0" algn="r" rtl="1">
                        <a:spcBef>
                          <a:spcPts val="0"/>
                        </a:spcBef>
                        <a:spcAft>
                          <a:spcPts val="0"/>
                        </a:spcAft>
                      </a:pPr>
                      <a:r>
                        <a:rPr lang="ar-SA" sz="1400">
                          <a:effectLst/>
                        </a:rPr>
                        <a:t>نوع باتری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600">
                          <a:effectLst/>
                        </a:rPr>
                        <a:t>باتری لیتیومی 5000 میلی امپر</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889218996"/>
                  </a:ext>
                </a:extLst>
              </a:tr>
              <a:tr h="249157">
                <a:tc>
                  <a:txBody>
                    <a:bodyPr/>
                    <a:lstStyle/>
                    <a:p>
                      <a:pPr marL="0" marR="0" algn="r" rtl="1">
                        <a:spcBef>
                          <a:spcPts val="0"/>
                        </a:spcBef>
                        <a:spcAft>
                          <a:spcPts val="0"/>
                        </a:spcAft>
                      </a:pPr>
                      <a:r>
                        <a:rPr lang="ar-SA" sz="1400">
                          <a:effectLst/>
                        </a:rPr>
                        <a:t>اتصال به </a:t>
                      </a:r>
                      <a:r>
                        <a:rPr lang="en-US" sz="1400">
                          <a:effectLst/>
                        </a:rPr>
                        <a:t>wifi</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3857009945"/>
                  </a:ext>
                </a:extLst>
              </a:tr>
              <a:tr h="249157">
                <a:tc>
                  <a:txBody>
                    <a:bodyPr/>
                    <a:lstStyle/>
                    <a:p>
                      <a:pPr marL="0" marR="0" algn="r" rtl="1">
                        <a:spcBef>
                          <a:spcPts val="0"/>
                        </a:spcBef>
                        <a:spcAft>
                          <a:spcPts val="0"/>
                        </a:spcAft>
                      </a:pPr>
                      <a:r>
                        <a:rPr lang="fa-IR" sz="1400">
                          <a:effectLst/>
                        </a:rPr>
                        <a:t>اتصال به گوشی هوشمند</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2609248472"/>
                  </a:ext>
                </a:extLst>
              </a:tr>
              <a:tr h="249157">
                <a:tc>
                  <a:txBody>
                    <a:bodyPr/>
                    <a:lstStyle/>
                    <a:p>
                      <a:pPr marL="0" marR="0" algn="r" rtl="1">
                        <a:spcBef>
                          <a:spcPts val="0"/>
                        </a:spcBef>
                        <a:spcAft>
                          <a:spcPts val="0"/>
                        </a:spcAft>
                      </a:pPr>
                      <a:r>
                        <a:rPr lang="ar-SA" sz="1400">
                          <a:effectLst/>
                        </a:rPr>
                        <a:t>ارسال تصاویرافراد پشت درب تلفن همراه</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3384198103"/>
                  </a:ext>
                </a:extLst>
              </a:tr>
              <a:tr h="249157">
                <a:tc>
                  <a:txBody>
                    <a:bodyPr/>
                    <a:lstStyle/>
                    <a:p>
                      <a:pPr marL="0" marR="0" algn="r" rtl="1">
                        <a:spcBef>
                          <a:spcPts val="0"/>
                        </a:spcBef>
                        <a:spcAft>
                          <a:spcPts val="0"/>
                        </a:spcAft>
                      </a:pPr>
                      <a:r>
                        <a:rPr lang="ar-SA" sz="1400">
                          <a:effectLst/>
                        </a:rPr>
                        <a:t>ریموت کنترل</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4142866110"/>
                  </a:ext>
                </a:extLst>
              </a:tr>
              <a:tr h="249157">
                <a:tc>
                  <a:txBody>
                    <a:bodyPr/>
                    <a:lstStyle/>
                    <a:p>
                      <a:pPr marL="0" marR="0" algn="r" rtl="1">
                        <a:spcBef>
                          <a:spcPts val="0"/>
                        </a:spcBef>
                        <a:spcAft>
                          <a:spcPts val="0"/>
                        </a:spcAft>
                      </a:pPr>
                      <a:r>
                        <a:rPr lang="ar-SA" sz="1400">
                          <a:effectLst/>
                        </a:rPr>
                        <a:t>بیصدا کردن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4081597377"/>
                  </a:ext>
                </a:extLst>
              </a:tr>
              <a:tr h="249157">
                <a:tc>
                  <a:txBody>
                    <a:bodyPr/>
                    <a:lstStyle/>
                    <a:p>
                      <a:pPr marL="0" marR="0" algn="r" rtl="1">
                        <a:spcBef>
                          <a:spcPts val="0"/>
                        </a:spcBef>
                        <a:spcAft>
                          <a:spcPts val="0"/>
                        </a:spcAft>
                      </a:pPr>
                      <a:r>
                        <a:rPr lang="ar-SA" sz="1400">
                          <a:effectLst/>
                        </a:rPr>
                        <a:t>پورت </a:t>
                      </a:r>
                      <a:r>
                        <a:rPr lang="en-US" sz="1400">
                          <a:effectLst/>
                        </a:rPr>
                        <a:t>usb</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3856349403"/>
                  </a:ext>
                </a:extLst>
              </a:tr>
              <a:tr h="249157">
                <a:tc>
                  <a:txBody>
                    <a:bodyPr/>
                    <a:lstStyle/>
                    <a:p>
                      <a:pPr marL="0" marR="0" algn="r" rtl="1">
                        <a:spcBef>
                          <a:spcPts val="0"/>
                        </a:spcBef>
                        <a:spcAft>
                          <a:spcPts val="0"/>
                        </a:spcAft>
                      </a:pPr>
                      <a:r>
                        <a:rPr lang="fa-IR" sz="1400">
                          <a:effectLst/>
                        </a:rPr>
                        <a:t>چشمی دیجیتال</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385260616"/>
                  </a:ext>
                </a:extLst>
              </a:tr>
              <a:tr h="249157">
                <a:tc>
                  <a:txBody>
                    <a:bodyPr/>
                    <a:lstStyle/>
                    <a:p>
                      <a:pPr marL="0" marR="0" algn="r" rtl="1">
                        <a:spcBef>
                          <a:spcPts val="0"/>
                        </a:spcBef>
                        <a:spcAft>
                          <a:spcPts val="0"/>
                        </a:spcAft>
                      </a:pPr>
                      <a:r>
                        <a:rPr lang="ar-SA" sz="1400">
                          <a:effectLst/>
                        </a:rPr>
                        <a:t>هماهنگی با سیستم خانه هوشمند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dirty="0">
                          <a:effectLst/>
                        </a:rPr>
                        <a:t>yes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1674366460"/>
                  </a:ext>
                </a:extLst>
              </a:tr>
              <a:tr h="249157">
                <a:tc>
                  <a:txBody>
                    <a:bodyPr/>
                    <a:lstStyle/>
                    <a:p>
                      <a:pPr marL="0" marR="0" algn="r" rtl="1">
                        <a:spcBef>
                          <a:spcPts val="0"/>
                        </a:spcBef>
                        <a:spcAft>
                          <a:spcPts val="0"/>
                        </a:spcAft>
                      </a:pPr>
                      <a:r>
                        <a:rPr lang="ar-SA" sz="1400">
                          <a:effectLst/>
                        </a:rPr>
                        <a:t>مجهز به زنگ ورودی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1887945284"/>
                  </a:ext>
                </a:extLst>
              </a:tr>
              <a:tr h="218013">
                <a:tc>
                  <a:txBody>
                    <a:bodyPr/>
                    <a:lstStyle/>
                    <a:p>
                      <a:pPr marL="0" marR="0" algn="r" rtl="1">
                        <a:spcBef>
                          <a:spcPts val="0"/>
                        </a:spcBef>
                        <a:spcAft>
                          <a:spcPts val="0"/>
                        </a:spcAft>
                      </a:pPr>
                      <a:r>
                        <a:rPr lang="ar-SA" sz="1400">
                          <a:effectLst/>
                        </a:rPr>
                        <a:t>رمز یک بار مصرف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2902476186"/>
                  </a:ext>
                </a:extLst>
              </a:tr>
              <a:tr h="249157">
                <a:tc>
                  <a:txBody>
                    <a:bodyPr/>
                    <a:lstStyle/>
                    <a:p>
                      <a:pPr marL="0" marR="0" algn="r" rtl="1">
                        <a:spcBef>
                          <a:spcPts val="0"/>
                        </a:spcBef>
                        <a:spcAft>
                          <a:spcPts val="0"/>
                        </a:spcAft>
                      </a:pPr>
                      <a:r>
                        <a:rPr lang="ar-SA" sz="1400">
                          <a:effectLst/>
                        </a:rPr>
                        <a:t>سیستم ضد سرقت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3128429146"/>
                  </a:ext>
                </a:extLst>
              </a:tr>
              <a:tr h="249157">
                <a:tc>
                  <a:txBody>
                    <a:bodyPr/>
                    <a:lstStyle/>
                    <a:p>
                      <a:pPr marL="0" marR="0" algn="r" rtl="1">
                        <a:spcBef>
                          <a:spcPts val="0"/>
                        </a:spcBef>
                        <a:spcAft>
                          <a:spcPts val="0"/>
                        </a:spcAft>
                      </a:pPr>
                      <a:r>
                        <a:rPr lang="ar-SA" sz="1400">
                          <a:effectLst/>
                        </a:rPr>
                        <a:t>سیستم ضد شوک</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3663334066"/>
                  </a:ext>
                </a:extLst>
              </a:tr>
              <a:tr h="249157">
                <a:tc>
                  <a:txBody>
                    <a:bodyPr/>
                    <a:lstStyle/>
                    <a:p>
                      <a:pPr marL="0" marR="0" algn="r" rtl="1">
                        <a:spcBef>
                          <a:spcPts val="0"/>
                        </a:spcBef>
                        <a:spcAft>
                          <a:spcPts val="0"/>
                        </a:spcAft>
                      </a:pPr>
                      <a:r>
                        <a:rPr lang="ar-SA" sz="1400">
                          <a:effectLst/>
                        </a:rPr>
                        <a:t>گزارش تردد</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2336929071"/>
                  </a:ext>
                </a:extLst>
              </a:tr>
              <a:tr h="249157">
                <a:tc>
                  <a:txBody>
                    <a:bodyPr/>
                    <a:lstStyle/>
                    <a:p>
                      <a:pPr marL="0" marR="0" algn="r" rtl="1">
                        <a:spcBef>
                          <a:spcPts val="0"/>
                        </a:spcBef>
                        <a:spcAft>
                          <a:spcPts val="0"/>
                        </a:spcAft>
                      </a:pPr>
                      <a:r>
                        <a:rPr lang="ar-SA" sz="1400">
                          <a:effectLst/>
                        </a:rPr>
                        <a:t>قفل شب بند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4126229341"/>
                  </a:ext>
                </a:extLst>
              </a:tr>
              <a:tr h="249157">
                <a:tc>
                  <a:txBody>
                    <a:bodyPr/>
                    <a:lstStyle/>
                    <a:p>
                      <a:pPr marL="0" marR="0" algn="r" rtl="1">
                        <a:spcBef>
                          <a:spcPts val="0"/>
                        </a:spcBef>
                        <a:spcAft>
                          <a:spcPts val="0"/>
                        </a:spcAft>
                      </a:pPr>
                      <a:r>
                        <a:rPr lang="ar-SA" sz="1400">
                          <a:effectLst/>
                        </a:rPr>
                        <a:t>قفل کودک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2049253130"/>
                  </a:ext>
                </a:extLst>
              </a:tr>
              <a:tr h="249157">
                <a:tc>
                  <a:txBody>
                    <a:bodyPr/>
                    <a:lstStyle/>
                    <a:p>
                      <a:pPr marL="0" marR="0" algn="r" rtl="1">
                        <a:spcBef>
                          <a:spcPts val="0"/>
                        </a:spcBef>
                        <a:spcAft>
                          <a:spcPts val="0"/>
                        </a:spcAft>
                      </a:pPr>
                      <a:r>
                        <a:rPr lang="ar-SA" sz="1400" dirty="0">
                          <a:effectLst/>
                        </a:rPr>
                        <a:t>نمایشگر میزان باتری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dirty="0">
                          <a:effectLst/>
                        </a:rPr>
                        <a:t>yes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691106929"/>
                  </a:ext>
                </a:extLst>
              </a:tr>
            </a:tbl>
          </a:graphicData>
        </a:graphic>
      </p:graphicFrame>
    </p:spTree>
    <p:extLst>
      <p:ext uri="{BB962C8B-B14F-4D97-AF65-F5344CB8AC3E}">
        <p14:creationId xmlns:p14="http://schemas.microsoft.com/office/powerpoint/2010/main" val="2059664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Vazirmatn SemiBold" pitchFamily="2" charset="-78"/>
                <a:cs typeface="Vazirmatn SemiBold" pitchFamily="2" charset="-78"/>
              </a:rPr>
              <a:t>PEAS</a:t>
            </a:r>
          </a:p>
        </p:txBody>
      </p:sp>
      <p:sp>
        <p:nvSpPr>
          <p:cNvPr id="3" name="Content Placeholder 2"/>
          <p:cNvSpPr>
            <a:spLocks noGrp="1"/>
          </p:cNvSpPr>
          <p:nvPr>
            <p:ph idx="1"/>
          </p:nvPr>
        </p:nvSpPr>
        <p:spPr/>
        <p:txBody>
          <a:bodyPr/>
          <a:lstStyle/>
          <a:p>
            <a:pPr algn="ctr" rtl="1"/>
            <a:r>
              <a:rPr lang="en-US" dirty="0">
                <a:latin typeface="Vazirmatn SemiBold" pitchFamily="2" charset="-78"/>
                <a:cs typeface="Vazirmatn SemiBold" pitchFamily="2" charset="-78"/>
              </a:rPr>
              <a:t>PEAS </a:t>
            </a:r>
            <a:r>
              <a:rPr lang="fa-IR" dirty="0">
                <a:latin typeface="Vazirmatn SemiBold" pitchFamily="2" charset="-78"/>
                <a:cs typeface="Vazirmatn SemiBold" pitchFamily="2" charset="-78"/>
              </a:rPr>
              <a:t>مخفف از </a:t>
            </a:r>
            <a:r>
              <a:rPr lang="en-US" dirty="0">
                <a:latin typeface="Vazirmatn SemiBold" pitchFamily="2" charset="-78"/>
                <a:cs typeface="Vazirmatn SemiBold" pitchFamily="2" charset="-78"/>
              </a:rPr>
              <a:t>Performance measure, Environment, Actuators, Sensors </a:t>
            </a:r>
            <a:r>
              <a:rPr lang="fa-IR" dirty="0">
                <a:latin typeface="Vazirmatn SemiBold" pitchFamily="2" charset="-78"/>
                <a:cs typeface="Vazirmatn SemiBold" pitchFamily="2" charset="-78"/>
              </a:rPr>
              <a:t>است. برای قفل هوشمند، میتوان </a:t>
            </a:r>
            <a:r>
              <a:rPr lang="en-US" dirty="0">
                <a:latin typeface="Vazirmatn SemiBold" pitchFamily="2" charset="-78"/>
                <a:cs typeface="Vazirmatn SemiBold" pitchFamily="2" charset="-78"/>
              </a:rPr>
              <a:t>PEAS </a:t>
            </a:r>
            <a:r>
              <a:rPr lang="fa-IR" dirty="0">
                <a:latin typeface="Vazirmatn SemiBold" pitchFamily="2" charset="-78"/>
                <a:cs typeface="Vazirmatn SemiBold" pitchFamily="2" charset="-78"/>
              </a:rPr>
              <a:t>را به صورت زیر تعریف کرد:</a:t>
            </a:r>
            <a:endParaRPr lang="en-US" dirty="0">
              <a:latin typeface="Vazirmatn SemiBold" pitchFamily="2" charset="-78"/>
              <a:cs typeface="Vazirmatn SemiBold" pitchFamily="2" charset="-78"/>
            </a:endParaRPr>
          </a:p>
        </p:txBody>
      </p:sp>
    </p:spTree>
    <p:extLst>
      <p:ext uri="{BB962C8B-B14F-4D97-AF65-F5344CB8AC3E}">
        <p14:creationId xmlns:p14="http://schemas.microsoft.com/office/powerpoint/2010/main" val="3653837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PEAS</a:t>
            </a:r>
          </a:p>
        </p:txBody>
      </p:sp>
      <p:sp>
        <p:nvSpPr>
          <p:cNvPr id="3" name="Content Placeholder 2"/>
          <p:cNvSpPr>
            <a:spLocks noGrp="1"/>
          </p:cNvSpPr>
          <p:nvPr>
            <p:ph idx="1"/>
          </p:nvPr>
        </p:nvSpPr>
        <p:spPr/>
        <p:txBody>
          <a:bodyPr>
            <a:normAutofit fontScale="92500" lnSpcReduction="10000"/>
          </a:bodyPr>
          <a:lstStyle/>
          <a:p>
            <a:pPr algn="ctr"/>
            <a:endParaRPr lang="en-US" dirty="0">
              <a:latin typeface="Vazirmatn SemiBold" pitchFamily="2" charset="-78"/>
              <a:cs typeface="Vazirmatn SemiBold" pitchFamily="2" charset="-78"/>
            </a:endParaRPr>
          </a:p>
          <a:p>
            <a:pPr algn="ctr"/>
            <a:r>
              <a:rPr lang="en-US" dirty="0">
                <a:latin typeface="Vazirmatn SemiBold" pitchFamily="2" charset="-78"/>
                <a:cs typeface="Vazirmatn SemiBold" pitchFamily="2" charset="-78"/>
              </a:rPr>
              <a:t>Performance measure: </a:t>
            </a:r>
            <a:r>
              <a:rPr lang="fa-IR" dirty="0">
                <a:latin typeface="Vazirmatn SemiBold" pitchFamily="2" charset="-78"/>
                <a:cs typeface="Vazirmatn SemiBold" pitchFamily="2" charset="-78"/>
              </a:rPr>
              <a:t>کیفیت و امنیت باز و بسته شدن قفل، سرعت و دقت در شناسایی کاربران مجاز و ارسال پیامهای هشدار.</a:t>
            </a:r>
          </a:p>
          <a:p>
            <a:pPr algn="ctr"/>
            <a:endParaRPr lang="fa-IR" dirty="0">
              <a:latin typeface="Vazirmatn SemiBold" pitchFamily="2" charset="-78"/>
              <a:cs typeface="Vazirmatn SemiBold" pitchFamily="2" charset="-78"/>
            </a:endParaRPr>
          </a:p>
          <a:p>
            <a:pPr algn="ctr"/>
            <a:r>
              <a:rPr lang="en-US" dirty="0">
                <a:latin typeface="Vazirmatn SemiBold" pitchFamily="2" charset="-78"/>
                <a:cs typeface="Vazirmatn SemiBold" pitchFamily="2" charset="-78"/>
              </a:rPr>
              <a:t>Environment: </a:t>
            </a:r>
            <a:r>
              <a:rPr lang="fa-IR" dirty="0">
                <a:latin typeface="Vazirmatn SemiBold" pitchFamily="2" charset="-78"/>
                <a:cs typeface="Vazirmatn SemiBold" pitchFamily="2" charset="-78"/>
              </a:rPr>
              <a:t>محیط شامل محل نصب قفل، کاربران مجاز و غیرمجاز، و تکنولوژیهای شناسایی مانند تشخیص چهره و اثر انگشت.</a:t>
            </a:r>
          </a:p>
          <a:p>
            <a:pPr algn="ctr"/>
            <a:endParaRPr lang="fa-IR" dirty="0">
              <a:latin typeface="Vazirmatn SemiBold" pitchFamily="2" charset="-78"/>
              <a:cs typeface="Vazirmatn SemiBold" pitchFamily="2" charset="-78"/>
            </a:endParaRPr>
          </a:p>
          <a:p>
            <a:pPr algn="ctr"/>
            <a:r>
              <a:rPr lang="en-US" dirty="0">
                <a:latin typeface="Vazirmatn SemiBold" pitchFamily="2" charset="-78"/>
                <a:cs typeface="Vazirmatn SemiBold" pitchFamily="2" charset="-78"/>
              </a:rPr>
              <a:t>Actuators: </a:t>
            </a:r>
            <a:r>
              <a:rPr lang="fa-IR" dirty="0">
                <a:latin typeface="Vazirmatn SemiBold" pitchFamily="2" charset="-78"/>
                <a:cs typeface="Vazirmatn SemiBold" pitchFamily="2" charset="-78"/>
              </a:rPr>
              <a:t>سیستمهای مکانیکی یا الکترونیکی که </a:t>
            </a:r>
          </a:p>
          <a:p>
            <a:endParaRPr lang="fa-IR" dirty="0">
              <a:latin typeface="Vazirmatn SemiBold" pitchFamily="2" charset="-78"/>
              <a:cs typeface="Vazirmatn SemiBold" pitchFamily="2" charset="-78"/>
            </a:endParaRPr>
          </a:p>
          <a:p>
            <a:pPr algn="ctr"/>
            <a:r>
              <a:rPr lang="fa-IR" dirty="0">
                <a:latin typeface="Vazirmatn SemiBold" pitchFamily="2" charset="-78"/>
                <a:cs typeface="Vazirmatn SemiBold" pitchFamily="2" charset="-78"/>
              </a:rPr>
              <a:t>قفل را باز و بسته میکنند، و همچنین سیستمهای ارسال پیام و هشدار.</a:t>
            </a:r>
          </a:p>
          <a:p>
            <a:pPr algn="ctr"/>
            <a:endParaRPr lang="fa-IR" dirty="0">
              <a:latin typeface="Vazirmatn SemiBold" pitchFamily="2" charset="-78"/>
              <a:cs typeface="Vazirmatn SemiBold" pitchFamily="2" charset="-78"/>
            </a:endParaRPr>
          </a:p>
          <a:p>
            <a:r>
              <a:rPr lang="en-US" dirty="0">
                <a:latin typeface="Vazirmatn SemiBold" pitchFamily="2" charset="-78"/>
                <a:cs typeface="Vazirmatn SemiBold" pitchFamily="2" charset="-78"/>
              </a:rPr>
              <a:t>Sensors: </a:t>
            </a:r>
            <a:r>
              <a:rPr lang="fa-IR" dirty="0">
                <a:latin typeface="Vazirmatn SemiBold" pitchFamily="2" charset="-78"/>
                <a:cs typeface="Vazirmatn SemiBold" pitchFamily="2" charset="-78"/>
              </a:rPr>
              <a:t>سنسورها برای شناسایی کاربران مجاز، شناسایی درخواستهای از راه دور، و تشخیص تلاش برای نفوذ یا ورود غیرمجاز</a:t>
            </a:r>
          </a:p>
        </p:txBody>
      </p:sp>
    </p:spTree>
    <p:extLst>
      <p:ext uri="{BB962C8B-B14F-4D97-AF65-F5344CB8AC3E}">
        <p14:creationId xmlns:p14="http://schemas.microsoft.com/office/powerpoint/2010/main" val="370544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معرفی قفل هوشمند</a:t>
            </a:r>
            <a:endParaRPr lang="en-US" dirty="0">
              <a:latin typeface="Vazirmatn SemiBold" pitchFamily="2" charset="-78"/>
              <a:cs typeface="Vazirmatn SemiBold" pitchFamily="2" charset="-78"/>
            </a:endParaRPr>
          </a:p>
        </p:txBody>
      </p:sp>
      <p:pic>
        <p:nvPicPr>
          <p:cNvPr id="4" name="Content Placeholder 3"/>
          <p:cNvPicPr>
            <a:picLocks noGrp="1" noChangeAspect="1"/>
          </p:cNvPicPr>
          <p:nvPr>
            <p:ph idx="1"/>
          </p:nvPr>
        </p:nvPicPr>
        <p:blipFill>
          <a:blip r:embed="rId2"/>
          <a:stretch>
            <a:fillRect/>
          </a:stretch>
        </p:blipFill>
        <p:spPr>
          <a:xfrm>
            <a:off x="2554870" y="2683426"/>
            <a:ext cx="7082259" cy="2673835"/>
          </a:xfrm>
          <a:prstGeom prst="rect">
            <a:avLst/>
          </a:prstGeom>
        </p:spPr>
      </p:pic>
    </p:spTree>
    <p:extLst>
      <p:ext uri="{BB962C8B-B14F-4D97-AF65-F5344CB8AC3E}">
        <p14:creationId xmlns:p14="http://schemas.microsoft.com/office/powerpoint/2010/main" val="4093671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انواع قفل هوشمند</a:t>
            </a:r>
            <a:endParaRPr lang="en-US" dirty="0">
              <a:latin typeface="Vazirmatn SemiBold" pitchFamily="2" charset="-78"/>
              <a:cs typeface="Vazirmatn SemiBold" pitchFamily="2" charset="-78"/>
            </a:endParaRPr>
          </a:p>
        </p:txBody>
      </p:sp>
      <p:sp>
        <p:nvSpPr>
          <p:cNvPr id="3" name="Content Placeholder 2"/>
          <p:cNvSpPr>
            <a:spLocks noGrp="1"/>
          </p:cNvSpPr>
          <p:nvPr>
            <p:ph idx="1"/>
          </p:nvPr>
        </p:nvSpPr>
        <p:spPr>
          <a:xfrm>
            <a:off x="581192" y="2180496"/>
            <a:ext cx="11029615" cy="4677504"/>
          </a:xfrm>
        </p:spPr>
        <p:txBody>
          <a:bodyPr>
            <a:normAutofit fontScale="92500" lnSpcReduction="10000"/>
          </a:bodyPr>
          <a:lstStyle/>
          <a:p>
            <a:pPr marL="0" marR="0" algn="r" rtl="1">
              <a:lnSpc>
                <a:spcPct val="107000"/>
              </a:lnSpc>
              <a:spcBef>
                <a:spcPts val="0"/>
              </a:spcBef>
              <a:spcAft>
                <a:spcPts val="0"/>
              </a:spcAft>
            </a:pP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انواع 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هوشمند شامل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2000"/>
              </a:lnSpc>
              <a:spcBef>
                <a:spcPts val="0"/>
              </a:spcBef>
              <a:spcAft>
                <a:spcPts val="0"/>
              </a:spcAft>
            </a:pPr>
            <a:r>
              <a:rPr lang="en-US" dirty="0">
                <a:latin typeface="Arial" panose="020B0604020202020204" pitchFamily="34" charset="0"/>
                <a:ea typeface="Times New Roman" panose="02020603050405020304" pitchFamily="18" charset="0"/>
                <a:cs typeface="Arial" panose="020B0604020202020204" pitchFamily="34" charset="0"/>
              </a:rPr>
              <a:t> </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07000"/>
              </a:lnSpc>
              <a:spcBef>
                <a:spcPts val="0"/>
              </a:spcBef>
              <a:spcAft>
                <a:spcPts val="0"/>
              </a:spcAft>
            </a:pP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1.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هوشمند بلوتوث</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این نوع 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 از طریق بلوتوث به گوشی هوشمند شما متصل می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شوند و به شما اجازه می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دهند تا با استفاده از یک اپلیکیشن مخصوص، قفل را باز و بسته کنید</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2000"/>
              </a:lnSpc>
              <a:spcBef>
                <a:spcPts val="0"/>
              </a:spcBef>
              <a:spcAft>
                <a:spcPts val="0"/>
              </a:spcAft>
            </a:pPr>
            <a:r>
              <a:rPr lang="en-US" dirty="0">
                <a:latin typeface="Arial" panose="020B0604020202020204" pitchFamily="34" charset="0"/>
                <a:ea typeface="Times New Roman" panose="02020603050405020304" pitchFamily="18" charset="0"/>
                <a:cs typeface="Arial" panose="020B0604020202020204" pitchFamily="34" charset="0"/>
              </a:rPr>
              <a:t> </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07000"/>
              </a:lnSpc>
              <a:spcBef>
                <a:spcPts val="0"/>
              </a:spcBef>
              <a:spcAft>
                <a:spcPts val="0"/>
              </a:spcAft>
            </a:pP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2.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هوشمند وای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فای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این نوع 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 از طریق اتصال به شبکه وای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فای خود، به شما اجازه می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دهند تا از راه دور قفل را کنترل کنید و دسترسی به آن را مدیریت کنید</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2000"/>
              </a:lnSpc>
              <a:spcBef>
                <a:spcPts val="0"/>
              </a:spcBef>
              <a:spcAft>
                <a:spcPts val="0"/>
              </a:spcAft>
            </a:pPr>
            <a:r>
              <a:rPr lang="en-US" dirty="0">
                <a:latin typeface="Arial" panose="020B0604020202020204" pitchFamily="34" charset="0"/>
                <a:ea typeface="Times New Roman" panose="02020603050405020304" pitchFamily="18" charset="0"/>
                <a:cs typeface="Arial" panose="020B0604020202020204" pitchFamily="34" charset="0"/>
              </a:rPr>
              <a:t> </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07000"/>
              </a:lnSpc>
              <a:spcBef>
                <a:spcPts val="0"/>
              </a:spcBef>
              <a:spcAft>
                <a:spcPts val="0"/>
              </a:spcAft>
            </a:pP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3.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هوشمند با استفاده از کارت</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 RFID: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این نوع 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 از طریق تکنولوژی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 RFID</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 با استفاده از کارت</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خاص، به شما اجازه می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دهند تا قفل را باز و </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07000"/>
              </a:lnSpc>
              <a:spcBef>
                <a:spcPts val="0"/>
              </a:spcBef>
              <a:spcAft>
                <a:spcPts val="0"/>
              </a:spcAft>
            </a:pPr>
            <a:r>
              <a:rPr lang="en-US" sz="800" dirty="0">
                <a:latin typeface="Calibri" panose="020F0502020204030204" pitchFamily="34" charset="0"/>
                <a:ea typeface="Times New Roman" panose="02020603050405020304" pitchFamily="18" charset="0"/>
                <a:cs typeface="Arial" panose="020B0604020202020204" pitchFamily="34" charset="0"/>
              </a:rPr>
              <a:t> </a:t>
            </a:r>
          </a:p>
          <a:p>
            <a:pPr marL="0" marR="0" algn="r" rtl="1">
              <a:lnSpc>
                <a:spcPct val="107000"/>
              </a:lnSpc>
              <a:spcBef>
                <a:spcPts val="0"/>
              </a:spcBef>
              <a:spcAft>
                <a:spcPts val="0"/>
              </a:spcAft>
            </a:pP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بسته کنید</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2000"/>
              </a:lnSpc>
              <a:spcBef>
                <a:spcPts val="0"/>
              </a:spcBef>
              <a:spcAft>
                <a:spcPts val="0"/>
              </a:spcAft>
            </a:pPr>
            <a:r>
              <a:rPr lang="en-US" dirty="0">
                <a:latin typeface="Arial" panose="020B0604020202020204" pitchFamily="34" charset="0"/>
                <a:ea typeface="Times New Roman" panose="02020603050405020304" pitchFamily="18" charset="0"/>
                <a:cs typeface="Arial" panose="020B0604020202020204" pitchFamily="34" charset="0"/>
              </a:rPr>
              <a:t> </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07000"/>
              </a:lnSpc>
              <a:spcBef>
                <a:spcPts val="0"/>
              </a:spcBef>
              <a:spcAft>
                <a:spcPts val="0"/>
              </a:spcAft>
            </a:pP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4.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هوشمند با استفاده از کدهای دسترسی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این نوع 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 به شما اجازه می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دهند تا با وارد کردن یک کد دسترسی، قفل را باز و بسته کنید</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2000"/>
              </a:lnSpc>
              <a:spcBef>
                <a:spcPts val="0"/>
              </a:spcBef>
              <a:spcAft>
                <a:spcPts val="0"/>
              </a:spcAft>
            </a:pPr>
            <a:r>
              <a:rPr lang="en-US" dirty="0">
                <a:latin typeface="Arial" panose="020B0604020202020204" pitchFamily="34" charset="0"/>
                <a:ea typeface="Times New Roman" panose="02020603050405020304" pitchFamily="18" charset="0"/>
                <a:cs typeface="Arial" panose="020B0604020202020204" pitchFamily="34" charset="0"/>
              </a:rPr>
              <a:t> </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07000"/>
              </a:lnSpc>
              <a:spcBef>
                <a:spcPts val="0"/>
              </a:spcBef>
              <a:spcAft>
                <a:spcPts val="0"/>
              </a:spcAft>
            </a:pP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هوشمند به عنوان یک راه حل مدرن و امن برای محافظت از منازل، محل کار و خودروها شناخته شده</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اند و در حال حاضر در بازار به عنوان یک گزینه جایگزین برای 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سنتی مورد استفاده قرار می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گیرند</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endParaRPr lang="en-US" sz="800" dirty="0">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62184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قفل اثر انگشتی </a:t>
            </a:r>
            <a:endParaRPr lang="en-US" dirty="0"/>
          </a:p>
        </p:txBody>
      </p:sp>
      <p:pic>
        <p:nvPicPr>
          <p:cNvPr id="4" name="Content Placeholder 3"/>
          <p:cNvPicPr>
            <a:picLocks noGrp="1" noChangeAspect="1"/>
          </p:cNvPicPr>
          <p:nvPr>
            <p:ph idx="1"/>
          </p:nvPr>
        </p:nvPicPr>
        <p:blipFill>
          <a:blip r:embed="rId2"/>
          <a:stretch>
            <a:fillRect/>
          </a:stretch>
        </p:blipFill>
        <p:spPr>
          <a:xfrm>
            <a:off x="431485" y="1894114"/>
            <a:ext cx="3726445" cy="3612652"/>
          </a:xfrm>
          <a:prstGeom prst="rect">
            <a:avLst/>
          </a:prstGeom>
        </p:spPr>
      </p:pic>
      <p:sp>
        <p:nvSpPr>
          <p:cNvPr id="5" name="TextBox 4"/>
          <p:cNvSpPr txBox="1"/>
          <p:nvPr/>
        </p:nvSpPr>
        <p:spPr>
          <a:xfrm>
            <a:off x="4401770" y="2011678"/>
            <a:ext cx="7681373" cy="2585323"/>
          </a:xfrm>
          <a:prstGeom prst="rect">
            <a:avLst/>
          </a:prstGeom>
          <a:noFill/>
        </p:spPr>
        <p:txBody>
          <a:bodyPr wrap="square" rtlCol="0">
            <a:spAutoFit/>
          </a:bodyPr>
          <a:lstStyle/>
          <a:p>
            <a:r>
              <a:rPr lang="fa-IR" dirty="0">
                <a:latin typeface="Vazirmatn Thin" pitchFamily="2" charset="-78"/>
                <a:cs typeface="Vazirmatn Thin" pitchFamily="2" charset="-78"/>
              </a:rPr>
              <a:t>قفل های اثر انگشتی  به عنوان یکی از بهترین و حتی قدیمی‌ترین انواع قفل هوشمند شناخته می‌شوند که با اسکن و تشخیص اثر انگشت، امنیت بالایی را فراهم می‌کنند. امکان ثبت چندین اثر انگشت برای افراد مختلف و امکانات مدیریتی مانند کنترل دسترسی‌ها و ثبت زمان ورود و خروج، از مزایای این قفل‌ها هستند. همچنین، کارایی بالا و عملکرد سریع در باز و بسته کردن قفل، از دیگر مواردی است که باید به آن‌ها اشاره کرد.</a:t>
            </a:r>
          </a:p>
          <a:p>
            <a:r>
              <a:rPr lang="fa-IR" dirty="0">
                <a:latin typeface="Vazirmatn Thin" pitchFamily="2" charset="-78"/>
                <a:cs typeface="Vazirmatn Thin" pitchFamily="2" charset="-78"/>
              </a:rPr>
              <a:t>بااین‌حال، برخی مواقع ممکن است قدرت اثر انگشت در موارد خاصی مانند ایجاد زخم، خشکی یا رطوبت پوست و… کاهش یابد و شناخت کاربر با مشکل روبرو شود. ازاین‌رو، قبل از انتخاب این نوع قفل‌ها، نیاز است  مزایا و معایب به دقت بررسی گردد تا انتخاب بهتری صورت پذیرد.</a:t>
            </a:r>
          </a:p>
        </p:txBody>
      </p:sp>
    </p:spTree>
    <p:extLst>
      <p:ext uri="{BB962C8B-B14F-4D97-AF65-F5344CB8AC3E}">
        <p14:creationId xmlns:p14="http://schemas.microsoft.com/office/powerpoint/2010/main" val="3056237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5084-A13A-48CB-BFED-7508C3294DD9}"/>
              </a:ext>
            </a:extLst>
          </p:cNvPr>
          <p:cNvSpPr>
            <a:spLocks noGrp="1"/>
          </p:cNvSpPr>
          <p:nvPr>
            <p:ph type="title"/>
          </p:nvPr>
        </p:nvSpPr>
        <p:spPr/>
        <p:txBody>
          <a:bodyPr/>
          <a:lstStyle/>
          <a:p>
            <a:pPr algn="ctr"/>
            <a:r>
              <a:rPr lang="fa-IR" dirty="0"/>
              <a:t>قفل کارتی</a:t>
            </a:r>
            <a:endParaRPr lang="en-US" dirty="0"/>
          </a:p>
        </p:txBody>
      </p:sp>
      <p:pic>
        <p:nvPicPr>
          <p:cNvPr id="4" name="Content Placeholder 3">
            <a:extLst>
              <a:ext uri="{FF2B5EF4-FFF2-40B4-BE49-F238E27FC236}">
                <a16:creationId xmlns:a16="http://schemas.microsoft.com/office/drawing/2014/main" id="{9DA7CE35-4DB8-4CE2-9979-E3D62BE0D3D9}"/>
              </a:ext>
            </a:extLst>
          </p:cNvPr>
          <p:cNvPicPr>
            <a:picLocks noGrp="1"/>
          </p:cNvPicPr>
          <p:nvPr>
            <p:ph idx="1"/>
          </p:nvPr>
        </p:nvPicPr>
        <p:blipFill>
          <a:blip r:embed="rId2"/>
          <a:stretch>
            <a:fillRect/>
          </a:stretch>
        </p:blipFill>
        <p:spPr>
          <a:xfrm>
            <a:off x="581192" y="2198255"/>
            <a:ext cx="3723120" cy="3505582"/>
          </a:xfrm>
          <a:prstGeom prst="rect">
            <a:avLst/>
          </a:prstGeom>
        </p:spPr>
      </p:pic>
      <p:sp>
        <p:nvSpPr>
          <p:cNvPr id="5" name="TextBox 4">
            <a:extLst>
              <a:ext uri="{FF2B5EF4-FFF2-40B4-BE49-F238E27FC236}">
                <a16:creationId xmlns:a16="http://schemas.microsoft.com/office/drawing/2014/main" id="{96ABC6F9-3420-4C09-BA08-6AAF6FB0036D}"/>
              </a:ext>
            </a:extLst>
          </p:cNvPr>
          <p:cNvSpPr txBox="1"/>
          <p:nvPr/>
        </p:nvSpPr>
        <p:spPr>
          <a:xfrm>
            <a:off x="5412509" y="2198255"/>
            <a:ext cx="6086764" cy="2959143"/>
          </a:xfrm>
          <a:prstGeom prst="rect">
            <a:avLst/>
          </a:prstGeom>
          <a:noFill/>
        </p:spPr>
        <p:txBody>
          <a:bodyPr wrap="square" rtlCol="0">
            <a:spAutoFit/>
          </a:bodyPr>
          <a:lstStyle/>
          <a:p>
            <a:pPr marL="0" marR="0" algn="r" rtl="1">
              <a:lnSpc>
                <a:spcPct val="107000"/>
              </a:lnSpc>
              <a:spcBef>
                <a:spcPts val="0"/>
              </a:spcBef>
              <a:spcAft>
                <a:spcPts val="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قفل های کارتی، یکی دیگر از انواع قفل هوشمند هستند که با استفاده ازکارت </a:t>
            </a:r>
            <a:r>
              <a:rPr lang="en-US" sz="1800" dirty="0">
                <a:solidFill>
                  <a:srgbClr val="7D7D7D"/>
                </a:solidFill>
                <a:effectLst/>
                <a:latin typeface="iranyekan"/>
                <a:ea typeface="Times New Roman" panose="02020603050405020304" pitchFamily="18" charset="0"/>
                <a:cs typeface="Times New Roman" panose="02020603050405020304" pitchFamily="18" charset="0"/>
              </a:rPr>
              <a:t>ERFT</a:t>
            </a:r>
            <a:r>
              <a:rPr lang="ar-SA" sz="1800" dirty="0">
                <a:solidFill>
                  <a:srgbClr val="7D7D7D"/>
                </a:solidFill>
                <a:effectLst/>
                <a:latin typeface="iranyekan"/>
                <a:ea typeface="Times New Roman" panose="02020603050405020304" pitchFamily="18" charset="0"/>
                <a:cs typeface="Times New Roman" panose="02020603050405020304" pitchFamily="18" charset="0"/>
              </a:rPr>
              <a:t>، دسترسی به فضاهای بسته را فراهم می‌کنند. این کارت‌ها می‌توانند به صورت فیزیکی یا مجازی باشند و انعطاف‌پذیری در مدیریت دسترسی‌ها و قابلیت ثبت رویدادها، از مزایای آن‌ها محسوب می‌شوند. منظور از کارت‌های فیزیکی، </a:t>
            </a:r>
            <a:r>
              <a:rPr lang="en-US" sz="1800" dirty="0">
                <a:solidFill>
                  <a:srgbClr val="7D7D7D"/>
                </a:solidFill>
                <a:effectLst/>
                <a:latin typeface="iranyekan"/>
                <a:ea typeface="Times New Roman" panose="02020603050405020304" pitchFamily="18" charset="0"/>
                <a:cs typeface="Times New Roman" panose="02020603050405020304" pitchFamily="18" charset="0"/>
              </a:rPr>
              <a:t>QR Code </a:t>
            </a:r>
            <a:r>
              <a:rPr lang="ar-SA" sz="1800" dirty="0">
                <a:solidFill>
                  <a:srgbClr val="7D7D7D"/>
                </a:solidFill>
                <a:effectLst/>
                <a:latin typeface="iranyekan"/>
                <a:ea typeface="Times New Roman" panose="02020603050405020304" pitchFamily="18" charset="0"/>
                <a:cs typeface="Times New Roman" panose="02020603050405020304" pitchFamily="18" charset="0"/>
              </a:rPr>
              <a:t>هایی است که می‌توانند روی گوشی همراه شما ثبت شوند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sz="1800" dirty="0">
                <a:solidFill>
                  <a:srgbClr val="7D7D7D"/>
                </a:solidFill>
                <a:effectLst/>
                <a:latin typeface="iranyekan"/>
                <a:ea typeface="Times New Roman" panose="02020603050405020304" pitchFamily="18" charset="0"/>
                <a:cs typeface="Times New Roman" panose="02020603050405020304" pitchFamily="18" charset="0"/>
              </a:rPr>
              <a:t>قفل‌های کارتی، کاربردهای گسترده‌ای در هتل‌ها، ادارات و سایر فضاها با تعداد کاربر بالا دارند. بااین‌حال، نسبت به معایب آن‌ها نیز نمی‌توان بی‌اهمیت بود. برای مثال، احتمال خرابی یا گم‌شدن کارت‌ها بالا است. درنتیجه بهتر است که برای انتخاب نهایی، از متخصصان این حوزه مانند تیم پشتیبانی تنسر لاک راهنمایی بگیرید</a:t>
            </a:r>
            <a:endParaRPr lang="en-US" dirty="0"/>
          </a:p>
        </p:txBody>
      </p:sp>
    </p:spTree>
    <p:extLst>
      <p:ext uri="{BB962C8B-B14F-4D97-AF65-F5344CB8AC3E}">
        <p14:creationId xmlns:p14="http://schemas.microsoft.com/office/powerpoint/2010/main" val="366095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1385-A537-4541-AB77-DF17058C29B0}"/>
              </a:ext>
            </a:extLst>
          </p:cNvPr>
          <p:cNvSpPr>
            <a:spLocks noGrp="1"/>
          </p:cNvSpPr>
          <p:nvPr>
            <p:ph type="title"/>
          </p:nvPr>
        </p:nvSpPr>
        <p:spPr/>
        <p:txBody>
          <a:bodyPr/>
          <a:lstStyle/>
          <a:p>
            <a:pPr algn="ctr"/>
            <a:r>
              <a:rPr lang="fa-IR" dirty="0"/>
              <a:t>قفل تشخیص چهره </a:t>
            </a:r>
            <a:endParaRPr lang="en-US" dirty="0"/>
          </a:p>
        </p:txBody>
      </p:sp>
      <p:pic>
        <p:nvPicPr>
          <p:cNvPr id="4" name="Content Placeholder 3">
            <a:extLst>
              <a:ext uri="{FF2B5EF4-FFF2-40B4-BE49-F238E27FC236}">
                <a16:creationId xmlns:a16="http://schemas.microsoft.com/office/drawing/2014/main" id="{1E98D63F-D064-4B9B-8B10-0F3856F3F1B1}"/>
              </a:ext>
            </a:extLst>
          </p:cNvPr>
          <p:cNvPicPr>
            <a:picLocks noGrp="1"/>
          </p:cNvPicPr>
          <p:nvPr>
            <p:ph idx="1"/>
          </p:nvPr>
        </p:nvPicPr>
        <p:blipFill>
          <a:blip r:embed="rId2"/>
          <a:stretch>
            <a:fillRect/>
          </a:stretch>
        </p:blipFill>
        <p:spPr>
          <a:xfrm>
            <a:off x="581024" y="2234979"/>
            <a:ext cx="3372139" cy="3477520"/>
          </a:xfrm>
          <a:prstGeom prst="rect">
            <a:avLst/>
          </a:prstGeom>
        </p:spPr>
      </p:pic>
      <p:sp>
        <p:nvSpPr>
          <p:cNvPr id="5" name="TextBox 4">
            <a:extLst>
              <a:ext uri="{FF2B5EF4-FFF2-40B4-BE49-F238E27FC236}">
                <a16:creationId xmlns:a16="http://schemas.microsoft.com/office/drawing/2014/main" id="{8CE6932C-A672-424F-AC55-A483CEC800C8}"/>
              </a:ext>
            </a:extLst>
          </p:cNvPr>
          <p:cNvSpPr txBox="1"/>
          <p:nvPr/>
        </p:nvSpPr>
        <p:spPr>
          <a:xfrm>
            <a:off x="5264727" y="2336800"/>
            <a:ext cx="6346081" cy="3627916"/>
          </a:xfrm>
          <a:prstGeom prst="rect">
            <a:avLst/>
          </a:prstGeom>
          <a:noFill/>
        </p:spPr>
        <p:txBody>
          <a:bodyPr wrap="square" rtlCol="0">
            <a:spAutoFit/>
          </a:bodyPr>
          <a:lstStyle/>
          <a:p>
            <a:pPr marL="0" marR="0" algn="r" rtl="1">
              <a:lnSpc>
                <a:spcPct val="107000"/>
              </a:lnSpc>
              <a:spcBef>
                <a:spcPts val="0"/>
              </a:spcBef>
              <a:spcAft>
                <a:spcPts val="0"/>
              </a:spcAft>
            </a:pPr>
            <a:r>
              <a:rPr lang="fa-IR" sz="1800" dirty="0">
                <a:solidFill>
                  <a:srgbClr val="7D7D7D"/>
                </a:solidFill>
                <a:effectLst/>
                <a:latin typeface="iranyekan"/>
                <a:ea typeface="Times New Roman" panose="02020603050405020304" pitchFamily="18" charset="0"/>
                <a:cs typeface="Times New Roman" panose="02020603050405020304" pitchFamily="18" charset="0"/>
              </a:rPr>
              <a:t>قفل تشخیص چهره </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از جمله پیشرفته‌ترین قفل‌های هوشمند هستند که با استفاده ازچشمی دیجیتال</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و تکنولوژی اسکن چهره، امکان باز و بسته کردن درب را فراهم می‌کنند. یکی از مهم‌ترین ویژگی‌های این محصولات، دقت بالا در تشخیص چهره و شناسایی افراد مجاز است که به امنیت محیط کمک می‌کند. کاربران با استفاده از این قفل، سرعت عمل و راحتی در ورود و خروج را تجربه می‌کنند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225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بااین‌وجود، برخی از مدل‌ها ممکن است در شرایط نوری و محیطی خاص، دچار مشکل در تشخیص چهره شوند. همچنین احتمال تشخیص چهره‌های شبیه به هم نیز بالاست. ازاین‌رو بهتر است برای انتخاب نهایی، مدلی را برگزینید که علاوه بر سیستم تشخیص چهره، از دیگر موارد امنیتی مثل تشخیص اثر انگشت نیز استفاده کند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159741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2E38B-017D-4EBA-8081-28FED74B7806}"/>
              </a:ext>
            </a:extLst>
          </p:cNvPr>
          <p:cNvSpPr>
            <a:spLocks noGrp="1"/>
          </p:cNvSpPr>
          <p:nvPr>
            <p:ph type="title"/>
          </p:nvPr>
        </p:nvSpPr>
        <p:spPr/>
        <p:txBody>
          <a:bodyPr/>
          <a:lstStyle/>
          <a:p>
            <a:pPr algn="ctr"/>
            <a:r>
              <a:rPr lang="fa-IR" dirty="0"/>
              <a:t>قفل رمزی</a:t>
            </a:r>
            <a:endParaRPr lang="en-US" dirty="0"/>
          </a:p>
        </p:txBody>
      </p:sp>
      <p:pic>
        <p:nvPicPr>
          <p:cNvPr id="4" name="Content Placeholder 3">
            <a:extLst>
              <a:ext uri="{FF2B5EF4-FFF2-40B4-BE49-F238E27FC236}">
                <a16:creationId xmlns:a16="http://schemas.microsoft.com/office/drawing/2014/main" id="{A6A689DC-8133-449A-9E04-2EE397312D91}"/>
              </a:ext>
            </a:extLst>
          </p:cNvPr>
          <p:cNvPicPr>
            <a:picLocks noGrp="1"/>
          </p:cNvPicPr>
          <p:nvPr>
            <p:ph idx="1"/>
          </p:nvPr>
        </p:nvPicPr>
        <p:blipFill>
          <a:blip r:embed="rId2"/>
          <a:stretch>
            <a:fillRect/>
          </a:stretch>
        </p:blipFill>
        <p:spPr>
          <a:xfrm>
            <a:off x="581025" y="2483990"/>
            <a:ext cx="3593811" cy="3671854"/>
          </a:xfrm>
          <a:prstGeom prst="rect">
            <a:avLst/>
          </a:prstGeom>
        </p:spPr>
      </p:pic>
      <p:sp>
        <p:nvSpPr>
          <p:cNvPr id="7" name="TextBox 6">
            <a:extLst>
              <a:ext uri="{FF2B5EF4-FFF2-40B4-BE49-F238E27FC236}">
                <a16:creationId xmlns:a16="http://schemas.microsoft.com/office/drawing/2014/main" id="{45084691-97C6-469F-AAD7-9E50516D5F16}"/>
              </a:ext>
            </a:extLst>
          </p:cNvPr>
          <p:cNvSpPr txBox="1"/>
          <p:nvPr/>
        </p:nvSpPr>
        <p:spPr>
          <a:xfrm>
            <a:off x="4978399" y="2483990"/>
            <a:ext cx="6419273" cy="2978508"/>
          </a:xfrm>
          <a:prstGeom prst="rect">
            <a:avLst/>
          </a:prstGeom>
          <a:noFill/>
        </p:spPr>
        <p:txBody>
          <a:bodyPr wrap="square" rtlCol="0">
            <a:spAutoFit/>
          </a:bodyPr>
          <a:lstStyle/>
          <a:p>
            <a:pPr marL="0" marR="0" algn="r" rtl="1">
              <a:lnSpc>
                <a:spcPct val="107000"/>
              </a:lnSpc>
              <a:spcBef>
                <a:spcPts val="0"/>
              </a:spcBef>
              <a:spcAft>
                <a:spcPts val="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قفل‌های رمزی از جمله رایج‌ترین و معمول‌ترین انواع قفل هوشمند هستند که درلوکس ترین دستگیره هوشمند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هم از آن‌ها استفاده می‌شود. با استفاده از این قفل‌ها، کاربران با واردکردن رمز مخصوص خود، به‌راحتی می‌توانند درب‌ها را باز کنند. یکی از مزایای این نوع قفل‌ها، امنیت بالا است که احتمال دسترسی غیرمجاز به فضاها را کاهش می‌دهد. همچنین، این قفل‌ها به طور عمومی دارای رابط کاربری ساده‌ای هستند و کاربران در هر سن و سالی می‌توانند به‌راحتی از آن‌ها استفاده کنند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sz="1800" dirty="0">
                <a:solidFill>
                  <a:srgbClr val="7D7D7D"/>
                </a:solidFill>
                <a:effectLst/>
                <a:latin typeface="iranyekan"/>
                <a:ea typeface="Times New Roman" panose="02020603050405020304" pitchFamily="18" charset="0"/>
                <a:cs typeface="Times New Roman" panose="02020603050405020304" pitchFamily="18" charset="0"/>
              </a:rPr>
              <a:t>بااین‌حال، احتمال فراموشی رمز عبور توسط کاربران می‌تواند منجر به مشکلات دسترسی شود. مورد دیگر، احتمال انتخاب رمزهای ضعیف توسط برخی افراد است که امنیت را کاهش می‌دهد. به‌طورکلی، بهتر است دستگیره هوشمند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انتخابی شما، حتماً قابلیت تعیین رمز عبور را داشته باشد تا افراد بتوانند با خیال راحت از آن استفاده کنند</a:t>
            </a:r>
            <a:endParaRPr lang="en-US" dirty="0"/>
          </a:p>
        </p:txBody>
      </p:sp>
    </p:spTree>
    <p:extLst>
      <p:ext uri="{BB962C8B-B14F-4D97-AF65-F5344CB8AC3E}">
        <p14:creationId xmlns:p14="http://schemas.microsoft.com/office/powerpoint/2010/main" val="159319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780F-B81B-422D-A11A-90960439E742}"/>
              </a:ext>
            </a:extLst>
          </p:cNvPr>
          <p:cNvSpPr>
            <a:spLocks noGrp="1"/>
          </p:cNvSpPr>
          <p:nvPr>
            <p:ph type="title"/>
          </p:nvPr>
        </p:nvSpPr>
        <p:spPr/>
        <p:txBody>
          <a:bodyPr/>
          <a:lstStyle/>
          <a:p>
            <a:pPr algn="ctr"/>
            <a:r>
              <a:rPr lang="fa-IR" dirty="0"/>
              <a:t>قفل بیومتریک</a:t>
            </a:r>
            <a:endParaRPr lang="en-US" dirty="0"/>
          </a:p>
        </p:txBody>
      </p:sp>
      <p:pic>
        <p:nvPicPr>
          <p:cNvPr id="4" name="Content Placeholder 3">
            <a:extLst>
              <a:ext uri="{FF2B5EF4-FFF2-40B4-BE49-F238E27FC236}">
                <a16:creationId xmlns:a16="http://schemas.microsoft.com/office/drawing/2014/main" id="{18037246-EB69-4A2A-B31B-15D86812B9C4}"/>
              </a:ext>
            </a:extLst>
          </p:cNvPr>
          <p:cNvPicPr>
            <a:picLocks noGrp="1"/>
          </p:cNvPicPr>
          <p:nvPr>
            <p:ph idx="1"/>
          </p:nvPr>
        </p:nvPicPr>
        <p:blipFill>
          <a:blip r:embed="rId2"/>
          <a:stretch>
            <a:fillRect/>
          </a:stretch>
        </p:blipFill>
        <p:spPr>
          <a:xfrm>
            <a:off x="581025" y="2670679"/>
            <a:ext cx="3741593" cy="3563865"/>
          </a:xfrm>
          <a:prstGeom prst="rect">
            <a:avLst/>
          </a:prstGeom>
        </p:spPr>
      </p:pic>
      <p:sp>
        <p:nvSpPr>
          <p:cNvPr id="5" name="TextBox 4">
            <a:extLst>
              <a:ext uri="{FF2B5EF4-FFF2-40B4-BE49-F238E27FC236}">
                <a16:creationId xmlns:a16="http://schemas.microsoft.com/office/drawing/2014/main" id="{4CE6DA0C-591C-4D9E-9464-0F7B38965F9E}"/>
              </a:ext>
            </a:extLst>
          </p:cNvPr>
          <p:cNvSpPr txBox="1"/>
          <p:nvPr/>
        </p:nvSpPr>
        <p:spPr>
          <a:xfrm>
            <a:off x="5375563" y="2670679"/>
            <a:ext cx="5828145" cy="3331553"/>
          </a:xfrm>
          <a:prstGeom prst="rect">
            <a:avLst/>
          </a:prstGeom>
          <a:noFill/>
        </p:spPr>
        <p:txBody>
          <a:bodyPr wrap="square" rtlCol="0">
            <a:spAutoFit/>
          </a:bodyPr>
          <a:lstStyle/>
          <a:p>
            <a:pPr marL="0" marR="0" algn="r" rtl="1">
              <a:lnSpc>
                <a:spcPct val="107000"/>
              </a:lnSpc>
              <a:spcBef>
                <a:spcPts val="0"/>
              </a:spcBef>
              <a:spcAft>
                <a:spcPts val="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قفل های بیومتریک </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دارای تنوع زیادی بوده و با استفاده از ویژگی‌های بیولوژیکی یا شناختی فرد، امکان احراز هویت دقیق و امنیت بالایی را فراهم می‌کنند. از جمله ویژگی‌هایی که معمولاً در آن استفاده می‌شود، می‌توان به تشخیص اثر انگشت، تشخیص چهره، تشخیص عنبیه چشم و حتی تشخیص صدا نیز اشاره کرد. این قفل‌ها با دقت بالا و کارایی فوق‌العاده، از احتمال تقلب کاسته و به تشخیص صحیح فرد مجاز کمک می‌کنند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225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از طرف دیگر، یکی از مزایای قابل‌توجه این نوع قفل‌ها، انعطاف‌پذیری در انتخاب روش احراز هویت است که به کاربران امکان استفاده از ویژگی‌های موردنظرشان را می‌دهد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3168020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203</TotalTime>
  <Words>3285</Words>
  <Application>Microsoft Office PowerPoint</Application>
  <PresentationFormat>Widescreen</PresentationFormat>
  <Paragraphs>242</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Calibri</vt:lpstr>
      <vt:lpstr>Calibri Light</vt:lpstr>
      <vt:lpstr>dana</vt:lpstr>
      <vt:lpstr>dana-md</vt:lpstr>
      <vt:lpstr>Gill Sans MT</vt:lpstr>
      <vt:lpstr>iranyekan</vt:lpstr>
      <vt:lpstr>Times New Roman</vt:lpstr>
      <vt:lpstr>Vazirmatn SemiBold</vt:lpstr>
      <vt:lpstr>Vazirmatn Thin</vt:lpstr>
      <vt:lpstr>Wingdings 2</vt:lpstr>
      <vt:lpstr>Dividend</vt:lpstr>
      <vt:lpstr>قفل هوشمند</vt:lpstr>
      <vt:lpstr>فهرست مطالب</vt:lpstr>
      <vt:lpstr>معرفی قفل هوشمند</vt:lpstr>
      <vt:lpstr>انواع قفل هوشمند</vt:lpstr>
      <vt:lpstr>قفل اثر انگشتی </vt:lpstr>
      <vt:lpstr>قفل کارتی</vt:lpstr>
      <vt:lpstr>قفل تشخیص چهره </vt:lpstr>
      <vt:lpstr>قفل رمزی</vt:lpstr>
      <vt:lpstr>قفل بیومتریک</vt:lpstr>
      <vt:lpstr>قفل هتلی </vt:lpstr>
      <vt:lpstr>قفل اداریی و مسکونی </vt:lpstr>
      <vt:lpstr>قفل باشگاهی </vt:lpstr>
      <vt:lpstr>قفل استخری </vt:lpstr>
      <vt:lpstr>قفل هوشمند وای فای </vt:lpstr>
      <vt:lpstr>جدول حالات قفل هوشمند</vt:lpstr>
      <vt:lpstr>ایده نو برای قفل های هوشمند</vt:lpstr>
      <vt:lpstr>ایده نو برای قفل های هوشمند</vt:lpstr>
      <vt:lpstr>جدول percept-action</vt:lpstr>
      <vt:lpstr>قفل هوشمند مدنظر</vt:lpstr>
      <vt:lpstr>قفل هوشمند مدنظر </vt:lpstr>
      <vt:lpstr>امکانات و ویژگی های قفل تشخیص چهره DDL709 FVP</vt:lpstr>
      <vt:lpstr>امکانات و ویژگی های قفل تشخیص چهره DDL709 FVP</vt:lpstr>
      <vt:lpstr>PowerPoint Presentation</vt:lpstr>
      <vt:lpstr>PowerPoint Presentation</vt:lpstr>
      <vt:lpstr>PEAS</vt:lpstr>
      <vt:lpstr>PEAS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قفل هوشمند</dc:title>
  <dc:creator>srp</dc:creator>
  <cp:lastModifiedBy>bahareh mh</cp:lastModifiedBy>
  <cp:revision>12</cp:revision>
  <dcterms:created xsi:type="dcterms:W3CDTF">2023-12-25T05:37:44Z</dcterms:created>
  <dcterms:modified xsi:type="dcterms:W3CDTF">2023-12-25T09:06:54Z</dcterms:modified>
</cp:coreProperties>
</file>