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93" r:id="rId3"/>
    <p:sldId id="257" r:id="rId4"/>
    <p:sldId id="261" r:id="rId5"/>
    <p:sldId id="258" r:id="rId6"/>
    <p:sldId id="260" r:id="rId7"/>
    <p:sldId id="259" r:id="rId8"/>
    <p:sldId id="267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290" r:id="rId19"/>
    <p:sldId id="291" r:id="rId20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0E1C8-F691-9CA8-7130-9771495FE1DA}" v="711" dt="2022-08-12T05:23:55.5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5877550-4710-42C6-85E1-35F467CBB824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BDD3B9F-1198-424E-B2D7-42232C5C4C63}" type="slidenum">
              <a:rPr lang="en-US" sz="1200" b="0" strike="noStrike" spc="-1">
                <a:latin typeface="Times New Roman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FA271-D69E-4DE6-A900-98DE0CE18A7D}" type="slidenum">
              <a:rPr lang="en-US" sz="1200" b="0" strike="noStrike" spc="-1">
                <a:latin typeface="Times New Roman"/>
              </a:rPr>
              <a:t>14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6808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FA271-D69E-4DE6-A900-98DE0CE18A7D}" type="slidenum">
              <a:rPr lang="en-US" sz="1200" b="0" strike="noStrike" spc="-1">
                <a:latin typeface="Times New Roman"/>
              </a:rPr>
              <a:t>15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9244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FA271-D69E-4DE6-A900-98DE0CE18A7D}" type="slidenum">
              <a:rPr lang="en-US" sz="1200" b="0" strike="noStrike" spc="-1">
                <a:latin typeface="Times New Roman"/>
              </a:rPr>
              <a:t>16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8249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FA271-D69E-4DE6-A900-98DE0CE18A7D}" type="slidenum">
              <a:rPr lang="en-US" sz="1200" b="0" strike="noStrike" spc="-1">
                <a:latin typeface="Times New Roman"/>
              </a:rPr>
              <a:t>17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1129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91B5C1-62CB-4139-8DA5-CFC5EAA21F2C}" type="slidenum">
              <a:rPr lang="en-US" sz="1200" b="0" strike="noStrike" spc="-1">
                <a:latin typeface="Times New Roman"/>
              </a:rPr>
              <a:t>19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4487853-B5FD-412C-9DEE-5EA3B0B6E653}" type="slidenum">
              <a:rPr lang="en-US" sz="1200" b="0" strike="noStrike" spc="-1">
                <a:latin typeface="Times New Roman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F825578-2459-4083-BFDD-A269FE7C6A5F}" type="slidenum">
              <a:rPr lang="en-US" sz="1200" b="0" strike="noStrike" spc="-1">
                <a:latin typeface="Times New Roman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FA271-D69E-4DE6-A900-98DE0CE18A7D}" type="slidenum">
              <a:rPr lang="en-US" sz="1200" b="0" strike="noStrike" spc="-1">
                <a:latin typeface="Times New Roman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FA271-D69E-4DE6-A900-98DE0CE18A7D}" type="slidenum">
              <a:rPr lang="en-US" sz="1200" b="0" strike="noStrike" spc="-1">
                <a:latin typeface="Times New Roman"/>
              </a:rPr>
              <a:t>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5941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FA271-D69E-4DE6-A900-98DE0CE18A7D}" type="slidenum">
              <a:rPr lang="en-US" sz="1200" b="0" strike="noStrike" spc="-1">
                <a:latin typeface="Times New Roman"/>
              </a:rPr>
              <a:t>10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0582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FA271-D69E-4DE6-A900-98DE0CE18A7D}" type="slidenum">
              <a:rPr lang="en-US" sz="1200" b="0" strike="noStrike" spc="-1">
                <a:latin typeface="Times New Roman"/>
              </a:rPr>
              <a:t>11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85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FA271-D69E-4DE6-A900-98DE0CE18A7D}" type="slidenum">
              <a:rPr lang="en-US" sz="1200" b="0" strike="noStrike" spc="-1">
                <a:latin typeface="Times New Roman"/>
              </a:rPr>
              <a:t>12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3136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FA271-D69E-4DE6-A900-98DE0CE18A7D}" type="slidenum">
              <a:rPr lang="en-US" sz="1200" b="0" strike="noStrike" spc="-1">
                <a:latin typeface="Times New Roman"/>
              </a:rPr>
              <a:t>13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878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"/>
          <p:cNvPicPr/>
          <p:nvPr/>
        </p:nvPicPr>
        <p:blipFill>
          <a:blip r:embed="rId14"/>
          <a:stretch/>
        </p:blipFill>
        <p:spPr>
          <a:xfrm>
            <a:off x="8818200" y="-2520"/>
            <a:ext cx="1265400" cy="756360"/>
          </a:xfrm>
          <a:prstGeom prst="rect">
            <a:avLst/>
          </a:prstGeom>
          <a:ln w="0">
            <a:solidFill>
              <a:srgbClr val="FFFFFF"/>
            </a:solidFill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G9Xr61LOlxxbu6nnmczogW360fm3w2qf" TargetMode="External"/><Relationship Id="rId2" Type="http://schemas.openxmlformats.org/officeDocument/2006/relationships/hyperlink" Target="https://github.com/lracefetrj/mineracaodado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260360" y="928800"/>
            <a:ext cx="7557840" cy="197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Prediç</a:t>
            </a:r>
            <a:r>
              <a:rPr lang="pt-BR" sz="4400" spc="-1" dirty="0">
                <a:solidFill>
                  <a:srgbClr val="000000"/>
                </a:solidFill>
                <a:latin typeface="Arial"/>
                <a:ea typeface="DejaVu Sans"/>
              </a:rPr>
              <a:t>ão </a:t>
            </a:r>
          </a:p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voos do Brasil 2018</a:t>
            </a:r>
            <a:br>
              <a:rPr dirty="0"/>
            </a:b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Mineração de Dados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260360" y="3416400"/>
            <a:ext cx="7557840" cy="136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Programa de Pós-graduação em Ciência da Computação 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Centro Federal de Educação Tecnológica Celso Suckow da Fonseca (CEFET/RJ) – Rio de Janeiro, RJ – Brasil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Prof. Eduardo Soares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Ogasawara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Fábio da Silva Gregório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Lucas Daflon Scoralick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Luis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Carlos Ramos Alvarenga</a:t>
            </a:r>
            <a:endParaRPr lang="pt-BR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Classe majoritária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005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Árvore de decisão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2954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Naive</a:t>
            </a: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Bayes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1595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Ramdom</a:t>
            </a: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Forest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0153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9370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7984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pc="-1" dirty="0">
                <a:solidFill>
                  <a:srgbClr val="000000"/>
                </a:solidFill>
                <a:latin typeface="Arial"/>
              </a:rPr>
              <a:t>Redes Neurais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7528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Redes Neurais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Convulacionais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8128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720000" y="762120"/>
            <a:ext cx="8638560" cy="427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Disponível no </a:t>
            </a:r>
            <a:r>
              <a:rPr lang="pt-BR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2400" b="0" strike="noStrike" spc="-1" dirty="0">
              <a:latin typeface="Arial"/>
            </a:endParaRPr>
          </a:p>
          <a:p>
            <a:pPr marL="285840" indent="-226800" algn="ctr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https://github.com/lracefetrj/mineracaodados</a:t>
            </a:r>
            <a:endParaRPr lang="pt-BR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26800" algn="ctr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lang="pt-BR" sz="2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r>
              <a:rPr lang="pt-BR" sz="2400" spc="-1" dirty="0">
                <a:solidFill>
                  <a:srgbClr val="000000"/>
                </a:solidFill>
                <a:latin typeface="Arial"/>
              </a:rPr>
              <a:t>Vídeos do </a:t>
            </a:r>
            <a:r>
              <a:rPr lang="pt-BR" sz="2400" spc="-1" dirty="0" err="1">
                <a:solidFill>
                  <a:srgbClr val="000000"/>
                </a:solidFill>
                <a:latin typeface="Arial"/>
              </a:rPr>
              <a:t>youtube</a:t>
            </a: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 marL="1714500" lvl="3" indent="-3429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Arial"/>
                <a:hlinkClick r:id="rId3"/>
              </a:rPr>
              <a:t>https://youtube.com/playlist?list=PLG9Xr61LOlxxbu6nnmczogW360fm3w2qf</a:t>
            </a: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 marL="1714500" lvl="3" indent="-3429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Código Fonte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219" name="Imagem 147"/>
          <p:cNvPicPr/>
          <p:nvPr/>
        </p:nvPicPr>
        <p:blipFill>
          <a:blip r:embed="rId4"/>
          <a:stretch/>
        </p:blipFill>
        <p:spPr>
          <a:xfrm>
            <a:off x="6767280" y="2880000"/>
            <a:ext cx="2591280" cy="2591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260360" y="928800"/>
            <a:ext cx="7557840" cy="197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Padrões frequentes voos do Brasil 2018</a:t>
            </a:r>
            <a:br>
              <a:rPr dirty="0"/>
            </a:b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Mineração de Dados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260360" y="3416400"/>
            <a:ext cx="7557840" cy="136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Programa de Pós-graduação em Ciência da Computação 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Centro Federal de Educação Tecnológica Celso Suckow da Fonseca (CEFET/RJ) – Rio de Janeiro, RJ – Brasil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Prof. Eduardo Soares Ogasawara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Fábio da Silva Gregório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Lucas Daflon Scoralick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Luis Carlos Ramos Alvarenga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184400" y="2143080"/>
            <a:ext cx="7557840" cy="150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800" spc="-1" dirty="0">
                <a:solidFill>
                  <a:srgbClr val="000000"/>
                </a:solidFill>
                <a:latin typeface="Arial"/>
              </a:rPr>
              <a:t>Ajustes</a:t>
            </a:r>
          </a:p>
          <a:p>
            <a:pPr algn="ctr">
              <a:lnSpc>
                <a:spcPct val="100000"/>
              </a:lnSpc>
            </a:pPr>
            <a:r>
              <a:rPr lang="pt-BR" sz="4800" b="0" strike="noStrike" spc="-1" dirty="0">
                <a:solidFill>
                  <a:srgbClr val="000000"/>
                </a:solidFill>
                <a:latin typeface="Arial"/>
              </a:rPr>
              <a:t>Pré-processamento</a:t>
            </a:r>
            <a:endParaRPr lang="pt-BR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340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20000" y="1015214"/>
            <a:ext cx="8638560" cy="33189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Análise por: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summary</a:t>
            </a:r>
            <a:r>
              <a:rPr lang="pt-BR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</a:t>
            </a:r>
            <a:r>
              <a:rPr lang="pt-BR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e correlação.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ELIMINAR: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Avaliação atributos</a:t>
            </a:r>
            <a:endParaRPr lang="pt-BR" sz="2800" b="0" strike="noStrike" spc="-1">
              <a:latin typeface="Arial"/>
            </a:endParaRPr>
          </a:p>
        </p:txBody>
      </p:sp>
      <p:graphicFrame>
        <p:nvGraphicFramePr>
          <p:cNvPr id="49" name="Table 3"/>
          <p:cNvGraphicFramePr/>
          <p:nvPr>
            <p:extLst>
              <p:ext uri="{D42A27DB-BD31-4B8C-83A1-F6EECF244321}">
                <p14:modId xmlns:p14="http://schemas.microsoft.com/office/powerpoint/2010/main" val="1114452545"/>
              </p:ext>
            </p:extLst>
          </p:nvPr>
        </p:nvGraphicFramePr>
        <p:xfrm>
          <a:off x="228600" y="1315361"/>
          <a:ext cx="9601199" cy="3956345"/>
        </p:xfrm>
        <a:graphic>
          <a:graphicData uri="http://schemas.openxmlformats.org/drawingml/2006/table">
            <a:tbl>
              <a:tblPr/>
              <a:tblGrid>
                <a:gridCol w="2781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27">
                  <a:extLst>
                    <a:ext uri="{9D8B030D-6E8A-4147-A177-3AD203B41FA5}">
                      <a16:colId xmlns:a16="http://schemas.microsoft.com/office/drawing/2014/main" val="2452410200"/>
                    </a:ext>
                  </a:extLst>
                </a:gridCol>
              </a:tblGrid>
              <a:tr h="5319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Valores sempre constantes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Similares - Manter categórico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400" b="1" strike="noStrike" kern="1200" spc="-1" dirty="0">
                          <a:solidFill>
                            <a:srgbClr val="000000"/>
                          </a:solidFill>
                          <a:latin typeface="Arial"/>
                          <a:cs typeface="+mn-cs"/>
                        </a:rPr>
                        <a:t>Outros casos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265">
                <a:tc>
                  <a:txBody>
                    <a:bodyPr/>
                    <a:lstStyle/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depart_cloudiness</a:t>
                      </a:r>
                      <a:r>
                        <a:rPr lang="en-US" sz="13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depart_visibility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depart_pressure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arrival_visibility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arrival_pressure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origin_name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origin_country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destination_name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destination_country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airline_name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justification_description</a:t>
                      </a:r>
                      <a:endParaRPr lang="pt-BR" sz="1300" b="1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58320">
                        <a:lnSpc>
                          <a:spcPct val="9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depart_wind_speed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depart_wind_direction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depart_day_period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arrival_wind_speed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arrival_wind_direction</a:t>
                      </a:r>
                      <a:endParaRPr lang="pt-BR" sz="1300" b="1" strike="noStrike" spc="-1" dirty="0">
                        <a:latin typeface="Arial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arrival_day_period</a:t>
                      </a:r>
                      <a:endParaRPr lang="pt-BR" sz="1300" b="1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Muito específico:</a:t>
                      </a: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flight_id</a:t>
                      </a:r>
                      <a:endParaRPr lang="pt-BR" sz="1300" b="1" strike="noStrike" spc="-1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400" b="0" strike="noStrike" spc="-1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Podem ser calculados a partir da data/hora esperada + atraso (alta correlação):</a:t>
                      </a: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latin typeface="+mn-lt"/>
                        </a:rPr>
                        <a:t>real_depart_date</a:t>
                      </a:r>
                      <a:r>
                        <a:rPr lang="en-US" sz="1300" b="1" strike="noStrike" spc="-1" dirty="0">
                          <a:latin typeface="+mn-lt"/>
                        </a:rPr>
                        <a:t> </a:t>
                      </a: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latin typeface="+mn-lt"/>
                        </a:rPr>
                        <a:t>real_depart_hour</a:t>
                      </a:r>
                      <a:endParaRPr lang="en-US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latin typeface="+mn-lt"/>
                        </a:rPr>
                        <a:t>real_arrival_date</a:t>
                      </a:r>
                      <a:endParaRPr lang="en-US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300" b="1" strike="noStrike" spc="-1" dirty="0" err="1">
                          <a:latin typeface="+mn-lt"/>
                        </a:rPr>
                        <a:t>real_arrival_hour</a:t>
                      </a:r>
                      <a:endParaRPr lang="en-US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en-US" sz="1300" b="0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en-US" sz="1200" b="0" strike="noStrike" spc="-1" dirty="0" err="1">
                          <a:latin typeface="+mn-lt"/>
                        </a:rPr>
                        <a:t>Podem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ser 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calculados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a 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partir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da data/hora 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esperada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+ 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duração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(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alta</a:t>
                      </a:r>
                      <a:r>
                        <a:rPr lang="en-US" sz="1200" b="0" strike="noStrike" spc="-1" dirty="0">
                          <a:latin typeface="+mn-lt"/>
                        </a:rPr>
                        <a:t> </a:t>
                      </a:r>
                      <a:r>
                        <a:rPr lang="en-US" sz="1200" b="0" strike="noStrike" spc="-1" dirty="0" err="1">
                          <a:latin typeface="+mn-lt"/>
                        </a:rPr>
                        <a:t>correlação</a:t>
                      </a:r>
                      <a:r>
                        <a:rPr lang="en-US" sz="1200" b="0" strike="noStrike" spc="-1" dirty="0">
                          <a:latin typeface="+mn-lt"/>
                        </a:rPr>
                        <a:t>):</a:t>
                      </a: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300" b="1" strike="noStrike" spc="-1" dirty="0" err="1">
                          <a:latin typeface="+mn-lt"/>
                        </a:rPr>
                        <a:t>expected_arrival_date</a:t>
                      </a:r>
                      <a:endParaRPr lang="pt-BR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300" b="1" strike="noStrike" spc="-1" dirty="0" err="1">
                          <a:latin typeface="+mn-lt"/>
                        </a:rPr>
                        <a:t>expected_arrival_hour</a:t>
                      </a:r>
                      <a:endParaRPr lang="pt-BR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300" b="0" strike="noStrike" spc="-1" dirty="0">
                          <a:latin typeface="+mn-lt"/>
                        </a:rPr>
                        <a:t>Não há interesse nos cancelamentos:</a:t>
                      </a: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r>
                        <a:rPr lang="pt-BR" sz="1300" b="1" strike="noStrike" spc="-1" dirty="0" err="1">
                          <a:latin typeface="+mn-lt"/>
                        </a:rPr>
                        <a:t>situation_type</a:t>
                      </a:r>
                      <a:endParaRPr lang="pt-BR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+mn-lt"/>
                      </a:endParaRPr>
                    </a:p>
                    <a:p>
                      <a:pPr marL="58320">
                        <a:lnSpc>
                          <a:spcPct val="90000"/>
                        </a:lnSpc>
                        <a:tabLst>
                          <a:tab pos="408240" algn="l"/>
                        </a:tabLst>
                      </a:pPr>
                      <a:endParaRPr lang="pt-BR" sz="1300" b="1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Correlação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5554596-BF01-8C24-E7A2-FBE8971E3258}"/>
              </a:ext>
            </a:extLst>
          </p:cNvPr>
          <p:cNvSpPr/>
          <p:nvPr/>
        </p:nvSpPr>
        <p:spPr>
          <a:xfrm>
            <a:off x="5654959" y="2252674"/>
            <a:ext cx="4282430" cy="17190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Há uma correlação alta entre ponto de orvalho (</a:t>
            </a:r>
            <a:r>
              <a:rPr lang="pt-BR" sz="1600" b="1" spc="-1" dirty="0" err="1">
                <a:solidFill>
                  <a:srgbClr val="000000"/>
                </a:solidFill>
                <a:latin typeface="Arial"/>
              </a:rPr>
              <a:t>arrival_dew_point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 e </a:t>
            </a:r>
            <a:r>
              <a:rPr lang="pt-BR" sz="1600" b="1" spc="-1" dirty="0" err="1">
                <a:solidFill>
                  <a:srgbClr val="000000"/>
                </a:solidFill>
                <a:latin typeface="Arial"/>
              </a:rPr>
              <a:t>depart_dew_point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) e temperatura (</a:t>
            </a: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</a:rPr>
              <a:t>arrival_temperatura</a:t>
            </a:r>
            <a:r>
              <a:rPr lang="pt-BR" sz="16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</a:rPr>
              <a:t>e </a:t>
            </a: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</a:rPr>
              <a:t>departure_temperature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</a:rPr>
              <a:t>). 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Optamos por manter a temperatura.</a:t>
            </a:r>
            <a:endParaRPr lang="pt-BR" sz="1600" b="0" strike="noStrike" spc="-1" dirty="0">
              <a:latin typeface="Arial"/>
            </a:endParaRPr>
          </a:p>
          <a:p>
            <a:pPr marL="457200">
              <a:lnSpc>
                <a:spcPct val="90000"/>
              </a:lnSpc>
              <a:spcAft>
                <a:spcPts val="601"/>
              </a:spcAft>
            </a:pPr>
            <a:endParaRPr lang="pt-BR" sz="1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119374E-F30A-92FE-2BAE-84B8069784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2" r="10911"/>
          <a:stretch/>
        </p:blipFill>
        <p:spPr>
          <a:xfrm>
            <a:off x="-1" y="722625"/>
            <a:ext cx="5654959" cy="49479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m 20"/>
          <p:cNvPicPr/>
          <p:nvPr/>
        </p:nvPicPr>
        <p:blipFill>
          <a:blip r:embed="rId2"/>
          <a:stretch/>
        </p:blipFill>
        <p:spPr>
          <a:xfrm>
            <a:off x="5969880" y="1620360"/>
            <a:ext cx="3899880" cy="243864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720000" y="762120"/>
            <a:ext cx="8638560" cy="81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1800" b="0" strike="noStrike" spc="-1">
              <a:latin typeface="Arial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Substituir valores “N/A”, “Not informed” por </a:t>
            </a: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</a:t>
            </a: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1600" b="0" strike="noStrike" spc="-1">
              <a:latin typeface="Arial"/>
            </a:endParaRPr>
          </a:p>
          <a:p>
            <a:pPr marL="58320">
              <a:lnSpc>
                <a:spcPct val="90000"/>
              </a:lnSpc>
              <a:spcAft>
                <a:spcPts val="601"/>
              </a:spcAft>
              <a:tabLst>
                <a:tab pos="408240" algn="l"/>
              </a:tabLst>
            </a:pPr>
            <a:endParaRPr lang="pt-BR" sz="1600" b="0" strike="noStrike" spc="-1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Atributos faltantes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6072120" y="2250360"/>
            <a:ext cx="3797640" cy="680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4"/>
          <p:cNvSpPr/>
          <p:nvPr/>
        </p:nvSpPr>
        <p:spPr>
          <a:xfrm>
            <a:off x="6196680" y="4105080"/>
            <a:ext cx="3817800" cy="39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Muitos valores faltantes -&gt; </a:t>
            </a:r>
            <a:r>
              <a:rPr lang="pt-BR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ELIMINAR</a:t>
            </a:r>
            <a:endParaRPr lang="pt-BR" sz="1600" b="0" strike="noStrike" spc="-1">
              <a:latin typeface="Arial"/>
            </a:endParaRPr>
          </a:p>
          <a:p>
            <a:pPr marL="58320">
              <a:lnSpc>
                <a:spcPct val="90000"/>
              </a:lnSpc>
              <a:spcAft>
                <a:spcPts val="601"/>
              </a:spcAft>
              <a:tabLst>
                <a:tab pos="408240" algn="l"/>
              </a:tabLst>
            </a:pPr>
            <a:endParaRPr lang="pt-BR" sz="1600" b="0" strike="noStrike" spc="-1">
              <a:latin typeface="Arial"/>
            </a:endParaRPr>
          </a:p>
        </p:txBody>
      </p:sp>
      <p:pic>
        <p:nvPicPr>
          <p:cNvPr id="55" name="Imagem 18"/>
          <p:cNvPicPr/>
          <p:nvPr/>
        </p:nvPicPr>
        <p:blipFill>
          <a:blip r:embed="rId3"/>
          <a:stretch/>
        </p:blipFill>
        <p:spPr>
          <a:xfrm>
            <a:off x="209880" y="1524600"/>
            <a:ext cx="5745240" cy="3992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720000" y="762120"/>
            <a:ext cx="8953920" cy="463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1800" b="0" strike="noStrike" spc="-1" dirty="0">
              <a:latin typeface="Arial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Limpa valor com temperatura acima de 100</a:t>
            </a:r>
            <a:endParaRPr lang="pt-BR" sz="16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lo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&lt;- 0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up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&lt;- 100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subset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bfd$depart_humidity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&gt;=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lo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&amp;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bfd$depart_humidity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&lt;=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up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endParaRPr lang="pt-BR" sz="1200" b="0" strike="noStrike" spc="-1" dirty="0">
              <a:latin typeface="Arial"/>
            </a:endParaRPr>
          </a:p>
          <a:p>
            <a:pPr marL="344160" indent="-285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Limpa valores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NaN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NA, Infinitos</a:t>
            </a:r>
            <a:endParaRPr lang="pt-BR" sz="16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is.na(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 &lt;-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sapply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is.infinite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[is.na(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)] &lt;- 0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na.omit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endParaRPr lang="pt-BR" sz="1200" b="0" strike="noStrike" spc="-1" dirty="0">
              <a:latin typeface="Arial"/>
            </a:endParaRPr>
          </a:p>
          <a:p>
            <a:pPr marL="344160" indent="-285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Remove outliers</a:t>
            </a:r>
            <a:endParaRPr lang="pt-BR" sz="16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out_obj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outliers() #classe analise de outliers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out_obj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fit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out_obj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 #calculando fronteiras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transform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out_obj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bfd.clean</a:t>
            </a:r>
            <a:r>
              <a:rPr lang="pt-BR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 #retorna dados limpos</a:t>
            </a:r>
            <a:endParaRPr lang="pt-BR" sz="1200" b="0" strike="noStrike" spc="-1" dirty="0">
              <a:latin typeface="Arial"/>
            </a:endParaRPr>
          </a:p>
          <a:p>
            <a:pPr marL="515520">
              <a:lnSpc>
                <a:spcPct val="90000"/>
              </a:lnSpc>
            </a:pPr>
            <a:endParaRPr lang="pt-BR" sz="1200" b="0" strike="noStrike" spc="-1" dirty="0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Limpezas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719999" y="762120"/>
            <a:ext cx="9199608" cy="463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2000" b="0" strike="noStrike" spc="-1" dirty="0">
              <a:latin typeface="Arial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Atributos transformados em Numérico: </a:t>
            </a:r>
            <a:r>
              <a:rPr lang="pt-BR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expected_depart_date</a:t>
            </a:r>
            <a:r>
              <a:rPr lang="pt-BR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lang="pt-BR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expected_depart_hour</a:t>
            </a:r>
            <a:endParaRPr lang="pt-BR" sz="1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5155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r>
              <a:rPr lang="en-US" sz="1400" spc="-1" dirty="0" err="1">
                <a:solidFill>
                  <a:srgbClr val="000000"/>
                </a:solidFill>
                <a:latin typeface="Courier New"/>
              </a:rPr>
              <a:t>bfd$expected_depart_date</a:t>
            </a:r>
            <a:r>
              <a:rPr lang="en-US" sz="1400" spc="-1" dirty="0">
                <a:solidFill>
                  <a:srgbClr val="000000"/>
                </a:solidFill>
                <a:latin typeface="Courier New"/>
              </a:rPr>
              <a:t> &lt;- </a:t>
            </a:r>
            <a:r>
              <a:rPr lang="en-US" sz="1400" spc="-1" dirty="0" err="1">
                <a:solidFill>
                  <a:srgbClr val="000000"/>
                </a:solidFill>
                <a:latin typeface="Courier New"/>
              </a:rPr>
              <a:t>as.numeric</a:t>
            </a:r>
            <a:r>
              <a:rPr lang="en-US" sz="1400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spc="-1" dirty="0" err="1">
                <a:solidFill>
                  <a:srgbClr val="000000"/>
                </a:solidFill>
                <a:latin typeface="Courier New"/>
              </a:rPr>
              <a:t>bfd$expected_depart_date</a:t>
            </a:r>
            <a:r>
              <a:rPr lang="en-US" sz="1400" spc="-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5155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r>
              <a:rPr lang="en-US" sz="1400" spc="-1" dirty="0" err="1">
                <a:solidFill>
                  <a:srgbClr val="000000"/>
                </a:solidFill>
                <a:latin typeface="Courier New"/>
              </a:rPr>
              <a:t>bfd$expected_depart_hour</a:t>
            </a:r>
            <a:r>
              <a:rPr lang="en-US" sz="1400" spc="-1" dirty="0">
                <a:solidFill>
                  <a:srgbClr val="000000"/>
                </a:solidFill>
                <a:latin typeface="Courier New"/>
              </a:rPr>
              <a:t> &lt;- </a:t>
            </a:r>
            <a:r>
              <a:rPr lang="en-US" sz="1400" spc="-1" dirty="0" err="1">
                <a:solidFill>
                  <a:srgbClr val="000000"/>
                </a:solidFill>
                <a:latin typeface="Courier New"/>
              </a:rPr>
              <a:t>as.numeric</a:t>
            </a:r>
            <a:r>
              <a:rPr lang="en-US" sz="1400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spc="-1" dirty="0" err="1">
                <a:solidFill>
                  <a:srgbClr val="000000"/>
                </a:solidFill>
                <a:latin typeface="Courier New"/>
              </a:rPr>
              <a:t>bfd$expected_depart_hour</a:t>
            </a:r>
            <a:r>
              <a:rPr lang="en-US" sz="1400" spc="-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5155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endParaRPr lang="pt-BR" sz="1400" spc="-1" dirty="0">
              <a:solidFill>
                <a:srgbClr val="000000"/>
              </a:solidFill>
              <a:latin typeface="Courier New"/>
            </a:endParaRPr>
          </a:p>
          <a:p>
            <a:pPr marL="285840" indent="-2268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Atributos transformados em Fator: </a:t>
            </a:r>
            <a:r>
              <a:rPr lang="pt-BR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arrival_delay</a:t>
            </a:r>
            <a:endParaRPr lang="pt-BR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515520">
              <a:buClr>
                <a:srgbClr val="000000"/>
              </a:buClr>
            </a:pP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lev &lt;- 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cut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bfd$arrival_delay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, breaks=c(min(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bfd$arrival_delay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)-1, -5, 5, 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max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bfd$arrival_delay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)+1), 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ordered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=TRUE)</a:t>
            </a:r>
          </a:p>
          <a:p>
            <a:pPr marL="515520">
              <a:buClr>
                <a:srgbClr val="000000"/>
              </a:buClr>
            </a:pP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levels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(lev) &lt;- c("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early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", "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on_time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", "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delayed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")</a:t>
            </a:r>
          </a:p>
          <a:p>
            <a:pPr marL="515520">
              <a:buClr>
                <a:srgbClr val="000000"/>
              </a:buClr>
            </a:pP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bfd$arrival_delay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 &lt;- lev</a:t>
            </a:r>
          </a:p>
          <a:p>
            <a:pPr marL="590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endParaRPr lang="pt-BR" sz="1800" spc="-1" dirty="0">
              <a:solidFill>
                <a:srgbClr val="000000"/>
              </a:solidFill>
              <a:latin typeface="Arial"/>
            </a:endParaRPr>
          </a:p>
          <a:p>
            <a:pPr marL="344790" indent="-28575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Atributos substituídos: </a:t>
            </a:r>
            <a:r>
              <a:rPr lang="en-US" sz="1800" b="1" strike="noStrike" spc="-1" dirty="0" err="1">
                <a:latin typeface="Arial"/>
              </a:rPr>
              <a:t>real_duration</a:t>
            </a:r>
            <a:r>
              <a:rPr lang="en-US" sz="1800" b="1" strike="noStrike" spc="-1" dirty="0">
                <a:latin typeface="Arial"/>
              </a:rPr>
              <a:t> </a:t>
            </a:r>
            <a:r>
              <a:rPr lang="en-US" sz="1800" strike="noStrike" spc="-1" dirty="0">
                <a:latin typeface="Arial"/>
              </a:rPr>
              <a:t>e</a:t>
            </a:r>
            <a:r>
              <a:rPr lang="en-US" sz="1800" b="1" strike="noStrike" spc="-1" dirty="0">
                <a:latin typeface="Arial"/>
              </a:rPr>
              <a:t> </a:t>
            </a:r>
            <a:r>
              <a:rPr lang="en-US" sz="1800" b="1" strike="noStrike" spc="-1" dirty="0" err="1">
                <a:latin typeface="Arial"/>
              </a:rPr>
              <a:t>expected_duration</a:t>
            </a:r>
            <a:r>
              <a:rPr lang="en-US" sz="1800" b="1" strike="noStrike" spc="-1" dirty="0">
                <a:latin typeface="Arial"/>
              </a:rPr>
              <a:t> </a:t>
            </a:r>
            <a:r>
              <a:rPr lang="en-US" sz="1800" strike="noStrike" spc="-1" dirty="0" err="1">
                <a:latin typeface="Arial"/>
              </a:rPr>
              <a:t>por</a:t>
            </a:r>
            <a:r>
              <a:rPr lang="en-US" sz="1800" b="1" strike="noStrike" spc="-1" dirty="0">
                <a:latin typeface="Arial"/>
              </a:rPr>
              <a:t> </a:t>
            </a:r>
            <a:r>
              <a:rPr lang="en-US" sz="1800" b="1" strike="noStrike" spc="-1" dirty="0" err="1">
                <a:latin typeface="Arial"/>
              </a:rPr>
              <a:t>flight_delay</a:t>
            </a:r>
            <a:endParaRPr lang="en-US" sz="1800" b="1" strike="noStrike" spc="-1" dirty="0">
              <a:latin typeface="Arial"/>
            </a:endParaRPr>
          </a:p>
          <a:p>
            <a:pPr marL="5155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r>
              <a:rPr lang="en-US" sz="1400" spc="-1" dirty="0" err="1">
                <a:solidFill>
                  <a:srgbClr val="000000"/>
                </a:solidFill>
                <a:latin typeface="Courier New"/>
              </a:rPr>
              <a:t>bfd$flight_delay</a:t>
            </a:r>
            <a:r>
              <a:rPr lang="en-US" sz="1400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spc="-1" dirty="0" err="1">
                <a:solidFill>
                  <a:srgbClr val="000000"/>
                </a:solidFill>
                <a:latin typeface="Courier New"/>
              </a:rPr>
              <a:t>bfd$real_duration</a:t>
            </a:r>
            <a:r>
              <a:rPr lang="en-US" sz="1400" spc="-1" dirty="0">
                <a:solidFill>
                  <a:srgbClr val="000000"/>
                </a:solidFill>
                <a:latin typeface="Courier New"/>
              </a:rPr>
              <a:t> - </a:t>
            </a:r>
            <a:r>
              <a:rPr lang="en-US" sz="1400" spc="-1" dirty="0" err="1">
                <a:solidFill>
                  <a:srgbClr val="000000"/>
                </a:solidFill>
                <a:latin typeface="Courier New"/>
              </a:rPr>
              <a:t>bfd$expected_duration</a:t>
            </a:r>
            <a:endParaRPr lang="en-US" sz="1400" spc="-1" dirty="0">
              <a:solidFill>
                <a:srgbClr val="000000"/>
              </a:solidFill>
              <a:latin typeface="Courier New"/>
            </a:endParaRPr>
          </a:p>
          <a:p>
            <a:pPr marL="5155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endParaRPr lang="pt-BR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4790" indent="-28575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800" spc="-1" dirty="0">
                <a:solidFill>
                  <a:srgbClr val="000000"/>
                </a:solidFill>
                <a:latin typeface="Arial"/>
              </a:rPr>
              <a:t>Mapeamento categórico: </a:t>
            </a:r>
            <a:r>
              <a:rPr lang="pt-BR" sz="1800" b="1" spc="-1" dirty="0" err="1">
                <a:solidFill>
                  <a:srgbClr val="000000"/>
                </a:solidFill>
                <a:latin typeface="Arial"/>
              </a:rPr>
              <a:t>linetype_code</a:t>
            </a:r>
            <a:r>
              <a:rPr lang="pt-BR" sz="1800" b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1800" spc="-1" dirty="0">
                <a:solidFill>
                  <a:srgbClr val="000000"/>
                </a:solidFill>
                <a:latin typeface="Arial"/>
              </a:rPr>
              <a:t>e</a:t>
            </a:r>
            <a:r>
              <a:rPr lang="pt-BR" sz="1800" b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1800" b="1" spc="-1" dirty="0" err="1">
                <a:solidFill>
                  <a:srgbClr val="000000"/>
                </a:solidFill>
                <a:latin typeface="Arial"/>
              </a:rPr>
              <a:t>situation_type</a:t>
            </a:r>
            <a:endParaRPr lang="pt-BR" sz="1800" b="1" spc="-1" dirty="0">
              <a:solidFill>
                <a:srgbClr val="000000"/>
              </a:solidFill>
              <a:latin typeface="Arial"/>
            </a:endParaRPr>
          </a:p>
          <a:p>
            <a:pPr marL="515520">
              <a:buClr>
                <a:srgbClr val="000000"/>
              </a:buClr>
            </a:pP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cm &lt;- 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categ_mapping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("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linetype_code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")</a:t>
            </a:r>
          </a:p>
          <a:p>
            <a:pPr marL="515520">
              <a:buClr>
                <a:srgbClr val="000000"/>
              </a:buClr>
            </a:pP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bfd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 &lt;- 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transform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(cm, 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bfd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515520">
              <a:buClr>
                <a:srgbClr val="000000"/>
              </a:buClr>
            </a:pP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cm &lt;- 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categ_mapping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("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situation_type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")</a:t>
            </a:r>
          </a:p>
          <a:p>
            <a:pPr marL="515520">
              <a:buClr>
                <a:srgbClr val="000000"/>
              </a:buClr>
            </a:pP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bfd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 &lt;- 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transform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(cm, </a:t>
            </a:r>
            <a:r>
              <a:rPr lang="pt-BR" sz="1400" spc="-1" dirty="0" err="1">
                <a:solidFill>
                  <a:srgbClr val="000000"/>
                </a:solidFill>
                <a:latin typeface="Courier New"/>
              </a:rPr>
              <a:t>bfd</a:t>
            </a:r>
            <a:r>
              <a:rPr lang="pt-BR" sz="1400" spc="-1" dirty="0">
                <a:solidFill>
                  <a:srgbClr val="000000"/>
                </a:solidFill>
                <a:latin typeface="Courier New"/>
              </a:rPr>
              <a:t>)</a:t>
            </a:r>
          </a:p>
        </p:txBody>
      </p:sp>
      <p:sp>
        <p:nvSpPr>
          <p:cNvPr id="57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Transformações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7047720" y="1600560"/>
            <a:ext cx="3031200" cy="12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184400" y="2143080"/>
            <a:ext cx="7557840" cy="150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Prediç</a:t>
            </a:r>
            <a:r>
              <a:rPr lang="pt-BR" sz="4800" spc="-1" dirty="0">
                <a:solidFill>
                  <a:srgbClr val="000000"/>
                </a:solidFill>
                <a:latin typeface="Arial"/>
                <a:ea typeface="DejaVu Sans"/>
              </a:rPr>
              <a:t>ão</a:t>
            </a:r>
          </a:p>
          <a:p>
            <a:pPr algn="ctr">
              <a:lnSpc>
                <a:spcPct val="100000"/>
              </a:lnSpc>
            </a:pPr>
            <a:endParaRPr lang="pt-BR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Classe 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majoritaria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326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4452</TotalTime>
  <Words>742</Words>
  <Application>Microsoft Office PowerPoint</Application>
  <PresentationFormat>Personalizar</PresentationFormat>
  <Paragraphs>134</Paragraphs>
  <Slides>19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Courier New</vt:lpstr>
      <vt:lpstr>Symbol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Oliveira</dc:creator>
  <dc:description/>
  <cp:lastModifiedBy>Lucas Daflon Scoralick</cp:lastModifiedBy>
  <cp:revision>632</cp:revision>
  <dcterms:created xsi:type="dcterms:W3CDTF">2018-02-07T15:09:11Z</dcterms:created>
  <dcterms:modified xsi:type="dcterms:W3CDTF">2022-08-27T16:36:06Z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Personalizar</vt:lpwstr>
  </property>
  <property fmtid="{D5CDD505-2E9C-101B-9397-08002B2CF9AE}" pid="4" name="Slides">
    <vt:i4>17</vt:i4>
  </property>
</Properties>
</file>