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8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mover o slide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&lt;cabeçalho&gt;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F5877550-4710-42C6-85E1-35F467CBB824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4675" y="1336675"/>
            <a:ext cx="6410325" cy="3606800"/>
          </a:xfrm>
          <a:prstGeom prst="rect">
            <a:avLst/>
          </a:prstGeom>
        </p:spPr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24" name="CustomShape 3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BDD3B9F-1198-424E-B2D7-42232C5C4C63}" type="slidenum">
              <a:rPr lang="en-US" sz="1200" b="0" strike="noStrike" spc="-1">
                <a:latin typeface="Times New Roman"/>
              </a:rPr>
              <a:t>1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4675" y="1336675"/>
            <a:ext cx="6410325" cy="3606800"/>
          </a:xfrm>
          <a:prstGeom prst="rect">
            <a:avLst/>
          </a:prstGeom>
        </p:spPr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51" name="CustomShape 3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291B5C1-62CB-4139-8DA5-CFC5EAA21F2C}" type="slidenum">
              <a:rPr lang="en-US" sz="1200" b="0" strike="noStrike" spc="-1">
                <a:latin typeface="Times New Roman"/>
              </a:rPr>
              <a:t>36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4675" y="1336675"/>
            <a:ext cx="6410325" cy="3606800"/>
          </a:xfrm>
          <a:prstGeom prst="rect">
            <a:avLst/>
          </a:prstGeom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ACFA271-D69E-4DE6-A900-98DE0CE18A7D}" type="slidenum">
              <a:rPr lang="en-US" sz="1200" b="0" strike="noStrike" spc="-1">
                <a:latin typeface="Times New Roman"/>
              </a:rPr>
              <a:t>4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4675" y="1336675"/>
            <a:ext cx="6410325" cy="3606800"/>
          </a:xfrm>
          <a:prstGeom prst="rect">
            <a:avLst/>
          </a:prstGeom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F825578-2459-4083-BFDD-A269FE7C6A5F}" type="slidenum">
              <a:rPr lang="en-US" sz="1200" b="0" strike="noStrike" spc="-1">
                <a:latin typeface="Times New Roman"/>
              </a:rPr>
              <a:t>5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4675" y="1336675"/>
            <a:ext cx="6410325" cy="3606800"/>
          </a:xfrm>
          <a:prstGeom prst="rect">
            <a:avLst/>
          </a:prstGeom>
        </p:spPr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33" name="CustomShape 3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44487853-B5FD-412C-9DEE-5EA3B0B6E653}" type="slidenum">
              <a:rPr lang="en-US" sz="1200" b="0" strike="noStrike" spc="-1">
                <a:latin typeface="Times New Roman"/>
              </a:rPr>
              <a:t>6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4675" y="1336675"/>
            <a:ext cx="6410325" cy="3606800"/>
          </a:xfrm>
          <a:prstGeom prst="rect">
            <a:avLst/>
          </a:prstGeom>
        </p:spPr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36" name="CustomShape 3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10E18DB-52CB-4C21-88DC-502CD7968776}" type="slidenum">
              <a:rPr lang="en-US" sz="1200" b="0" strike="noStrike" spc="-1">
                <a:latin typeface="Times New Roman"/>
              </a:rPr>
              <a:t>7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4675" y="1336675"/>
            <a:ext cx="6410325" cy="3606800"/>
          </a:xfrm>
          <a:prstGeom prst="rect">
            <a:avLst/>
          </a:prstGeom>
        </p:spPr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39" name="CustomShape 3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284F628-334A-4FEB-ADEC-4C3B00AC58B8}" type="slidenum">
              <a:rPr lang="en-US" sz="1200" b="0" strike="noStrike" spc="-1">
                <a:latin typeface="Times New Roman"/>
              </a:rPr>
              <a:t>8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4675" y="1336675"/>
            <a:ext cx="6410325" cy="3606800"/>
          </a:xfrm>
          <a:prstGeom prst="rect">
            <a:avLst/>
          </a:prstGeom>
        </p:spPr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88FDE6A-8D50-462E-AD78-6556FC2F0923}" type="slidenum">
              <a:rPr lang="en-US" sz="1200" b="0" strike="noStrike" spc="-1">
                <a:latin typeface="Times New Roman"/>
              </a:rPr>
              <a:t>9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4675" y="1336675"/>
            <a:ext cx="6410325" cy="3606800"/>
          </a:xfrm>
          <a:prstGeom prst="rect">
            <a:avLst/>
          </a:prstGeom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45" name="CustomShape 3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B281F187-3C6B-4E5B-98D1-51292A6D8200}" type="slidenum">
              <a:rPr lang="en-US" sz="1200" b="0" strike="noStrike" spc="-1">
                <a:latin typeface="Times New Roman"/>
              </a:rPr>
              <a:t>10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4675" y="1336675"/>
            <a:ext cx="6410325" cy="3606800"/>
          </a:xfrm>
          <a:prstGeom prst="rect">
            <a:avLst/>
          </a:prstGeom>
        </p:spPr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48" name="CustomShape 3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9D1211F-D036-456B-8E8F-4E18AC22459E}" type="slidenum">
              <a:rPr lang="en-US" sz="1200" b="0" strike="noStrike" spc="-1">
                <a:latin typeface="Times New Roman"/>
              </a:rPr>
              <a:t>11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1"/>
          <p:cNvPicPr/>
          <p:nvPr/>
        </p:nvPicPr>
        <p:blipFill>
          <a:blip r:embed="rId14"/>
          <a:stretch/>
        </p:blipFill>
        <p:spPr>
          <a:xfrm>
            <a:off x="8818200" y="-2520"/>
            <a:ext cx="1265400" cy="756360"/>
          </a:xfrm>
          <a:prstGeom prst="rect">
            <a:avLst/>
          </a:prstGeom>
          <a:ln w="0">
            <a:solidFill>
              <a:srgbClr val="FFFFFF"/>
            </a:solidFill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 fontScale="9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1260360" y="928800"/>
            <a:ext cx="7557840" cy="1971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Pré-processamento voos do Brasil 2018</a:t>
            </a:r>
            <a:br/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Mineração de Dados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1260360" y="3416400"/>
            <a:ext cx="7557840" cy="1368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80000" lnSpcReduction="20000"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Programa de Pós-graduação em Ciência da Computação </a:t>
            </a:r>
            <a:endParaRPr lang="pt-B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Centro Federal de Educação Tecnológica Celso Suckow da Fonseca (CEFET/RJ) – Rio de Janeiro, RJ – Brasil</a:t>
            </a:r>
            <a:endParaRPr lang="pt-B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pt-B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Prof. Eduardo Soares Ogasawara</a:t>
            </a:r>
            <a:endParaRPr lang="pt-B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Fábio da Silva Gregório</a:t>
            </a:r>
            <a:endParaRPr lang="pt-B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Lucas Daflon Scoralick</a:t>
            </a:r>
            <a:endParaRPr lang="pt-B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Luis Carlos Ramos Alvarenga</a:t>
            </a:r>
            <a:endParaRPr lang="pt-BR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0" y="210240"/>
            <a:ext cx="10078920" cy="46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lang="pt-B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Seleção de atributos - </a:t>
            </a: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departure_delay</a:t>
            </a:r>
            <a:endParaRPr lang="pt-BR" sz="2800" b="0" strike="noStrike" spc="-1">
              <a:latin typeface="Arial"/>
            </a:endParaRPr>
          </a:p>
        </p:txBody>
      </p:sp>
      <p:graphicFrame>
        <p:nvGraphicFramePr>
          <p:cNvPr id="80" name="Table 2"/>
          <p:cNvGraphicFramePr/>
          <p:nvPr>
            <p:extLst>
              <p:ext uri="{D42A27DB-BD31-4B8C-83A1-F6EECF244321}">
                <p14:modId xmlns:p14="http://schemas.microsoft.com/office/powerpoint/2010/main" val="1181064946"/>
              </p:ext>
            </p:extLst>
          </p:nvPr>
        </p:nvGraphicFramePr>
        <p:xfrm>
          <a:off x="81720" y="803520"/>
          <a:ext cx="9690121" cy="4389120"/>
        </p:xfrm>
        <a:graphic>
          <a:graphicData uri="http://schemas.openxmlformats.org/drawingml/2006/table">
            <a:tbl>
              <a:tblPr/>
              <a:tblGrid>
                <a:gridCol w="2427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9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44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344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344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31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1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Atributos</a:t>
                      </a:r>
                      <a:endParaRPr lang="pt-BR" sz="120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1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Decision Tree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1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Lasso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1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FSS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1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IG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1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real_depart_hour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FF0000"/>
                          </a:solidFill>
                          <a:latin typeface="Arial"/>
                          <a:ea typeface="DejaVu Sans"/>
                        </a:rPr>
                        <a:t>Não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00B050"/>
                          </a:solidFill>
                          <a:latin typeface="Arial"/>
                          <a:ea typeface="DejaVu Sans"/>
                        </a:rPr>
                        <a:t>Sim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00B050"/>
                          </a:solidFill>
                          <a:latin typeface="Arial"/>
                          <a:ea typeface="DejaVu Sans"/>
                        </a:rPr>
                        <a:t>Sim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00B050"/>
                          </a:solidFill>
                          <a:latin typeface="Arial"/>
                          <a:ea typeface="DejaVu Sans"/>
                        </a:rPr>
                        <a:t>Sim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1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depart_temperature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FF0000"/>
                          </a:solidFill>
                          <a:latin typeface="Arial"/>
                          <a:ea typeface="DejaVu Sans"/>
                        </a:rPr>
                        <a:t>Não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00B050"/>
                          </a:solidFill>
                          <a:latin typeface="Arial"/>
                          <a:ea typeface="DejaVu Sans"/>
                        </a:rPr>
                        <a:t>Sim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pt-BR" sz="1200" b="0" strike="noStrike" spc="-1">
                          <a:solidFill>
                            <a:srgbClr val="00B050"/>
                          </a:solidFill>
                          <a:latin typeface="Arial"/>
                          <a:ea typeface="DejaVu Sans"/>
                        </a:rPr>
                        <a:t>Sim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00B050"/>
                          </a:solidFill>
                          <a:latin typeface="Arial"/>
                          <a:ea typeface="DejaVu Sans"/>
                        </a:rPr>
                        <a:t>Sim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1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depart_dew_point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FF0000"/>
                          </a:solidFill>
                          <a:latin typeface="Arial"/>
                          <a:ea typeface="DejaVu Sans"/>
                        </a:rPr>
                        <a:t>Não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00B050"/>
                          </a:solidFill>
                          <a:latin typeface="Arial"/>
                          <a:ea typeface="DejaVu Sans"/>
                        </a:rPr>
                        <a:t>Sim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pt-BR" sz="1200" b="0" strike="noStrike" spc="-1">
                          <a:solidFill>
                            <a:srgbClr val="00B050"/>
                          </a:solidFill>
                          <a:latin typeface="Arial"/>
                          <a:ea typeface="DejaVu Sans"/>
                        </a:rPr>
                        <a:t>Sim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00B050"/>
                          </a:solidFill>
                          <a:latin typeface="Arial"/>
                          <a:ea typeface="DejaVu Sans"/>
                        </a:rPr>
                        <a:t>Sim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1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depart_humidity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FF0000"/>
                          </a:solidFill>
                          <a:latin typeface="Arial"/>
                          <a:ea typeface="DejaVu Sans"/>
                        </a:rPr>
                        <a:t>Não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FF0000"/>
                          </a:solidFill>
                          <a:latin typeface="Arial"/>
                          <a:ea typeface="DejaVu Sans"/>
                        </a:rPr>
                        <a:t>Não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00B050"/>
                          </a:solidFill>
                          <a:latin typeface="Arial"/>
                          <a:ea typeface="DejaVu Sans"/>
                        </a:rPr>
                        <a:t>Sim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00B050"/>
                          </a:solidFill>
                          <a:latin typeface="Arial"/>
                          <a:ea typeface="DejaVu Sans"/>
                        </a:rPr>
                        <a:t>Sim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31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depart_wind_speed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FF0000"/>
                          </a:solidFill>
                          <a:latin typeface="Arial"/>
                          <a:ea typeface="DejaVu Sans"/>
                        </a:rPr>
                        <a:t>Não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FF0000"/>
                          </a:solidFill>
                          <a:latin typeface="Arial"/>
                          <a:ea typeface="DejaVu Sans"/>
                        </a:rPr>
                        <a:t>Não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00B050"/>
                          </a:solidFill>
                          <a:latin typeface="Arial"/>
                          <a:ea typeface="DejaVu Sans"/>
                        </a:rPr>
                        <a:t>Sim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FF0000"/>
                          </a:solidFill>
                          <a:latin typeface="Arial"/>
                          <a:ea typeface="DejaVu Sans"/>
                        </a:rPr>
                        <a:t>Não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1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depart_wind_direction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FF0000"/>
                          </a:solidFill>
                          <a:latin typeface="Arial"/>
                          <a:ea typeface="DejaVu Sans"/>
                        </a:rPr>
                        <a:t>Não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00B050"/>
                          </a:solidFill>
                          <a:latin typeface="Arial"/>
                          <a:ea typeface="DejaVu Sans"/>
                        </a:rPr>
                        <a:t>Sim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00B050"/>
                          </a:solidFill>
                          <a:latin typeface="Arial"/>
                          <a:ea typeface="DejaVu Sans"/>
                        </a:rPr>
                        <a:t>Sim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FF0000"/>
                          </a:solidFill>
                          <a:latin typeface="Arial"/>
                          <a:ea typeface="DejaVu Sans"/>
                        </a:rPr>
                        <a:t>Não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31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real_arrival_date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00B050"/>
                          </a:solidFill>
                          <a:latin typeface="Arial"/>
                          <a:ea typeface="DejaVu Sans"/>
                        </a:rPr>
                        <a:t>Sim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00B050"/>
                          </a:solidFill>
                          <a:latin typeface="Arial"/>
                          <a:ea typeface="DejaVu Sans"/>
                        </a:rPr>
                        <a:t>Sim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00B050"/>
                          </a:solidFill>
                          <a:latin typeface="Arial"/>
                          <a:ea typeface="DejaVu Sans"/>
                        </a:rPr>
                        <a:t>Sim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00B050"/>
                          </a:solidFill>
                          <a:latin typeface="Arial"/>
                          <a:ea typeface="DejaVu Sans"/>
                        </a:rPr>
                        <a:t>Sim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31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real_arrival_hour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FF0000"/>
                          </a:solidFill>
                          <a:latin typeface="Arial"/>
                          <a:ea typeface="DejaVu Sans"/>
                        </a:rPr>
                        <a:t>Não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00B050"/>
                          </a:solidFill>
                          <a:latin typeface="Arial"/>
                          <a:ea typeface="DejaVu Sans"/>
                        </a:rPr>
                        <a:t>Sim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00B050"/>
                          </a:solidFill>
                          <a:latin typeface="Arial"/>
                          <a:ea typeface="DejaVu Sans"/>
                        </a:rPr>
                        <a:t>Sim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00B050"/>
                          </a:solidFill>
                          <a:latin typeface="Arial"/>
                          <a:ea typeface="DejaVu Sans"/>
                        </a:rPr>
                        <a:t>Sim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31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real_duration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FF0000"/>
                          </a:solidFill>
                          <a:latin typeface="Arial"/>
                          <a:ea typeface="DejaVu Sans"/>
                        </a:rPr>
                        <a:t>Não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00B050"/>
                          </a:solidFill>
                          <a:latin typeface="Arial"/>
                          <a:ea typeface="DejaVu Sans"/>
                        </a:rPr>
                        <a:t>Sim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00B050"/>
                          </a:solidFill>
                          <a:latin typeface="Arial"/>
                          <a:ea typeface="DejaVu Sans"/>
                        </a:rPr>
                        <a:t>Sim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00B050"/>
                          </a:solidFill>
                          <a:latin typeface="Arial"/>
                          <a:ea typeface="DejaVu Sans"/>
                        </a:rPr>
                        <a:t>Sim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31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arrival_temperature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FF0000"/>
                          </a:solidFill>
                          <a:latin typeface="Arial"/>
                          <a:ea typeface="DejaVu Sans"/>
                        </a:rPr>
                        <a:t>Não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FF0000"/>
                          </a:solidFill>
                          <a:latin typeface="Arial"/>
                          <a:ea typeface="DejaVu Sans"/>
                        </a:rPr>
                        <a:t>Não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00B050"/>
                          </a:solidFill>
                          <a:latin typeface="Arial"/>
                          <a:ea typeface="DejaVu Sans"/>
                        </a:rPr>
                        <a:t>Sim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00B050"/>
                          </a:solidFill>
                          <a:latin typeface="Arial"/>
                          <a:ea typeface="DejaVu Sans"/>
                        </a:rPr>
                        <a:t>Sim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31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arrival_dew_point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FF0000"/>
                          </a:solidFill>
                          <a:latin typeface="Arial"/>
                          <a:ea typeface="DejaVu Sans"/>
                        </a:rPr>
                        <a:t>Não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00B050"/>
                          </a:solidFill>
                          <a:latin typeface="Arial"/>
                          <a:ea typeface="DejaVu Sans"/>
                        </a:rPr>
                        <a:t>Sim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00B050"/>
                          </a:solidFill>
                          <a:latin typeface="Arial"/>
                          <a:ea typeface="DejaVu Sans"/>
                        </a:rPr>
                        <a:t>Sim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FF0000"/>
                          </a:solidFill>
                          <a:latin typeface="Arial"/>
                          <a:ea typeface="DejaVu Sans"/>
                        </a:rPr>
                        <a:t>Não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31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arrival_humidity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FF0000"/>
                          </a:solidFill>
                          <a:latin typeface="Arial"/>
                          <a:ea typeface="DejaVu Sans"/>
                        </a:rPr>
                        <a:t>Não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FF0000"/>
                          </a:solidFill>
                          <a:latin typeface="Arial"/>
                          <a:ea typeface="DejaVu Sans"/>
                        </a:rPr>
                        <a:t>Não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00B050"/>
                          </a:solidFill>
                          <a:latin typeface="Arial"/>
                          <a:ea typeface="DejaVu Sans"/>
                        </a:rPr>
                        <a:t>Sim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00B050"/>
                          </a:solidFill>
                          <a:latin typeface="Arial"/>
                          <a:ea typeface="DejaVu Sans"/>
                        </a:rPr>
                        <a:t>Sim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31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arrival_wind_speed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FF0000"/>
                          </a:solidFill>
                          <a:latin typeface="Arial"/>
                          <a:ea typeface="DejaVu Sans"/>
                        </a:rPr>
                        <a:t>Não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FF0000"/>
                          </a:solidFill>
                          <a:latin typeface="Arial"/>
                          <a:ea typeface="DejaVu Sans"/>
                        </a:rPr>
                        <a:t>Não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00B050"/>
                          </a:solidFill>
                          <a:latin typeface="Arial"/>
                          <a:ea typeface="DejaVu Sans"/>
                        </a:rPr>
                        <a:t>Sim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FF0000"/>
                          </a:solidFill>
                          <a:latin typeface="Arial"/>
                          <a:ea typeface="DejaVu Sans"/>
                        </a:rPr>
                        <a:t>Não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31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arrival_wind_direction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FF0000"/>
                          </a:solidFill>
                          <a:latin typeface="Arial"/>
                          <a:ea typeface="DejaVu Sans"/>
                        </a:rPr>
                        <a:t>Não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FF0000"/>
                          </a:solidFill>
                          <a:latin typeface="Arial"/>
                          <a:ea typeface="DejaVu Sans"/>
                        </a:rPr>
                        <a:t>Não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00B050"/>
                          </a:solidFill>
                          <a:latin typeface="Arial"/>
                          <a:ea typeface="DejaVu Sans"/>
                        </a:rPr>
                        <a:t>Sim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FF0000"/>
                          </a:solidFill>
                          <a:latin typeface="Arial"/>
                          <a:ea typeface="DejaVu Sans"/>
                        </a:rPr>
                        <a:t>Não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90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 dirty="0" err="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situation_typeREALIZADO</a:t>
                      </a:r>
                      <a:endParaRPr lang="pt-BR" sz="120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FF0000"/>
                          </a:solidFill>
                          <a:latin typeface="Arial"/>
                          <a:ea typeface="DejaVu Sans"/>
                        </a:rPr>
                        <a:t>Não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 dirty="0">
                          <a:solidFill>
                            <a:srgbClr val="FF0000"/>
                          </a:solidFill>
                          <a:latin typeface="Arial"/>
                          <a:ea typeface="DejaVu Sans"/>
                        </a:rPr>
                        <a:t>Não</a:t>
                      </a:r>
                      <a:endParaRPr lang="pt-BR" sz="120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00B050"/>
                          </a:solidFill>
                          <a:latin typeface="Arial"/>
                          <a:ea typeface="DejaVu Sans"/>
                        </a:rPr>
                        <a:t>Sim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 dirty="0">
                          <a:solidFill>
                            <a:srgbClr val="00B050"/>
                          </a:solidFill>
                          <a:latin typeface="Arial"/>
                          <a:ea typeface="DejaVu Sans"/>
                        </a:rPr>
                        <a:t>Sim</a:t>
                      </a:r>
                      <a:endParaRPr lang="pt-BR" sz="120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81" name="CustomShape 3"/>
          <p:cNvSpPr/>
          <p:nvPr/>
        </p:nvSpPr>
        <p:spPr>
          <a:xfrm>
            <a:off x="81720" y="1126697"/>
            <a:ext cx="9690120" cy="7755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4"/>
          <p:cNvSpPr/>
          <p:nvPr/>
        </p:nvSpPr>
        <p:spPr>
          <a:xfrm>
            <a:off x="81720" y="2710543"/>
            <a:ext cx="9690120" cy="84092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0" y="210240"/>
            <a:ext cx="10078920" cy="46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lang="pt-B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Seleção de atributos - </a:t>
            </a: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arrival_delay</a:t>
            </a:r>
            <a:endParaRPr lang="pt-BR" sz="2800" b="0" strike="noStrike" spc="-1">
              <a:latin typeface="Arial"/>
            </a:endParaRPr>
          </a:p>
        </p:txBody>
      </p:sp>
      <p:graphicFrame>
        <p:nvGraphicFramePr>
          <p:cNvPr id="84" name="Table 2"/>
          <p:cNvGraphicFramePr/>
          <p:nvPr>
            <p:extLst>
              <p:ext uri="{D42A27DB-BD31-4B8C-83A1-F6EECF244321}">
                <p14:modId xmlns:p14="http://schemas.microsoft.com/office/powerpoint/2010/main" val="3844363530"/>
              </p:ext>
            </p:extLst>
          </p:nvPr>
        </p:nvGraphicFramePr>
        <p:xfrm>
          <a:off x="81719" y="803520"/>
          <a:ext cx="9690117" cy="4663440"/>
        </p:xfrm>
        <a:graphic>
          <a:graphicData uri="http://schemas.openxmlformats.org/drawingml/2006/table">
            <a:tbl>
              <a:tblPr/>
              <a:tblGrid>
                <a:gridCol w="2351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4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4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34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34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237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1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Atributos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pt-BR" sz="1200" b="1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Decision Tree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1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Lasso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1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FSS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1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IG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2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 dirty="0" err="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real_depart_hour</a:t>
                      </a:r>
                      <a:endParaRPr lang="pt-BR" sz="120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00B050"/>
                          </a:solidFill>
                          <a:latin typeface="Arial"/>
                          <a:ea typeface="DejaVu Sans"/>
                        </a:rPr>
                        <a:t>Sim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00B050"/>
                          </a:solidFill>
                          <a:latin typeface="Arial"/>
                          <a:ea typeface="DejaVu Sans"/>
                        </a:rPr>
                        <a:t>Sim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 dirty="0">
                          <a:solidFill>
                            <a:srgbClr val="00B050"/>
                          </a:solidFill>
                          <a:latin typeface="Arial"/>
                          <a:ea typeface="DejaVu Sans"/>
                        </a:rPr>
                        <a:t>Sim</a:t>
                      </a:r>
                      <a:endParaRPr lang="pt-BR" sz="120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0" strike="noStrike" spc="-1" dirty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Sim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2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 dirty="0" err="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depart_temperature</a:t>
                      </a:r>
                      <a:endParaRPr lang="pt-BR" sz="120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FF0000"/>
                          </a:solidFill>
                          <a:latin typeface="Arial"/>
                          <a:ea typeface="DejaVu Sans"/>
                        </a:rPr>
                        <a:t>Não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00B050"/>
                          </a:solidFill>
                          <a:latin typeface="Arial"/>
                          <a:ea typeface="DejaVu Sans"/>
                        </a:rPr>
                        <a:t>Sim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pt-BR" sz="1200" b="0" strike="noStrike" spc="-1">
                          <a:solidFill>
                            <a:srgbClr val="00B050"/>
                          </a:solidFill>
                          <a:latin typeface="Arial"/>
                          <a:ea typeface="DejaVu Sans"/>
                        </a:rPr>
                        <a:t>Sim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0" strike="noStrike" spc="-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Não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2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depart_dew_point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FF0000"/>
                          </a:solidFill>
                          <a:latin typeface="Arial"/>
                          <a:ea typeface="DejaVu Sans"/>
                        </a:rPr>
                        <a:t>Não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 dirty="0">
                          <a:solidFill>
                            <a:srgbClr val="FF0000"/>
                          </a:solidFill>
                          <a:latin typeface="Arial"/>
                          <a:ea typeface="DejaVu Sans"/>
                        </a:rPr>
                        <a:t>Não</a:t>
                      </a:r>
                      <a:endParaRPr lang="pt-BR" sz="120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pt-BR" sz="1200" b="0" strike="noStrike" spc="-1" dirty="0">
                          <a:solidFill>
                            <a:srgbClr val="00B050"/>
                          </a:solidFill>
                          <a:latin typeface="Arial"/>
                          <a:ea typeface="DejaVu Sans"/>
                        </a:rPr>
                        <a:t>Sim</a:t>
                      </a:r>
                      <a:endParaRPr lang="pt-BR" sz="120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0" strike="noStrike" spc="-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Não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2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 dirty="0" err="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depart_humidity</a:t>
                      </a:r>
                      <a:endParaRPr lang="pt-BR" sz="120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FF0000"/>
                          </a:solidFill>
                          <a:latin typeface="Arial"/>
                          <a:ea typeface="DejaVu Sans"/>
                        </a:rPr>
                        <a:t>Não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00B050"/>
                          </a:solidFill>
                          <a:latin typeface="Arial"/>
                          <a:ea typeface="DejaVu Sans"/>
                        </a:rPr>
                        <a:t>Sim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00B050"/>
                          </a:solidFill>
                          <a:latin typeface="Arial"/>
                          <a:ea typeface="DejaVu Sans"/>
                        </a:rPr>
                        <a:t>Sim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0" strike="noStrike" spc="-1" dirty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Sim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2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depart_wind_speed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FF0000"/>
                          </a:solidFill>
                          <a:latin typeface="Arial"/>
                          <a:ea typeface="DejaVu Sans"/>
                        </a:rPr>
                        <a:t>Não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FF0000"/>
                          </a:solidFill>
                          <a:latin typeface="Arial"/>
                          <a:ea typeface="DejaVu Sans"/>
                        </a:rPr>
                        <a:t>Não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00B050"/>
                          </a:solidFill>
                          <a:latin typeface="Arial"/>
                          <a:ea typeface="DejaVu Sans"/>
                        </a:rPr>
                        <a:t>Sim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0" strike="noStrike" spc="-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Não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52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depart_wind_direction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FF0000"/>
                          </a:solidFill>
                          <a:latin typeface="Arial"/>
                          <a:ea typeface="DejaVu Sans"/>
                        </a:rPr>
                        <a:t>Não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00B050"/>
                          </a:solidFill>
                          <a:latin typeface="Arial"/>
                          <a:ea typeface="DejaVu Sans"/>
                        </a:rPr>
                        <a:t>Sim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00B050"/>
                          </a:solidFill>
                          <a:latin typeface="Arial"/>
                          <a:ea typeface="DejaVu Sans"/>
                        </a:rPr>
                        <a:t>Sim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0" strike="noStrike" spc="-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Não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52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real_arrival_date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00B050"/>
                          </a:solidFill>
                          <a:latin typeface="Arial"/>
                          <a:ea typeface="DejaVu Sans"/>
                        </a:rPr>
                        <a:t>Sim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00B050"/>
                          </a:solidFill>
                          <a:latin typeface="Arial"/>
                          <a:ea typeface="DejaVu Sans"/>
                        </a:rPr>
                        <a:t>Sim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00B050"/>
                          </a:solidFill>
                          <a:latin typeface="Arial"/>
                          <a:ea typeface="DejaVu Sans"/>
                        </a:rPr>
                        <a:t>Sim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0" strike="noStrike" spc="-1" dirty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Sim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52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 dirty="0" err="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real_arrival_hour</a:t>
                      </a:r>
                      <a:endParaRPr lang="pt-BR" sz="120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FF0000"/>
                          </a:solidFill>
                          <a:latin typeface="Arial"/>
                          <a:ea typeface="DejaVu Sans"/>
                        </a:rPr>
                        <a:t>Não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00B050"/>
                          </a:solidFill>
                          <a:latin typeface="Arial"/>
                          <a:ea typeface="DejaVu Sans"/>
                        </a:rPr>
                        <a:t>Sim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00B050"/>
                          </a:solidFill>
                          <a:latin typeface="Arial"/>
                          <a:ea typeface="DejaVu Sans"/>
                        </a:rPr>
                        <a:t>Sim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0" strike="noStrike" spc="-1" dirty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Sim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52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 dirty="0" err="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real_duration</a:t>
                      </a:r>
                      <a:endParaRPr lang="pt-BR" sz="120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00B050"/>
                          </a:solidFill>
                          <a:latin typeface="Arial"/>
                          <a:ea typeface="DejaVu Sans"/>
                        </a:rPr>
                        <a:t>Sim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00B050"/>
                          </a:solidFill>
                          <a:latin typeface="Arial"/>
                          <a:ea typeface="DejaVu Sans"/>
                        </a:rPr>
                        <a:t>Sim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00B050"/>
                          </a:solidFill>
                          <a:latin typeface="Arial"/>
                          <a:ea typeface="DejaVu Sans"/>
                        </a:rPr>
                        <a:t>Sim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0" strike="noStrike" spc="-1" dirty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Sim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52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arrival_temperature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FF0000"/>
                          </a:solidFill>
                          <a:latin typeface="Arial"/>
                          <a:ea typeface="DejaVu Sans"/>
                        </a:rPr>
                        <a:t>Não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FF0000"/>
                          </a:solidFill>
                          <a:latin typeface="Arial"/>
                          <a:ea typeface="DejaVu Sans"/>
                        </a:rPr>
                        <a:t>Não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00B050"/>
                          </a:solidFill>
                          <a:latin typeface="Arial"/>
                          <a:ea typeface="DejaVu Sans"/>
                        </a:rPr>
                        <a:t>Sim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0" strike="noStrike" spc="-1" dirty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Sim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52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 dirty="0" err="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arrival_dew_point</a:t>
                      </a:r>
                      <a:endParaRPr lang="pt-BR" sz="120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FF0000"/>
                          </a:solidFill>
                          <a:latin typeface="Arial"/>
                          <a:ea typeface="DejaVu Sans"/>
                        </a:rPr>
                        <a:t>Não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00B050"/>
                          </a:solidFill>
                          <a:latin typeface="Arial"/>
                          <a:ea typeface="DejaVu Sans"/>
                        </a:rPr>
                        <a:t>Sim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00B050"/>
                          </a:solidFill>
                          <a:latin typeface="Arial"/>
                          <a:ea typeface="DejaVu Sans"/>
                        </a:rPr>
                        <a:t>Sim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0" strike="noStrike" spc="-1" dirty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Sim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52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arrival_humidity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FF0000"/>
                          </a:solidFill>
                          <a:latin typeface="Arial"/>
                          <a:ea typeface="DejaVu Sans"/>
                        </a:rPr>
                        <a:t>Não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FF0000"/>
                          </a:solidFill>
                          <a:latin typeface="Arial"/>
                          <a:ea typeface="DejaVu Sans"/>
                        </a:rPr>
                        <a:t>Não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00B050"/>
                          </a:solidFill>
                          <a:latin typeface="Arial"/>
                          <a:ea typeface="DejaVu Sans"/>
                        </a:rPr>
                        <a:t>Sim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0" strike="noStrike" spc="-1" dirty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Sim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52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arrival_wind_speed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FF0000"/>
                          </a:solidFill>
                          <a:latin typeface="Arial"/>
                          <a:ea typeface="DejaVu Sans"/>
                        </a:rPr>
                        <a:t>Não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 dirty="0">
                          <a:solidFill>
                            <a:srgbClr val="FF0000"/>
                          </a:solidFill>
                          <a:latin typeface="Arial"/>
                          <a:ea typeface="DejaVu Sans"/>
                        </a:rPr>
                        <a:t>Não</a:t>
                      </a:r>
                      <a:endParaRPr lang="pt-BR" sz="120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00B050"/>
                          </a:solidFill>
                          <a:latin typeface="Arial"/>
                          <a:ea typeface="DejaVu Sans"/>
                        </a:rPr>
                        <a:t>Sim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0" strike="noStrike" spc="-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Não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52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arrival_wind_direction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 dirty="0">
                          <a:solidFill>
                            <a:srgbClr val="FF0000"/>
                          </a:solidFill>
                          <a:latin typeface="Arial"/>
                          <a:ea typeface="DejaVu Sans"/>
                        </a:rPr>
                        <a:t>Não</a:t>
                      </a:r>
                      <a:endParaRPr lang="pt-BR" sz="120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 dirty="0">
                          <a:solidFill>
                            <a:srgbClr val="00B050"/>
                          </a:solidFill>
                          <a:latin typeface="Arial"/>
                          <a:ea typeface="DejaVu Sans"/>
                        </a:rPr>
                        <a:t>Sim</a:t>
                      </a:r>
                      <a:endParaRPr lang="pt-BR" sz="120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00B050"/>
                          </a:solidFill>
                          <a:latin typeface="Arial"/>
                          <a:ea typeface="DejaVu Sans"/>
                        </a:rPr>
                        <a:t>Sim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0" strike="noStrike" spc="-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Não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52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trike="noStrike" spc="-1" dirty="0" err="1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situation_typeREALIZADO</a:t>
                      </a:r>
                      <a:endParaRPr lang="pt-BR" sz="1200" b="0" strike="noStrike" spc="-1" dirty="0"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Não</a:t>
                      </a:r>
                      <a:endParaRPr lang="pt-BR" sz="120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Não</a:t>
                      </a:r>
                      <a:endParaRPr lang="pt-BR" sz="120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Não</a:t>
                      </a:r>
                      <a:endParaRPr lang="pt-BR" sz="120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0" strike="noStrike" spc="-1" dirty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Sim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0579339"/>
                  </a:ext>
                </a:extLst>
              </a:tr>
              <a:tr h="1952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strike="noStrike" spc="-1" dirty="0" err="1">
                          <a:latin typeface="+mn-lt"/>
                        </a:rPr>
                        <a:t>linetype_codeR</a:t>
                      </a:r>
                      <a:endParaRPr lang="pt-BR" sz="1200" b="0" strike="noStrike" spc="-1" dirty="0"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Não</a:t>
                      </a:r>
                      <a:endParaRPr lang="pt-BR" sz="120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 dirty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Sim</a:t>
                      </a:r>
                      <a:endParaRPr lang="pt-BR" sz="120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 dirty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Sim</a:t>
                      </a:r>
                      <a:endParaRPr lang="pt-BR" sz="120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0" strike="noStrike" spc="-1" dirty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Sim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1307603"/>
                  </a:ext>
                </a:extLst>
              </a:tr>
            </a:tbl>
          </a:graphicData>
        </a:graphic>
      </p:graphicFrame>
      <p:sp>
        <p:nvSpPr>
          <p:cNvPr id="85" name="CustomShape 3"/>
          <p:cNvSpPr/>
          <p:nvPr/>
        </p:nvSpPr>
        <p:spPr>
          <a:xfrm>
            <a:off x="81719" y="1102089"/>
            <a:ext cx="9690120" cy="5226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E2E62A9F-65CC-B985-E559-F2518C7366FF}"/>
              </a:ext>
            </a:extLst>
          </p:cNvPr>
          <p:cNvSpPr/>
          <p:nvPr/>
        </p:nvSpPr>
        <p:spPr>
          <a:xfrm>
            <a:off x="81719" y="1861638"/>
            <a:ext cx="9690120" cy="3345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95EE3D9E-3269-5BCD-A85F-131B75978DA8}"/>
              </a:ext>
            </a:extLst>
          </p:cNvPr>
          <p:cNvSpPr/>
          <p:nvPr/>
        </p:nvSpPr>
        <p:spPr>
          <a:xfrm>
            <a:off x="81719" y="2968505"/>
            <a:ext cx="9690120" cy="58295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673BFA45-0BC0-BC59-0BAE-232C9712638E}"/>
              </a:ext>
            </a:extLst>
          </p:cNvPr>
          <p:cNvSpPr/>
          <p:nvPr/>
        </p:nvSpPr>
        <p:spPr>
          <a:xfrm>
            <a:off x="81716" y="3793852"/>
            <a:ext cx="9690120" cy="3345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1184400" y="2143080"/>
            <a:ext cx="7557840" cy="150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Gráficos</a:t>
            </a:r>
            <a:endParaRPr lang="pt-BR" sz="4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Atrasos na Partida</a:t>
            </a:r>
            <a:endParaRPr lang="pt-BR" sz="4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1"/>
          <p:cNvGrpSpPr/>
          <p:nvPr/>
        </p:nvGrpSpPr>
        <p:grpSpPr>
          <a:xfrm>
            <a:off x="792000" y="756000"/>
            <a:ext cx="7847640" cy="4737600"/>
            <a:chOff x="792000" y="756000"/>
            <a:chExt cx="7847640" cy="4737600"/>
          </a:xfrm>
        </p:grpSpPr>
        <p:grpSp>
          <p:nvGrpSpPr>
            <p:cNvPr id="92" name="Group 2"/>
            <p:cNvGrpSpPr/>
            <p:nvPr/>
          </p:nvGrpSpPr>
          <p:grpSpPr>
            <a:xfrm>
              <a:off x="792000" y="756000"/>
              <a:ext cx="1979640" cy="4737240"/>
              <a:chOff x="792000" y="756000"/>
              <a:chExt cx="1979640" cy="4737240"/>
            </a:xfrm>
          </p:grpSpPr>
          <p:pic>
            <p:nvPicPr>
              <p:cNvPr id="93" name="Imagem 92"/>
              <p:cNvPicPr/>
              <p:nvPr/>
            </p:nvPicPr>
            <p:blipFill>
              <a:blip r:embed="rId2"/>
              <a:stretch/>
            </p:blipFill>
            <p:spPr>
              <a:xfrm>
                <a:off x="792000" y="756000"/>
                <a:ext cx="1979640" cy="95688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94" name="Imagem 93"/>
              <p:cNvPicPr/>
              <p:nvPr/>
            </p:nvPicPr>
            <p:blipFill>
              <a:blip r:embed="rId3"/>
              <a:stretch/>
            </p:blipFill>
            <p:spPr>
              <a:xfrm>
                <a:off x="792000" y="1701000"/>
                <a:ext cx="1979640" cy="95688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95" name="Imagem 94"/>
              <p:cNvPicPr/>
              <p:nvPr/>
            </p:nvPicPr>
            <p:blipFill>
              <a:blip r:embed="rId4"/>
              <a:stretch/>
            </p:blipFill>
            <p:spPr>
              <a:xfrm>
                <a:off x="792000" y="2646000"/>
                <a:ext cx="1979640" cy="9572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96" name="Imagem 95"/>
              <p:cNvPicPr/>
              <p:nvPr/>
            </p:nvPicPr>
            <p:blipFill>
              <a:blip r:embed="rId5"/>
              <a:stretch/>
            </p:blipFill>
            <p:spPr>
              <a:xfrm>
                <a:off x="792000" y="4536360"/>
                <a:ext cx="1979640" cy="95688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97" name="Imagem 96"/>
              <p:cNvPicPr/>
              <p:nvPr/>
            </p:nvPicPr>
            <p:blipFill>
              <a:blip r:embed="rId6"/>
              <a:stretch/>
            </p:blipFill>
            <p:spPr>
              <a:xfrm>
                <a:off x="792000" y="3591360"/>
                <a:ext cx="1979640" cy="95688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98" name="Group 3"/>
            <p:cNvGrpSpPr/>
            <p:nvPr/>
          </p:nvGrpSpPr>
          <p:grpSpPr>
            <a:xfrm>
              <a:off x="3724200" y="756000"/>
              <a:ext cx="1983240" cy="4737600"/>
              <a:chOff x="3724200" y="756000"/>
              <a:chExt cx="1983240" cy="4737600"/>
            </a:xfrm>
          </p:grpSpPr>
          <p:pic>
            <p:nvPicPr>
              <p:cNvPr id="99" name="Imagem 98"/>
              <p:cNvPicPr/>
              <p:nvPr/>
            </p:nvPicPr>
            <p:blipFill>
              <a:blip r:embed="rId7"/>
              <a:stretch/>
            </p:blipFill>
            <p:spPr>
              <a:xfrm>
                <a:off x="3724200" y="756000"/>
                <a:ext cx="1983240" cy="9572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00" name="Imagem 99"/>
              <p:cNvPicPr/>
              <p:nvPr/>
            </p:nvPicPr>
            <p:blipFill>
              <a:blip r:embed="rId8"/>
              <a:stretch/>
            </p:blipFill>
            <p:spPr>
              <a:xfrm>
                <a:off x="3724200" y="1701000"/>
                <a:ext cx="1979640" cy="9572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01" name="Imagem 100"/>
              <p:cNvPicPr/>
              <p:nvPr/>
            </p:nvPicPr>
            <p:blipFill>
              <a:blip r:embed="rId9"/>
              <a:stretch/>
            </p:blipFill>
            <p:spPr>
              <a:xfrm>
                <a:off x="3724200" y="2646000"/>
                <a:ext cx="1983240" cy="9572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02" name="Imagem 101"/>
              <p:cNvPicPr/>
              <p:nvPr/>
            </p:nvPicPr>
            <p:blipFill>
              <a:blip r:embed="rId10"/>
              <a:stretch/>
            </p:blipFill>
            <p:spPr>
              <a:xfrm>
                <a:off x="3724200" y="4536360"/>
                <a:ext cx="1979640" cy="9572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03" name="Imagem 102"/>
              <p:cNvPicPr/>
              <p:nvPr/>
            </p:nvPicPr>
            <p:blipFill>
              <a:blip r:embed="rId11"/>
              <a:stretch/>
            </p:blipFill>
            <p:spPr>
              <a:xfrm>
                <a:off x="3724200" y="3591360"/>
                <a:ext cx="1979640" cy="95724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104" name="Group 4"/>
            <p:cNvGrpSpPr/>
            <p:nvPr/>
          </p:nvGrpSpPr>
          <p:grpSpPr>
            <a:xfrm>
              <a:off x="6660000" y="756000"/>
              <a:ext cx="1979640" cy="4737600"/>
              <a:chOff x="6660000" y="756000"/>
              <a:chExt cx="1979640" cy="4737600"/>
            </a:xfrm>
          </p:grpSpPr>
          <p:pic>
            <p:nvPicPr>
              <p:cNvPr id="105" name="Imagem 104"/>
              <p:cNvPicPr/>
              <p:nvPr/>
            </p:nvPicPr>
            <p:blipFill>
              <a:blip r:embed="rId12"/>
              <a:stretch/>
            </p:blipFill>
            <p:spPr>
              <a:xfrm>
                <a:off x="6660000" y="756000"/>
                <a:ext cx="1979640" cy="9572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06" name="Imagem 105"/>
              <p:cNvPicPr/>
              <p:nvPr/>
            </p:nvPicPr>
            <p:blipFill>
              <a:blip r:embed="rId13"/>
              <a:stretch/>
            </p:blipFill>
            <p:spPr>
              <a:xfrm>
                <a:off x="6660000" y="1701000"/>
                <a:ext cx="1979640" cy="9572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07" name="Imagem 106"/>
              <p:cNvPicPr/>
              <p:nvPr/>
            </p:nvPicPr>
            <p:blipFill>
              <a:blip r:embed="rId14"/>
              <a:stretch/>
            </p:blipFill>
            <p:spPr>
              <a:xfrm>
                <a:off x="6660000" y="2646000"/>
                <a:ext cx="1979640" cy="9572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08" name="Imagem 107"/>
              <p:cNvPicPr/>
              <p:nvPr/>
            </p:nvPicPr>
            <p:blipFill>
              <a:blip r:embed="rId15"/>
              <a:stretch/>
            </p:blipFill>
            <p:spPr>
              <a:xfrm>
                <a:off x="6660000" y="4536360"/>
                <a:ext cx="1979640" cy="9572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09" name="Imagem 108"/>
              <p:cNvPicPr/>
              <p:nvPr/>
            </p:nvPicPr>
            <p:blipFill>
              <a:blip r:embed="rId16"/>
              <a:stretch/>
            </p:blipFill>
            <p:spPr>
              <a:xfrm>
                <a:off x="6660000" y="3591360"/>
                <a:ext cx="1979640" cy="957240"/>
              </a:xfrm>
              <a:prstGeom prst="rect">
                <a:avLst/>
              </a:prstGeom>
              <a:ln w="0">
                <a:noFill/>
              </a:ln>
            </p:spPr>
          </p:pic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Imagem 109"/>
          <p:cNvPicPr/>
          <p:nvPr/>
        </p:nvPicPr>
        <p:blipFill>
          <a:blip r:embed="rId2"/>
          <a:stretch/>
        </p:blipFill>
        <p:spPr>
          <a:xfrm>
            <a:off x="1440000" y="756000"/>
            <a:ext cx="1979640" cy="957240"/>
          </a:xfrm>
          <a:prstGeom prst="rect">
            <a:avLst/>
          </a:prstGeom>
          <a:ln w="0">
            <a:noFill/>
          </a:ln>
        </p:spPr>
      </p:pic>
      <p:pic>
        <p:nvPicPr>
          <p:cNvPr id="111" name="Imagem 110"/>
          <p:cNvPicPr/>
          <p:nvPr/>
        </p:nvPicPr>
        <p:blipFill>
          <a:blip r:embed="rId3"/>
          <a:stretch/>
        </p:blipFill>
        <p:spPr>
          <a:xfrm>
            <a:off x="1440000" y="1701000"/>
            <a:ext cx="1979640" cy="957240"/>
          </a:xfrm>
          <a:prstGeom prst="rect">
            <a:avLst/>
          </a:prstGeom>
          <a:ln w="0">
            <a:noFill/>
          </a:ln>
        </p:spPr>
      </p:pic>
      <p:pic>
        <p:nvPicPr>
          <p:cNvPr id="112" name="Imagem 111"/>
          <p:cNvPicPr/>
          <p:nvPr/>
        </p:nvPicPr>
        <p:blipFill>
          <a:blip r:embed="rId4"/>
          <a:stretch/>
        </p:blipFill>
        <p:spPr>
          <a:xfrm>
            <a:off x="1440000" y="2646000"/>
            <a:ext cx="1979640" cy="957240"/>
          </a:xfrm>
          <a:prstGeom prst="rect">
            <a:avLst/>
          </a:prstGeom>
          <a:ln w="0">
            <a:noFill/>
          </a:ln>
        </p:spPr>
      </p:pic>
      <p:pic>
        <p:nvPicPr>
          <p:cNvPr id="113" name="Imagem 112"/>
          <p:cNvPicPr/>
          <p:nvPr/>
        </p:nvPicPr>
        <p:blipFill>
          <a:blip r:embed="rId5"/>
          <a:stretch/>
        </p:blipFill>
        <p:spPr>
          <a:xfrm>
            <a:off x="1440000" y="4536360"/>
            <a:ext cx="1979640" cy="957240"/>
          </a:xfrm>
          <a:prstGeom prst="rect">
            <a:avLst/>
          </a:prstGeom>
          <a:ln w="0">
            <a:noFill/>
          </a:ln>
        </p:spPr>
      </p:pic>
      <p:pic>
        <p:nvPicPr>
          <p:cNvPr id="114" name="Imagem 113"/>
          <p:cNvPicPr/>
          <p:nvPr/>
        </p:nvPicPr>
        <p:blipFill>
          <a:blip r:embed="rId6"/>
          <a:stretch/>
        </p:blipFill>
        <p:spPr>
          <a:xfrm>
            <a:off x="1440000" y="3591360"/>
            <a:ext cx="1979640" cy="957240"/>
          </a:xfrm>
          <a:prstGeom prst="rect">
            <a:avLst/>
          </a:prstGeom>
          <a:ln w="0">
            <a:noFill/>
          </a:ln>
        </p:spPr>
      </p:pic>
      <p:sp>
        <p:nvSpPr>
          <p:cNvPr id="115" name="CustomShape 1"/>
          <p:cNvSpPr/>
          <p:nvPr/>
        </p:nvSpPr>
        <p:spPr>
          <a:xfrm>
            <a:off x="6027120" y="301680"/>
            <a:ext cx="2765816" cy="34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latin typeface="Arial"/>
              </a:rPr>
              <a:t>Dados </a:t>
            </a:r>
            <a:r>
              <a:rPr lang="pt-BR" sz="1800" b="0" strike="noStrike" spc="-1" dirty="0" err="1">
                <a:latin typeface="Arial"/>
              </a:rPr>
              <a:t>pré</a:t>
            </a:r>
            <a:r>
              <a:rPr lang="pt-BR" sz="1800" b="0" strike="noStrike" spc="-1" dirty="0">
                <a:latin typeface="Arial"/>
              </a:rPr>
              <a:t>-processados</a:t>
            </a:r>
          </a:p>
        </p:txBody>
      </p:sp>
      <p:sp>
        <p:nvSpPr>
          <p:cNvPr id="116" name="CustomShape 2"/>
          <p:cNvSpPr/>
          <p:nvPr/>
        </p:nvSpPr>
        <p:spPr>
          <a:xfrm>
            <a:off x="1224360" y="301680"/>
            <a:ext cx="2524320" cy="34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latin typeface="Arial"/>
              </a:rPr>
              <a:t>Dados não tratados</a:t>
            </a:r>
          </a:p>
        </p:txBody>
      </p:sp>
      <p:pic>
        <p:nvPicPr>
          <p:cNvPr id="117" name="Imagem 116"/>
          <p:cNvPicPr/>
          <p:nvPr/>
        </p:nvPicPr>
        <p:blipFill>
          <a:blip r:embed="rId7"/>
          <a:stretch/>
        </p:blipFill>
        <p:spPr>
          <a:xfrm>
            <a:off x="6264000" y="3591360"/>
            <a:ext cx="1979640" cy="957240"/>
          </a:xfrm>
          <a:prstGeom prst="rect">
            <a:avLst/>
          </a:prstGeom>
          <a:ln w="0">
            <a:noFill/>
          </a:ln>
        </p:spPr>
      </p:pic>
      <p:pic>
        <p:nvPicPr>
          <p:cNvPr id="118" name="Imagem 117"/>
          <p:cNvPicPr/>
          <p:nvPr/>
        </p:nvPicPr>
        <p:blipFill>
          <a:blip r:embed="rId8"/>
          <a:stretch/>
        </p:blipFill>
        <p:spPr>
          <a:xfrm>
            <a:off x="6264000" y="4536360"/>
            <a:ext cx="1979640" cy="957240"/>
          </a:xfrm>
          <a:prstGeom prst="rect">
            <a:avLst/>
          </a:prstGeom>
          <a:ln w="0">
            <a:noFill/>
          </a:ln>
        </p:spPr>
      </p:pic>
      <p:pic>
        <p:nvPicPr>
          <p:cNvPr id="119" name="Imagem 118"/>
          <p:cNvPicPr/>
          <p:nvPr/>
        </p:nvPicPr>
        <p:blipFill>
          <a:blip r:embed="rId9"/>
          <a:stretch/>
        </p:blipFill>
        <p:spPr>
          <a:xfrm>
            <a:off x="6264000" y="2646000"/>
            <a:ext cx="1979640" cy="957240"/>
          </a:xfrm>
          <a:prstGeom prst="rect">
            <a:avLst/>
          </a:prstGeom>
          <a:ln w="0">
            <a:noFill/>
          </a:ln>
        </p:spPr>
      </p:pic>
      <p:pic>
        <p:nvPicPr>
          <p:cNvPr id="120" name="Imagem 119"/>
          <p:cNvPicPr/>
          <p:nvPr/>
        </p:nvPicPr>
        <p:blipFill>
          <a:blip r:embed="rId10"/>
          <a:stretch/>
        </p:blipFill>
        <p:spPr>
          <a:xfrm>
            <a:off x="6264000" y="1701000"/>
            <a:ext cx="1979640" cy="957240"/>
          </a:xfrm>
          <a:prstGeom prst="rect">
            <a:avLst/>
          </a:prstGeom>
          <a:ln w="0">
            <a:noFill/>
          </a:ln>
        </p:spPr>
      </p:pic>
      <p:pic>
        <p:nvPicPr>
          <p:cNvPr id="121" name="Imagem 120"/>
          <p:cNvPicPr/>
          <p:nvPr/>
        </p:nvPicPr>
        <p:blipFill>
          <a:blip r:embed="rId11"/>
          <a:stretch/>
        </p:blipFill>
        <p:spPr>
          <a:xfrm>
            <a:off x="6264000" y="756000"/>
            <a:ext cx="1979640" cy="957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Imagem 121"/>
          <p:cNvPicPr/>
          <p:nvPr/>
        </p:nvPicPr>
        <p:blipFill>
          <a:blip r:embed="rId2"/>
          <a:stretch/>
        </p:blipFill>
        <p:spPr>
          <a:xfrm>
            <a:off x="720000" y="792000"/>
            <a:ext cx="4139640" cy="2001240"/>
          </a:xfrm>
          <a:prstGeom prst="rect">
            <a:avLst/>
          </a:prstGeom>
          <a:ln w="0">
            <a:noFill/>
          </a:ln>
        </p:spPr>
      </p:pic>
      <p:pic>
        <p:nvPicPr>
          <p:cNvPr id="123" name="Imagem 122"/>
          <p:cNvPicPr/>
          <p:nvPr/>
        </p:nvPicPr>
        <p:blipFill>
          <a:blip r:embed="rId3"/>
          <a:stretch/>
        </p:blipFill>
        <p:spPr>
          <a:xfrm>
            <a:off x="720000" y="2988000"/>
            <a:ext cx="4139640" cy="2001240"/>
          </a:xfrm>
          <a:prstGeom prst="rect">
            <a:avLst/>
          </a:prstGeom>
          <a:ln w="0">
            <a:noFill/>
          </a:ln>
        </p:spPr>
      </p:pic>
      <p:sp>
        <p:nvSpPr>
          <p:cNvPr id="124" name="CustomShape 1"/>
          <p:cNvSpPr/>
          <p:nvPr/>
        </p:nvSpPr>
        <p:spPr>
          <a:xfrm>
            <a:off x="6027119" y="301680"/>
            <a:ext cx="2829145" cy="34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latin typeface="Arial"/>
              </a:rPr>
              <a:t>Dados </a:t>
            </a:r>
            <a:r>
              <a:rPr lang="pt-BR" sz="1800" b="0" strike="noStrike" spc="-1" dirty="0" err="1">
                <a:latin typeface="Arial"/>
              </a:rPr>
              <a:t>pré</a:t>
            </a:r>
            <a:r>
              <a:rPr lang="pt-BR" sz="1800" b="0" strike="noStrike" spc="-1" dirty="0">
                <a:latin typeface="Arial"/>
              </a:rPr>
              <a:t>-processados</a:t>
            </a:r>
          </a:p>
        </p:txBody>
      </p:sp>
      <p:sp>
        <p:nvSpPr>
          <p:cNvPr id="125" name="CustomShape 2"/>
          <p:cNvSpPr/>
          <p:nvPr/>
        </p:nvSpPr>
        <p:spPr>
          <a:xfrm>
            <a:off x="1224360" y="301680"/>
            <a:ext cx="2376090" cy="34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latin typeface="Arial"/>
              </a:rPr>
              <a:t>Dados não tratados</a:t>
            </a:r>
          </a:p>
        </p:txBody>
      </p:sp>
      <p:pic>
        <p:nvPicPr>
          <p:cNvPr id="126" name="Imagem 125"/>
          <p:cNvPicPr/>
          <p:nvPr/>
        </p:nvPicPr>
        <p:blipFill>
          <a:blip r:embed="rId4"/>
          <a:stretch/>
        </p:blipFill>
        <p:spPr>
          <a:xfrm>
            <a:off x="5112000" y="2988000"/>
            <a:ext cx="4139640" cy="2001240"/>
          </a:xfrm>
          <a:prstGeom prst="rect">
            <a:avLst/>
          </a:prstGeom>
          <a:ln w="0">
            <a:noFill/>
          </a:ln>
        </p:spPr>
      </p:pic>
      <p:pic>
        <p:nvPicPr>
          <p:cNvPr id="127" name="Imagem 126"/>
          <p:cNvPicPr/>
          <p:nvPr/>
        </p:nvPicPr>
        <p:blipFill>
          <a:blip r:embed="rId5"/>
          <a:stretch/>
        </p:blipFill>
        <p:spPr>
          <a:xfrm>
            <a:off x="5112000" y="792000"/>
            <a:ext cx="4139640" cy="2001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m 127"/>
          <p:cNvPicPr/>
          <p:nvPr/>
        </p:nvPicPr>
        <p:blipFill>
          <a:blip r:embed="rId2"/>
          <a:stretch/>
        </p:blipFill>
        <p:spPr>
          <a:xfrm>
            <a:off x="720000" y="792000"/>
            <a:ext cx="4143240" cy="2001240"/>
          </a:xfrm>
          <a:prstGeom prst="rect">
            <a:avLst/>
          </a:prstGeom>
          <a:ln w="0">
            <a:noFill/>
          </a:ln>
        </p:spPr>
      </p:pic>
      <p:pic>
        <p:nvPicPr>
          <p:cNvPr id="129" name="Imagem 128"/>
          <p:cNvPicPr/>
          <p:nvPr/>
        </p:nvPicPr>
        <p:blipFill>
          <a:blip r:embed="rId3"/>
          <a:stretch/>
        </p:blipFill>
        <p:spPr>
          <a:xfrm>
            <a:off x="720000" y="2988000"/>
            <a:ext cx="4139640" cy="2001240"/>
          </a:xfrm>
          <a:prstGeom prst="rect">
            <a:avLst/>
          </a:prstGeom>
          <a:ln w="0">
            <a:noFill/>
          </a:ln>
        </p:spPr>
      </p:pic>
      <p:sp>
        <p:nvSpPr>
          <p:cNvPr id="130" name="CustomShape 1"/>
          <p:cNvSpPr/>
          <p:nvPr/>
        </p:nvSpPr>
        <p:spPr>
          <a:xfrm>
            <a:off x="6027120" y="301680"/>
            <a:ext cx="2829146" cy="34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latin typeface="Arial"/>
              </a:rPr>
              <a:t>Dados </a:t>
            </a:r>
            <a:r>
              <a:rPr lang="pt-BR" sz="1800" b="0" strike="noStrike" spc="-1" dirty="0" err="1">
                <a:latin typeface="Arial"/>
              </a:rPr>
              <a:t>pré</a:t>
            </a:r>
            <a:r>
              <a:rPr lang="pt-BR" spc="-1" dirty="0">
                <a:latin typeface="Arial"/>
              </a:rPr>
              <a:t>-</a:t>
            </a:r>
            <a:r>
              <a:rPr lang="pt-BR" sz="1800" b="0" strike="noStrike" spc="-1" dirty="0">
                <a:latin typeface="Arial"/>
              </a:rPr>
              <a:t>processados</a:t>
            </a:r>
          </a:p>
        </p:txBody>
      </p:sp>
      <p:sp>
        <p:nvSpPr>
          <p:cNvPr id="131" name="CustomShape 2"/>
          <p:cNvSpPr/>
          <p:nvPr/>
        </p:nvSpPr>
        <p:spPr>
          <a:xfrm>
            <a:off x="1224359" y="301680"/>
            <a:ext cx="2335269" cy="34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latin typeface="Arial"/>
              </a:rPr>
              <a:t>Dados não tratados</a:t>
            </a:r>
          </a:p>
        </p:txBody>
      </p:sp>
      <p:pic>
        <p:nvPicPr>
          <p:cNvPr id="132" name="Imagem 131"/>
          <p:cNvPicPr/>
          <p:nvPr/>
        </p:nvPicPr>
        <p:blipFill>
          <a:blip r:embed="rId4"/>
          <a:stretch/>
        </p:blipFill>
        <p:spPr>
          <a:xfrm>
            <a:off x="5112000" y="2988000"/>
            <a:ext cx="4139640" cy="2001240"/>
          </a:xfrm>
          <a:prstGeom prst="rect">
            <a:avLst/>
          </a:prstGeom>
          <a:ln w="0">
            <a:noFill/>
          </a:ln>
        </p:spPr>
      </p:pic>
      <p:pic>
        <p:nvPicPr>
          <p:cNvPr id="133" name="Imagem 132"/>
          <p:cNvPicPr/>
          <p:nvPr/>
        </p:nvPicPr>
        <p:blipFill>
          <a:blip r:embed="rId5"/>
          <a:stretch/>
        </p:blipFill>
        <p:spPr>
          <a:xfrm>
            <a:off x="5112000" y="792000"/>
            <a:ext cx="4139640" cy="2001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Imagem 133"/>
          <p:cNvPicPr/>
          <p:nvPr/>
        </p:nvPicPr>
        <p:blipFill>
          <a:blip r:embed="rId2"/>
          <a:stretch/>
        </p:blipFill>
        <p:spPr>
          <a:xfrm>
            <a:off x="720000" y="792000"/>
            <a:ext cx="4139640" cy="2001240"/>
          </a:xfrm>
          <a:prstGeom prst="rect">
            <a:avLst/>
          </a:prstGeom>
          <a:ln w="0">
            <a:noFill/>
          </a:ln>
        </p:spPr>
      </p:pic>
      <p:sp>
        <p:nvSpPr>
          <p:cNvPr id="135" name="CustomShape 1"/>
          <p:cNvSpPr/>
          <p:nvPr/>
        </p:nvSpPr>
        <p:spPr>
          <a:xfrm>
            <a:off x="6027120" y="301680"/>
            <a:ext cx="2708666" cy="34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latin typeface="Arial"/>
              </a:rPr>
              <a:t>Dados </a:t>
            </a:r>
            <a:r>
              <a:rPr lang="pt-BR" sz="1800" b="0" strike="noStrike" spc="-1" dirty="0" err="1">
                <a:latin typeface="Arial"/>
              </a:rPr>
              <a:t>pré</a:t>
            </a:r>
            <a:r>
              <a:rPr lang="pt-BR" sz="1800" b="0" strike="noStrike" spc="-1" dirty="0">
                <a:latin typeface="Arial"/>
              </a:rPr>
              <a:t>-processados</a:t>
            </a:r>
          </a:p>
        </p:txBody>
      </p:sp>
      <p:sp>
        <p:nvSpPr>
          <p:cNvPr id="136" name="CustomShape 2"/>
          <p:cNvSpPr/>
          <p:nvPr/>
        </p:nvSpPr>
        <p:spPr>
          <a:xfrm>
            <a:off x="1224360" y="301680"/>
            <a:ext cx="2367926" cy="34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latin typeface="Arial"/>
              </a:rPr>
              <a:t>Dados não tratados</a:t>
            </a:r>
          </a:p>
        </p:txBody>
      </p:sp>
      <p:pic>
        <p:nvPicPr>
          <p:cNvPr id="137" name="Imagem 136"/>
          <p:cNvPicPr/>
          <p:nvPr/>
        </p:nvPicPr>
        <p:blipFill>
          <a:blip r:embed="rId3"/>
          <a:stretch/>
        </p:blipFill>
        <p:spPr>
          <a:xfrm>
            <a:off x="5112000" y="792000"/>
            <a:ext cx="4139640" cy="2001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Imagem 137"/>
          <p:cNvPicPr/>
          <p:nvPr/>
        </p:nvPicPr>
        <p:blipFill>
          <a:blip r:embed="rId2"/>
          <a:stretch/>
        </p:blipFill>
        <p:spPr>
          <a:xfrm>
            <a:off x="468000" y="792000"/>
            <a:ext cx="9000000" cy="4743360"/>
          </a:xfrm>
          <a:prstGeom prst="rect">
            <a:avLst/>
          </a:prstGeom>
          <a:ln w="0">
            <a:noFill/>
          </a:ln>
        </p:spPr>
      </p:pic>
      <p:sp>
        <p:nvSpPr>
          <p:cNvPr id="139" name="CustomShape 1"/>
          <p:cNvSpPr/>
          <p:nvPr/>
        </p:nvSpPr>
        <p:spPr>
          <a:xfrm>
            <a:off x="1224359" y="302400"/>
            <a:ext cx="3200684" cy="34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latin typeface="Arial"/>
              </a:rPr>
              <a:t>Dados </a:t>
            </a:r>
            <a:r>
              <a:rPr lang="pt-BR" sz="1800" b="0" strike="noStrike" spc="-1" dirty="0" err="1">
                <a:latin typeface="Arial"/>
              </a:rPr>
              <a:t>pré</a:t>
            </a:r>
            <a:r>
              <a:rPr lang="pt-BR" sz="1800" b="0" strike="noStrike" spc="-1" dirty="0">
                <a:latin typeface="Arial"/>
              </a:rPr>
              <a:t>-processados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1"/>
          <p:cNvGrpSpPr/>
          <p:nvPr/>
        </p:nvGrpSpPr>
        <p:grpSpPr>
          <a:xfrm>
            <a:off x="5112000" y="792000"/>
            <a:ext cx="4845240" cy="4787640"/>
            <a:chOff x="5112000" y="792000"/>
            <a:chExt cx="4845240" cy="4787640"/>
          </a:xfrm>
        </p:grpSpPr>
        <p:pic>
          <p:nvPicPr>
            <p:cNvPr id="142" name="Imagem 141"/>
            <p:cNvPicPr/>
            <p:nvPr/>
          </p:nvPicPr>
          <p:blipFill>
            <a:blip r:embed="rId2"/>
            <a:stretch/>
          </p:blipFill>
          <p:spPr>
            <a:xfrm>
              <a:off x="5112000" y="792000"/>
              <a:ext cx="4845240" cy="2339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3" name="Imagem 142"/>
            <p:cNvPicPr/>
            <p:nvPr/>
          </p:nvPicPr>
          <p:blipFill>
            <a:blip r:embed="rId3"/>
            <a:stretch/>
          </p:blipFill>
          <p:spPr>
            <a:xfrm>
              <a:off x="5112000" y="3240000"/>
              <a:ext cx="4845240" cy="2339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44" name="Group 2"/>
          <p:cNvGrpSpPr/>
          <p:nvPr/>
        </p:nvGrpSpPr>
        <p:grpSpPr>
          <a:xfrm>
            <a:off x="72000" y="792000"/>
            <a:ext cx="4845240" cy="4787640"/>
            <a:chOff x="72000" y="792000"/>
            <a:chExt cx="4845240" cy="4787640"/>
          </a:xfrm>
        </p:grpSpPr>
        <p:pic>
          <p:nvPicPr>
            <p:cNvPr id="145" name="Imagem 144"/>
            <p:cNvPicPr/>
            <p:nvPr/>
          </p:nvPicPr>
          <p:blipFill>
            <a:blip r:embed="rId4"/>
            <a:stretch/>
          </p:blipFill>
          <p:spPr>
            <a:xfrm>
              <a:off x="72000" y="792000"/>
              <a:ext cx="4845240" cy="2339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6" name="Imagem 145"/>
            <p:cNvPicPr/>
            <p:nvPr/>
          </p:nvPicPr>
          <p:blipFill>
            <a:blip r:embed="rId5"/>
            <a:stretch/>
          </p:blipFill>
          <p:spPr>
            <a:xfrm>
              <a:off x="72000" y="3240000"/>
              <a:ext cx="4845240" cy="23396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47" name="CustomShape 3"/>
          <p:cNvSpPr/>
          <p:nvPr/>
        </p:nvSpPr>
        <p:spPr>
          <a:xfrm>
            <a:off x="1224000" y="301680"/>
            <a:ext cx="3299014" cy="34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latin typeface="Arial"/>
              </a:rPr>
              <a:t>Dados não tratados</a:t>
            </a:r>
          </a:p>
        </p:txBody>
      </p:sp>
      <p:sp>
        <p:nvSpPr>
          <p:cNvPr id="148" name="CustomShape 4"/>
          <p:cNvSpPr/>
          <p:nvPr/>
        </p:nvSpPr>
        <p:spPr>
          <a:xfrm>
            <a:off x="6026399" y="301680"/>
            <a:ext cx="3493157" cy="34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latin typeface="Arial"/>
              </a:rPr>
              <a:t>Dados </a:t>
            </a:r>
            <a:r>
              <a:rPr lang="pt-BR" sz="1800" b="0" strike="noStrike" spc="-1" dirty="0" err="1">
                <a:latin typeface="Arial"/>
              </a:rPr>
              <a:t>pré</a:t>
            </a:r>
            <a:r>
              <a:rPr lang="pt-BR" sz="1800" b="0" strike="noStrike" spc="-1" dirty="0">
                <a:latin typeface="Arial"/>
              </a:rPr>
              <a:t>-processados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720000" y="762120"/>
            <a:ext cx="8638560" cy="12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</a:pPr>
            <a:endParaRPr lang="pt-BR" sz="1800" b="0" strike="noStrike" spc="-1">
              <a:latin typeface="Arial"/>
            </a:endParaRPr>
          </a:p>
          <a:p>
            <a:pPr marL="285840" indent="-2268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Análise das características: atrasos chegada e na saídas</a:t>
            </a:r>
            <a:endParaRPr lang="pt-BR" sz="1600" b="0" strike="noStrike" spc="-1">
              <a:latin typeface="Arial"/>
            </a:endParaRPr>
          </a:p>
          <a:p>
            <a:pPr marL="344160" indent="-28512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summary(bfd).</a:t>
            </a: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ELIMINAR (E)</a:t>
            </a: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 situações abaixo e flight_id (muito especializado):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0" y="210240"/>
            <a:ext cx="10078920" cy="46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lang="pt-B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Avaliação atributos</a:t>
            </a:r>
            <a:endParaRPr lang="pt-BR" sz="2800" b="0" strike="noStrike" spc="-1">
              <a:latin typeface="Arial"/>
            </a:endParaRPr>
          </a:p>
        </p:txBody>
      </p:sp>
      <p:graphicFrame>
        <p:nvGraphicFramePr>
          <p:cNvPr id="49" name="Table 3"/>
          <p:cNvGraphicFramePr/>
          <p:nvPr/>
        </p:nvGraphicFramePr>
        <p:xfrm>
          <a:off x="884880" y="1640880"/>
          <a:ext cx="8474400" cy="3850092"/>
        </p:xfrm>
        <a:graphic>
          <a:graphicData uri="http://schemas.openxmlformats.org/drawingml/2006/table">
            <a:tbl>
              <a:tblPr/>
              <a:tblGrid>
                <a:gridCol w="423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Valores sempre constantes </a:t>
                      </a: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-&gt; E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Similares - Manter numérico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200">
                <a:tc>
                  <a:txBody>
                    <a:bodyPr/>
                    <a:lstStyle/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r>
                        <a:rPr lang="en-US" sz="13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depart_cloudiness </a:t>
                      </a:r>
                      <a:endParaRPr lang="pt-BR" sz="1300" b="0" strike="noStrike" spc="-1">
                        <a:latin typeface="Arial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r>
                        <a:rPr lang="en-US" sz="13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depart_visibility</a:t>
                      </a:r>
                      <a:endParaRPr lang="pt-BR" sz="1300" b="0" strike="noStrike" spc="-1">
                        <a:latin typeface="Arial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0" algn="l"/>
                        </a:tabLst>
                      </a:pPr>
                      <a:r>
                        <a:rPr lang="en-US" sz="13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depart_pressure</a:t>
                      </a:r>
                      <a:endParaRPr lang="pt-BR" sz="1300" b="0" strike="noStrike" spc="-1">
                        <a:latin typeface="Arial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endParaRPr lang="pt-BR" sz="1300" b="0" strike="noStrike" spc="-1">
                        <a:latin typeface="Arial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0" algn="l"/>
                        </a:tabLst>
                      </a:pPr>
                      <a:r>
                        <a:rPr lang="en-US" sz="13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arrival_visibility</a:t>
                      </a:r>
                      <a:endParaRPr lang="pt-BR" sz="1300" b="0" strike="noStrike" spc="-1">
                        <a:latin typeface="Arial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0" algn="l"/>
                        </a:tabLst>
                      </a:pPr>
                      <a:r>
                        <a:rPr lang="en-US" sz="13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arrival_pressure</a:t>
                      </a:r>
                      <a:endParaRPr lang="pt-BR" sz="1300" b="0" strike="noStrike" spc="-1">
                        <a:latin typeface="Arial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endParaRPr lang="pt-BR" sz="1300" b="0" strike="noStrike" spc="-1">
                        <a:latin typeface="Arial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r>
                        <a:rPr lang="en-US" sz="13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origin_name</a:t>
                      </a:r>
                      <a:endParaRPr lang="pt-BR" sz="1300" b="0" strike="noStrike" spc="-1">
                        <a:latin typeface="Arial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r>
                        <a:rPr lang="en-US" sz="13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origin_country</a:t>
                      </a:r>
                      <a:endParaRPr lang="pt-BR" sz="1300" b="0" strike="noStrike" spc="-1">
                        <a:latin typeface="Arial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endParaRPr lang="pt-BR" sz="1300" b="0" strike="noStrike" spc="-1">
                        <a:latin typeface="Arial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r>
                        <a:rPr lang="en-US" sz="13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destination_name</a:t>
                      </a:r>
                      <a:endParaRPr lang="pt-BR" sz="1300" b="0" strike="noStrike" spc="-1">
                        <a:latin typeface="Arial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r>
                        <a:rPr lang="en-US" sz="13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destination_country</a:t>
                      </a:r>
                      <a:endParaRPr lang="pt-BR" sz="1300" b="0" strike="noStrike" spc="-1">
                        <a:latin typeface="Arial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endParaRPr lang="pt-BR" sz="1300" b="0" strike="noStrike" spc="-1">
                        <a:latin typeface="Arial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0" algn="l"/>
                        </a:tabLst>
                      </a:pPr>
                      <a:r>
                        <a:rPr lang="en-US" sz="13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airline_name</a:t>
                      </a:r>
                      <a:endParaRPr lang="pt-BR" sz="1300" b="0" strike="noStrike" spc="-1">
                        <a:latin typeface="Arial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r>
                        <a:rPr lang="en-US" sz="13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justification_description</a:t>
                      </a:r>
                      <a:endParaRPr lang="pt-BR" sz="13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r>
                        <a:rPr lang="en-US" sz="13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depart_wind_speed </a:t>
                      </a:r>
                      <a:endParaRPr lang="pt-BR" sz="1300" b="0" strike="noStrike" spc="-1">
                        <a:latin typeface="Arial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0" algn="l"/>
                        </a:tabLst>
                      </a:pPr>
                      <a:r>
                        <a:rPr lang="en-US" sz="13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ds_depart_wind_speed -</a:t>
                      </a: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&gt; E</a:t>
                      </a:r>
                      <a:endParaRPr lang="pt-BR" sz="1300" b="0" strike="noStrike" spc="-1">
                        <a:latin typeface="Arial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endParaRPr lang="pt-BR" sz="1300" b="0" strike="noStrike" spc="-1">
                        <a:latin typeface="Arial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r>
                        <a:rPr lang="en-US" sz="13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depart_wind_direction</a:t>
                      </a:r>
                      <a:endParaRPr lang="pt-BR" sz="1300" b="0" strike="noStrike" spc="-1">
                        <a:latin typeface="Arial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r>
                        <a:rPr lang="en-US" sz="13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ds_depart_wind_direction -</a:t>
                      </a: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&gt; E</a:t>
                      </a:r>
                      <a:endParaRPr lang="pt-BR" sz="1300" b="0" strike="noStrike" spc="-1">
                        <a:latin typeface="Arial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endParaRPr lang="pt-BR" sz="1300" b="0" strike="noStrike" spc="-1">
                        <a:latin typeface="Arial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r>
                        <a:rPr lang="en-US" sz="13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real_depart_hour</a:t>
                      </a:r>
                      <a:endParaRPr lang="pt-BR" sz="1300" b="0" strike="noStrike" spc="-1">
                        <a:latin typeface="Arial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r>
                        <a:rPr lang="en-US" sz="13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expected_depart_hour</a:t>
                      </a:r>
                      <a:endParaRPr lang="pt-BR" sz="1300" b="0" strike="noStrike" spc="-1">
                        <a:latin typeface="Arial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r>
                        <a:rPr lang="en-US" sz="13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ds_depart_day_period -</a:t>
                      </a: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&gt; E</a:t>
                      </a:r>
                      <a:r>
                        <a:rPr lang="en-US" sz="13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</a:t>
                      </a:r>
                      <a:endParaRPr lang="pt-BR" sz="1300" b="0" strike="noStrike" spc="-1">
                        <a:latin typeface="Arial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endParaRPr lang="pt-BR" sz="1300" b="0" strike="noStrike" spc="-1">
                        <a:latin typeface="Arial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r>
                        <a:rPr lang="en-US" sz="13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arrival_wind_speed</a:t>
                      </a:r>
                      <a:endParaRPr lang="pt-BR" sz="1300" b="0" strike="noStrike" spc="-1">
                        <a:latin typeface="Arial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r>
                        <a:rPr lang="en-US" sz="13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ds_arrival_wind_speed -</a:t>
                      </a: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&gt; E</a:t>
                      </a:r>
                      <a:endParaRPr lang="pt-BR" sz="1300" b="0" strike="noStrike" spc="-1">
                        <a:latin typeface="Arial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endParaRPr lang="pt-BR" sz="1300" b="0" strike="noStrike" spc="-1">
                        <a:latin typeface="Arial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r>
                        <a:rPr lang="en-US" sz="13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arrival_wind_direction</a:t>
                      </a:r>
                      <a:endParaRPr lang="pt-BR" sz="1300" b="0" strike="noStrike" spc="-1">
                        <a:latin typeface="Arial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r>
                        <a:rPr lang="en-US" sz="13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ds_arrival_wind_direction  -</a:t>
                      </a: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&gt; E</a:t>
                      </a:r>
                      <a:endParaRPr lang="pt-BR" sz="1300" b="0" strike="noStrike" spc="-1">
                        <a:latin typeface="Arial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endParaRPr lang="pt-BR" sz="1300" b="0" strike="noStrike" spc="-1">
                        <a:latin typeface="Arial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r>
                        <a:rPr lang="en-US" sz="13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real_arrival_hour</a:t>
                      </a:r>
                      <a:endParaRPr lang="pt-BR" sz="1300" b="0" strike="noStrike" spc="-1">
                        <a:latin typeface="Arial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r>
                        <a:rPr lang="en-US" sz="13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expected_arrival_hour</a:t>
                      </a:r>
                      <a:endParaRPr lang="pt-BR" sz="1300" b="0" strike="noStrike" spc="-1">
                        <a:latin typeface="Arial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r>
                        <a:rPr lang="en-US" sz="13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ds_arrival_day_period -</a:t>
                      </a: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&gt; E</a:t>
                      </a:r>
                      <a:endParaRPr lang="pt-BR" sz="13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Imagem 148"/>
          <p:cNvPicPr/>
          <p:nvPr/>
        </p:nvPicPr>
        <p:blipFill>
          <a:blip r:embed="rId2"/>
          <a:stretch/>
        </p:blipFill>
        <p:spPr>
          <a:xfrm>
            <a:off x="792000" y="792000"/>
            <a:ext cx="8942040" cy="4319640"/>
          </a:xfrm>
          <a:prstGeom prst="rect">
            <a:avLst/>
          </a:prstGeom>
          <a:ln w="0">
            <a:noFill/>
          </a:ln>
        </p:spPr>
      </p:pic>
      <p:sp>
        <p:nvSpPr>
          <p:cNvPr id="150" name="CustomShape 1"/>
          <p:cNvSpPr/>
          <p:nvPr/>
        </p:nvSpPr>
        <p:spPr>
          <a:xfrm>
            <a:off x="1224360" y="301680"/>
            <a:ext cx="3282326" cy="34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latin typeface="Arial"/>
              </a:rPr>
              <a:t>Dados não tratados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Imagem 150"/>
          <p:cNvPicPr/>
          <p:nvPr/>
        </p:nvPicPr>
        <p:blipFill>
          <a:blip r:embed="rId2"/>
          <a:stretch/>
        </p:blipFill>
        <p:spPr>
          <a:xfrm>
            <a:off x="792000" y="792000"/>
            <a:ext cx="8942040" cy="4319640"/>
          </a:xfrm>
          <a:prstGeom prst="rect">
            <a:avLst/>
          </a:prstGeom>
          <a:ln w="0">
            <a:noFill/>
          </a:ln>
        </p:spPr>
      </p:pic>
      <p:sp>
        <p:nvSpPr>
          <p:cNvPr id="152" name="CustomShape 1"/>
          <p:cNvSpPr/>
          <p:nvPr/>
        </p:nvSpPr>
        <p:spPr>
          <a:xfrm>
            <a:off x="1224000" y="302400"/>
            <a:ext cx="3816312" cy="34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latin typeface="Arial"/>
              </a:rPr>
              <a:t>Dados </a:t>
            </a:r>
            <a:r>
              <a:rPr lang="pt-BR" sz="1800" b="0" strike="noStrike" spc="-1" dirty="0" err="1">
                <a:latin typeface="Arial"/>
              </a:rPr>
              <a:t>pré</a:t>
            </a:r>
            <a:r>
              <a:rPr lang="pt-BR" sz="1800" b="0" strike="noStrike" spc="-1" dirty="0">
                <a:latin typeface="Arial"/>
              </a:rPr>
              <a:t>-processados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Imagem 152"/>
          <p:cNvPicPr/>
          <p:nvPr/>
        </p:nvPicPr>
        <p:blipFill>
          <a:blip r:embed="rId2"/>
          <a:stretch/>
        </p:blipFill>
        <p:spPr>
          <a:xfrm>
            <a:off x="792000" y="792000"/>
            <a:ext cx="8942040" cy="4319640"/>
          </a:xfrm>
          <a:prstGeom prst="rect">
            <a:avLst/>
          </a:prstGeom>
          <a:ln w="0">
            <a:noFill/>
          </a:ln>
        </p:spPr>
      </p:pic>
      <p:sp>
        <p:nvSpPr>
          <p:cNvPr id="154" name="CustomShape 1"/>
          <p:cNvSpPr/>
          <p:nvPr/>
        </p:nvSpPr>
        <p:spPr>
          <a:xfrm>
            <a:off x="1224359" y="301680"/>
            <a:ext cx="2923097" cy="34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latin typeface="Arial"/>
              </a:rPr>
              <a:t>Dados não tratados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Imagem 154"/>
          <p:cNvPicPr/>
          <p:nvPr/>
        </p:nvPicPr>
        <p:blipFill>
          <a:blip r:embed="rId2"/>
          <a:stretch/>
        </p:blipFill>
        <p:spPr>
          <a:xfrm>
            <a:off x="792000" y="792000"/>
            <a:ext cx="8942040" cy="4319640"/>
          </a:xfrm>
          <a:prstGeom prst="rect">
            <a:avLst/>
          </a:prstGeom>
          <a:ln w="0">
            <a:noFill/>
          </a:ln>
        </p:spPr>
      </p:pic>
      <p:sp>
        <p:nvSpPr>
          <p:cNvPr id="156" name="CustomShape 1"/>
          <p:cNvSpPr/>
          <p:nvPr/>
        </p:nvSpPr>
        <p:spPr>
          <a:xfrm>
            <a:off x="1224360" y="302400"/>
            <a:ext cx="4204890" cy="34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latin typeface="Arial"/>
              </a:rPr>
              <a:t>Dados </a:t>
            </a:r>
            <a:r>
              <a:rPr lang="pt-BR" sz="1800" b="0" strike="noStrike" spc="-1" dirty="0" err="1">
                <a:latin typeface="Arial"/>
              </a:rPr>
              <a:t>pré</a:t>
            </a:r>
            <a:r>
              <a:rPr lang="pt-BR" sz="1800" b="0" strike="noStrike" spc="-1" dirty="0">
                <a:latin typeface="Arial"/>
              </a:rPr>
              <a:t>-processados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1184400" y="2143080"/>
            <a:ext cx="7557840" cy="150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Gráficos</a:t>
            </a:r>
            <a:endParaRPr lang="pt-BR" sz="4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Atrasos na Chegada</a:t>
            </a:r>
            <a:endParaRPr lang="pt-BR" sz="4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roup 1"/>
          <p:cNvGrpSpPr/>
          <p:nvPr/>
        </p:nvGrpSpPr>
        <p:grpSpPr>
          <a:xfrm>
            <a:off x="6300000" y="756000"/>
            <a:ext cx="1979640" cy="4737600"/>
            <a:chOff x="6300000" y="756000"/>
            <a:chExt cx="1979640" cy="4737600"/>
          </a:xfrm>
        </p:grpSpPr>
        <p:pic>
          <p:nvPicPr>
            <p:cNvPr id="159" name="Imagem 158"/>
            <p:cNvPicPr/>
            <p:nvPr/>
          </p:nvPicPr>
          <p:blipFill>
            <a:blip r:embed="rId2"/>
            <a:stretch/>
          </p:blipFill>
          <p:spPr>
            <a:xfrm>
              <a:off x="6300000" y="3591360"/>
              <a:ext cx="1979640" cy="9572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60" name="Imagem 159"/>
            <p:cNvPicPr/>
            <p:nvPr/>
          </p:nvPicPr>
          <p:blipFill>
            <a:blip r:embed="rId3"/>
            <a:stretch/>
          </p:blipFill>
          <p:spPr>
            <a:xfrm>
              <a:off x="6300000" y="4536360"/>
              <a:ext cx="1979640" cy="9572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61" name="Imagem 160"/>
            <p:cNvPicPr/>
            <p:nvPr/>
          </p:nvPicPr>
          <p:blipFill>
            <a:blip r:embed="rId4"/>
            <a:stretch/>
          </p:blipFill>
          <p:spPr>
            <a:xfrm>
              <a:off x="6300000" y="2646000"/>
              <a:ext cx="1979640" cy="9572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62" name="Imagem 161"/>
            <p:cNvPicPr/>
            <p:nvPr/>
          </p:nvPicPr>
          <p:blipFill>
            <a:blip r:embed="rId5"/>
            <a:stretch/>
          </p:blipFill>
          <p:spPr>
            <a:xfrm>
              <a:off x="6300000" y="1701000"/>
              <a:ext cx="1979640" cy="9572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63" name="Imagem 162"/>
            <p:cNvPicPr/>
            <p:nvPr/>
          </p:nvPicPr>
          <p:blipFill>
            <a:blip r:embed="rId6"/>
            <a:stretch/>
          </p:blipFill>
          <p:spPr>
            <a:xfrm>
              <a:off x="6300000" y="756000"/>
              <a:ext cx="1979640" cy="9572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64" name="Group 2"/>
          <p:cNvGrpSpPr/>
          <p:nvPr/>
        </p:nvGrpSpPr>
        <p:grpSpPr>
          <a:xfrm>
            <a:off x="1459080" y="756000"/>
            <a:ext cx="1983240" cy="4737600"/>
            <a:chOff x="1459080" y="756000"/>
            <a:chExt cx="1983240" cy="4737600"/>
          </a:xfrm>
        </p:grpSpPr>
        <p:pic>
          <p:nvPicPr>
            <p:cNvPr id="165" name="Imagem 164"/>
            <p:cNvPicPr/>
            <p:nvPr/>
          </p:nvPicPr>
          <p:blipFill>
            <a:blip r:embed="rId7"/>
            <a:stretch/>
          </p:blipFill>
          <p:spPr>
            <a:xfrm>
              <a:off x="1459080" y="4536360"/>
              <a:ext cx="1979640" cy="95724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66" name="Group 3"/>
            <p:cNvGrpSpPr/>
            <p:nvPr/>
          </p:nvGrpSpPr>
          <p:grpSpPr>
            <a:xfrm>
              <a:off x="1459080" y="756000"/>
              <a:ext cx="1983240" cy="3792600"/>
              <a:chOff x="1459080" y="756000"/>
              <a:chExt cx="1983240" cy="3792600"/>
            </a:xfrm>
          </p:grpSpPr>
          <p:pic>
            <p:nvPicPr>
              <p:cNvPr id="167" name="Imagem 166"/>
              <p:cNvPicPr/>
              <p:nvPr/>
            </p:nvPicPr>
            <p:blipFill>
              <a:blip r:embed="rId8"/>
              <a:stretch/>
            </p:blipFill>
            <p:spPr>
              <a:xfrm>
                <a:off x="1459080" y="3591360"/>
                <a:ext cx="1979640" cy="9572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68" name="Imagem 167"/>
              <p:cNvPicPr/>
              <p:nvPr/>
            </p:nvPicPr>
            <p:blipFill>
              <a:blip r:embed="rId9"/>
              <a:stretch/>
            </p:blipFill>
            <p:spPr>
              <a:xfrm>
                <a:off x="1459080" y="2646000"/>
                <a:ext cx="1983240" cy="9572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69" name="Imagem 168"/>
              <p:cNvPicPr/>
              <p:nvPr/>
            </p:nvPicPr>
            <p:blipFill>
              <a:blip r:embed="rId10"/>
              <a:stretch/>
            </p:blipFill>
            <p:spPr>
              <a:xfrm>
                <a:off x="1459080" y="1701000"/>
                <a:ext cx="1979640" cy="9572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70" name="Imagem 169"/>
              <p:cNvPicPr/>
              <p:nvPr/>
            </p:nvPicPr>
            <p:blipFill>
              <a:blip r:embed="rId11"/>
              <a:stretch/>
            </p:blipFill>
            <p:spPr>
              <a:xfrm>
                <a:off x="1459080" y="756000"/>
                <a:ext cx="1979640" cy="957240"/>
              </a:xfrm>
              <a:prstGeom prst="rect">
                <a:avLst/>
              </a:prstGeom>
              <a:ln w="0">
                <a:noFill/>
              </a:ln>
            </p:spPr>
          </p:pic>
        </p:grpSp>
      </p:grpSp>
      <p:sp>
        <p:nvSpPr>
          <p:cNvPr id="171" name="CustomShape 4"/>
          <p:cNvSpPr/>
          <p:nvPr/>
        </p:nvSpPr>
        <p:spPr>
          <a:xfrm>
            <a:off x="1224720" y="301680"/>
            <a:ext cx="3575880" cy="34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latin typeface="Arial"/>
              </a:rPr>
              <a:t>Dados não tratados</a:t>
            </a:r>
          </a:p>
        </p:txBody>
      </p:sp>
      <p:sp>
        <p:nvSpPr>
          <p:cNvPr id="173" name="CustomShape 6"/>
          <p:cNvSpPr/>
          <p:nvPr/>
        </p:nvSpPr>
        <p:spPr>
          <a:xfrm>
            <a:off x="6027119" y="301680"/>
            <a:ext cx="3427123" cy="34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latin typeface="Arial"/>
              </a:rPr>
              <a:t>Dados </a:t>
            </a:r>
            <a:r>
              <a:rPr lang="pt-BR" sz="1800" b="0" strike="noStrike" spc="-1" dirty="0" err="1">
                <a:latin typeface="Arial"/>
              </a:rPr>
              <a:t>pré</a:t>
            </a:r>
            <a:r>
              <a:rPr lang="pt-BR" sz="1800" b="0" strike="noStrike" spc="-1" dirty="0">
                <a:latin typeface="Arial"/>
              </a:rPr>
              <a:t>-processados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Imagem 174"/>
          <p:cNvPicPr/>
          <p:nvPr/>
        </p:nvPicPr>
        <p:blipFill>
          <a:blip r:embed="rId2"/>
          <a:stretch/>
        </p:blipFill>
        <p:spPr>
          <a:xfrm>
            <a:off x="5112000" y="2988000"/>
            <a:ext cx="4139640" cy="2001240"/>
          </a:xfrm>
          <a:prstGeom prst="rect">
            <a:avLst/>
          </a:prstGeom>
          <a:ln w="0">
            <a:noFill/>
          </a:ln>
        </p:spPr>
      </p:pic>
      <p:pic>
        <p:nvPicPr>
          <p:cNvPr id="176" name="Imagem 175"/>
          <p:cNvPicPr/>
          <p:nvPr/>
        </p:nvPicPr>
        <p:blipFill>
          <a:blip r:embed="rId3"/>
          <a:stretch/>
        </p:blipFill>
        <p:spPr>
          <a:xfrm>
            <a:off x="5112000" y="792000"/>
            <a:ext cx="4139640" cy="2001240"/>
          </a:xfrm>
          <a:prstGeom prst="rect">
            <a:avLst/>
          </a:prstGeom>
          <a:ln w="0">
            <a:noFill/>
          </a:ln>
        </p:spPr>
      </p:pic>
      <p:pic>
        <p:nvPicPr>
          <p:cNvPr id="177" name="Imagem 176"/>
          <p:cNvPicPr/>
          <p:nvPr/>
        </p:nvPicPr>
        <p:blipFill>
          <a:blip r:embed="rId4"/>
          <a:stretch/>
        </p:blipFill>
        <p:spPr>
          <a:xfrm>
            <a:off x="720000" y="2988000"/>
            <a:ext cx="4139640" cy="2001240"/>
          </a:xfrm>
          <a:prstGeom prst="rect">
            <a:avLst/>
          </a:prstGeom>
          <a:ln w="0">
            <a:noFill/>
          </a:ln>
        </p:spPr>
      </p:pic>
      <p:pic>
        <p:nvPicPr>
          <p:cNvPr id="178" name="Imagem 177"/>
          <p:cNvPicPr/>
          <p:nvPr/>
        </p:nvPicPr>
        <p:blipFill>
          <a:blip r:embed="rId5"/>
          <a:stretch/>
        </p:blipFill>
        <p:spPr>
          <a:xfrm>
            <a:off x="720000" y="792000"/>
            <a:ext cx="4139640" cy="2001240"/>
          </a:xfrm>
          <a:prstGeom prst="rect">
            <a:avLst/>
          </a:prstGeom>
          <a:ln w="0">
            <a:noFill/>
          </a:ln>
        </p:spPr>
      </p:pic>
      <p:sp>
        <p:nvSpPr>
          <p:cNvPr id="180" name="CustomShape 2"/>
          <p:cNvSpPr/>
          <p:nvPr/>
        </p:nvSpPr>
        <p:spPr>
          <a:xfrm>
            <a:off x="1224720" y="301680"/>
            <a:ext cx="3755494" cy="34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latin typeface="Arial"/>
              </a:rPr>
              <a:t>Dados não tratados</a:t>
            </a:r>
          </a:p>
        </p:txBody>
      </p:sp>
      <p:sp>
        <p:nvSpPr>
          <p:cNvPr id="181" name="CustomShape 3"/>
          <p:cNvSpPr/>
          <p:nvPr/>
        </p:nvSpPr>
        <p:spPr>
          <a:xfrm>
            <a:off x="6027120" y="301680"/>
            <a:ext cx="3224520" cy="34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latin typeface="Arial"/>
              </a:rPr>
              <a:t>Dados </a:t>
            </a:r>
            <a:r>
              <a:rPr lang="pt-BR" sz="1800" b="0" strike="noStrike" spc="-1" dirty="0" err="1">
                <a:latin typeface="Arial"/>
              </a:rPr>
              <a:t>pré</a:t>
            </a:r>
            <a:r>
              <a:rPr lang="pt-BR" sz="1800" b="0" strike="noStrike" spc="-1" dirty="0">
                <a:latin typeface="Arial"/>
              </a:rPr>
              <a:t>-processados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Imagem 182"/>
          <p:cNvPicPr/>
          <p:nvPr/>
        </p:nvPicPr>
        <p:blipFill>
          <a:blip r:embed="rId2"/>
          <a:stretch/>
        </p:blipFill>
        <p:spPr>
          <a:xfrm>
            <a:off x="5112000" y="2988000"/>
            <a:ext cx="4139640" cy="2001240"/>
          </a:xfrm>
          <a:prstGeom prst="rect">
            <a:avLst/>
          </a:prstGeom>
          <a:ln w="0">
            <a:noFill/>
          </a:ln>
        </p:spPr>
      </p:pic>
      <p:pic>
        <p:nvPicPr>
          <p:cNvPr id="184" name="Imagem 183"/>
          <p:cNvPicPr/>
          <p:nvPr/>
        </p:nvPicPr>
        <p:blipFill>
          <a:blip r:embed="rId3"/>
          <a:stretch/>
        </p:blipFill>
        <p:spPr>
          <a:xfrm>
            <a:off x="5112000" y="792000"/>
            <a:ext cx="4139640" cy="2001240"/>
          </a:xfrm>
          <a:prstGeom prst="rect">
            <a:avLst/>
          </a:prstGeom>
          <a:ln w="0">
            <a:noFill/>
          </a:ln>
        </p:spPr>
      </p:pic>
      <p:pic>
        <p:nvPicPr>
          <p:cNvPr id="185" name="Imagem 184"/>
          <p:cNvPicPr/>
          <p:nvPr/>
        </p:nvPicPr>
        <p:blipFill>
          <a:blip r:embed="rId4"/>
          <a:stretch/>
        </p:blipFill>
        <p:spPr>
          <a:xfrm>
            <a:off x="720000" y="2988000"/>
            <a:ext cx="4139640" cy="2001240"/>
          </a:xfrm>
          <a:prstGeom prst="rect">
            <a:avLst/>
          </a:prstGeom>
          <a:ln w="0">
            <a:noFill/>
          </a:ln>
        </p:spPr>
      </p:pic>
      <p:pic>
        <p:nvPicPr>
          <p:cNvPr id="186" name="Imagem 185"/>
          <p:cNvPicPr/>
          <p:nvPr/>
        </p:nvPicPr>
        <p:blipFill>
          <a:blip r:embed="rId5"/>
          <a:stretch/>
        </p:blipFill>
        <p:spPr>
          <a:xfrm>
            <a:off x="720000" y="792000"/>
            <a:ext cx="4139640" cy="1997640"/>
          </a:xfrm>
          <a:prstGeom prst="rect">
            <a:avLst/>
          </a:prstGeom>
          <a:ln w="0">
            <a:noFill/>
          </a:ln>
        </p:spPr>
      </p:pic>
      <p:sp>
        <p:nvSpPr>
          <p:cNvPr id="187" name="CustomShape 1"/>
          <p:cNvSpPr/>
          <p:nvPr/>
        </p:nvSpPr>
        <p:spPr>
          <a:xfrm>
            <a:off x="1224719" y="301680"/>
            <a:ext cx="2930901" cy="34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latin typeface="Arial"/>
              </a:rPr>
              <a:t>Dados não tratados</a:t>
            </a:r>
          </a:p>
        </p:txBody>
      </p:sp>
      <p:sp>
        <p:nvSpPr>
          <p:cNvPr id="189" name="CustomShape 3"/>
          <p:cNvSpPr/>
          <p:nvPr/>
        </p:nvSpPr>
        <p:spPr>
          <a:xfrm>
            <a:off x="6027119" y="301680"/>
            <a:ext cx="3076059" cy="34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latin typeface="Arial"/>
              </a:rPr>
              <a:t>Dados </a:t>
            </a:r>
            <a:r>
              <a:rPr lang="pt-BR" sz="1800" b="0" strike="noStrike" spc="-1" dirty="0" err="1">
                <a:latin typeface="Arial"/>
              </a:rPr>
              <a:t>pré</a:t>
            </a:r>
            <a:r>
              <a:rPr lang="pt-BR" sz="1800" b="0" strike="noStrike" spc="-1" dirty="0">
                <a:latin typeface="Arial"/>
              </a:rPr>
              <a:t>-processados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Imagem 190"/>
          <p:cNvPicPr/>
          <p:nvPr/>
        </p:nvPicPr>
        <p:blipFill>
          <a:blip r:embed="rId2"/>
          <a:stretch/>
        </p:blipFill>
        <p:spPr>
          <a:xfrm>
            <a:off x="5112000" y="792000"/>
            <a:ext cx="4139640" cy="2001240"/>
          </a:xfrm>
          <a:prstGeom prst="rect">
            <a:avLst/>
          </a:prstGeom>
          <a:ln w="0">
            <a:noFill/>
          </a:ln>
        </p:spPr>
      </p:pic>
      <p:pic>
        <p:nvPicPr>
          <p:cNvPr id="192" name="Imagem 191"/>
          <p:cNvPicPr/>
          <p:nvPr/>
        </p:nvPicPr>
        <p:blipFill>
          <a:blip r:embed="rId3"/>
          <a:stretch/>
        </p:blipFill>
        <p:spPr>
          <a:xfrm>
            <a:off x="720000" y="792000"/>
            <a:ext cx="4139640" cy="2001240"/>
          </a:xfrm>
          <a:prstGeom prst="rect">
            <a:avLst/>
          </a:prstGeom>
          <a:ln w="0">
            <a:noFill/>
          </a:ln>
        </p:spPr>
      </p:pic>
      <p:sp>
        <p:nvSpPr>
          <p:cNvPr id="193" name="CustomShape 1"/>
          <p:cNvSpPr/>
          <p:nvPr/>
        </p:nvSpPr>
        <p:spPr>
          <a:xfrm>
            <a:off x="1224719" y="301680"/>
            <a:ext cx="3020709" cy="34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latin typeface="Arial"/>
              </a:rPr>
              <a:t>Dados não tratados</a:t>
            </a:r>
          </a:p>
        </p:txBody>
      </p:sp>
      <p:sp>
        <p:nvSpPr>
          <p:cNvPr id="195" name="CustomShape 3"/>
          <p:cNvSpPr/>
          <p:nvPr/>
        </p:nvSpPr>
        <p:spPr>
          <a:xfrm>
            <a:off x="6027119" y="301680"/>
            <a:ext cx="3329151" cy="34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latin typeface="Arial"/>
              </a:rPr>
              <a:t>Dados </a:t>
            </a:r>
            <a:r>
              <a:rPr lang="pt-BR" sz="1800" b="0" strike="noStrike" spc="-1" dirty="0" err="1">
                <a:latin typeface="Arial"/>
              </a:rPr>
              <a:t>pré</a:t>
            </a:r>
            <a:r>
              <a:rPr lang="pt-BR" sz="1800" b="0" strike="noStrike" spc="-1" dirty="0">
                <a:latin typeface="Arial"/>
              </a:rPr>
              <a:t>-processados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Imagem 196"/>
          <p:cNvPicPr/>
          <p:nvPr/>
        </p:nvPicPr>
        <p:blipFill>
          <a:blip r:embed="rId2"/>
          <a:stretch/>
        </p:blipFill>
        <p:spPr>
          <a:xfrm>
            <a:off x="468000" y="792000"/>
            <a:ext cx="9003240" cy="4744440"/>
          </a:xfrm>
          <a:prstGeom prst="rect">
            <a:avLst/>
          </a:prstGeom>
          <a:ln w="0">
            <a:noFill/>
          </a:ln>
        </p:spPr>
      </p:pic>
      <p:sp>
        <p:nvSpPr>
          <p:cNvPr id="198" name="CustomShape 1"/>
          <p:cNvSpPr/>
          <p:nvPr/>
        </p:nvSpPr>
        <p:spPr>
          <a:xfrm>
            <a:off x="1224719" y="302400"/>
            <a:ext cx="4874001" cy="34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latin typeface="Arial"/>
              </a:rPr>
              <a:t>Dados </a:t>
            </a:r>
            <a:r>
              <a:rPr lang="pt-BR" sz="1800" b="0" strike="noStrike" spc="-1" dirty="0" err="1">
                <a:latin typeface="Arial"/>
              </a:rPr>
              <a:t>pré</a:t>
            </a:r>
            <a:r>
              <a:rPr lang="pt-BR" sz="1800" b="0" strike="noStrike" spc="-1" dirty="0">
                <a:latin typeface="Arial"/>
              </a:rPr>
              <a:t>-processados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m 20"/>
          <p:cNvPicPr/>
          <p:nvPr/>
        </p:nvPicPr>
        <p:blipFill>
          <a:blip r:embed="rId2"/>
          <a:stretch/>
        </p:blipFill>
        <p:spPr>
          <a:xfrm>
            <a:off x="5969880" y="1620360"/>
            <a:ext cx="3899880" cy="2438640"/>
          </a:xfrm>
          <a:prstGeom prst="rect">
            <a:avLst/>
          </a:prstGeom>
          <a:ln w="0">
            <a:noFill/>
          </a:ln>
        </p:spPr>
      </p:pic>
      <p:sp>
        <p:nvSpPr>
          <p:cNvPr id="51" name="CustomShape 1"/>
          <p:cNvSpPr/>
          <p:nvPr/>
        </p:nvSpPr>
        <p:spPr>
          <a:xfrm>
            <a:off x="720000" y="762120"/>
            <a:ext cx="8638560" cy="81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</a:pPr>
            <a:endParaRPr lang="pt-BR" sz="1800" b="0" strike="noStrike" spc="-1">
              <a:latin typeface="Arial"/>
            </a:endParaRPr>
          </a:p>
          <a:p>
            <a:pPr marL="285840" indent="-2268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Substituir valores “N/A”, “Not informed” por </a:t>
            </a: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na</a:t>
            </a: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pt-BR" sz="1600" b="0" strike="noStrike" spc="-1">
              <a:latin typeface="Arial"/>
            </a:endParaRPr>
          </a:p>
          <a:p>
            <a:pPr marL="58320">
              <a:lnSpc>
                <a:spcPct val="90000"/>
              </a:lnSpc>
              <a:spcAft>
                <a:spcPts val="601"/>
              </a:spcAft>
              <a:tabLst>
                <a:tab pos="408240" algn="l"/>
              </a:tabLst>
            </a:pPr>
            <a:endParaRPr lang="pt-BR" sz="1600" b="0" strike="noStrike" spc="-1">
              <a:latin typeface="Arial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0" y="210240"/>
            <a:ext cx="10078920" cy="46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lang="pt-B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Avaliação atributos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53" name="CustomShape 3"/>
          <p:cNvSpPr/>
          <p:nvPr/>
        </p:nvSpPr>
        <p:spPr>
          <a:xfrm>
            <a:off x="6072120" y="2250360"/>
            <a:ext cx="3797640" cy="6804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4"/>
          <p:cNvSpPr/>
          <p:nvPr/>
        </p:nvSpPr>
        <p:spPr>
          <a:xfrm>
            <a:off x="6196680" y="4105080"/>
            <a:ext cx="3817800" cy="39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Muitos valores faltantes -&gt; </a:t>
            </a:r>
            <a:r>
              <a:rPr lang="pt-BR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ELIMINAR</a:t>
            </a:r>
            <a:endParaRPr lang="pt-BR" sz="1600" b="0" strike="noStrike" spc="-1">
              <a:latin typeface="Arial"/>
            </a:endParaRPr>
          </a:p>
          <a:p>
            <a:pPr marL="58320">
              <a:lnSpc>
                <a:spcPct val="90000"/>
              </a:lnSpc>
              <a:spcAft>
                <a:spcPts val="601"/>
              </a:spcAft>
              <a:tabLst>
                <a:tab pos="408240" algn="l"/>
              </a:tabLst>
            </a:pPr>
            <a:endParaRPr lang="pt-BR" sz="1600" b="0" strike="noStrike" spc="-1">
              <a:latin typeface="Arial"/>
            </a:endParaRPr>
          </a:p>
        </p:txBody>
      </p:sp>
      <p:pic>
        <p:nvPicPr>
          <p:cNvPr id="55" name="Imagem 18"/>
          <p:cNvPicPr/>
          <p:nvPr/>
        </p:nvPicPr>
        <p:blipFill>
          <a:blip r:embed="rId3"/>
          <a:stretch/>
        </p:blipFill>
        <p:spPr>
          <a:xfrm>
            <a:off x="209880" y="1524600"/>
            <a:ext cx="5745240" cy="3992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1224360" y="301680"/>
            <a:ext cx="3225176" cy="34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latin typeface="Arial"/>
              </a:rPr>
              <a:t>Dados não tratados</a:t>
            </a:r>
          </a:p>
        </p:txBody>
      </p:sp>
      <p:sp>
        <p:nvSpPr>
          <p:cNvPr id="200" name="CustomShape 2"/>
          <p:cNvSpPr/>
          <p:nvPr/>
        </p:nvSpPr>
        <p:spPr>
          <a:xfrm>
            <a:off x="6026759" y="301680"/>
            <a:ext cx="3141733" cy="34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latin typeface="Arial"/>
              </a:rPr>
              <a:t>Dados </a:t>
            </a:r>
            <a:r>
              <a:rPr lang="pt-BR" sz="1800" b="0" strike="noStrike" spc="-1" dirty="0" err="1">
                <a:latin typeface="Arial"/>
              </a:rPr>
              <a:t>pré</a:t>
            </a:r>
            <a:r>
              <a:rPr lang="pt-BR" sz="1800" b="0" strike="noStrike" spc="-1" dirty="0">
                <a:latin typeface="Arial"/>
              </a:rPr>
              <a:t>-processados</a:t>
            </a:r>
          </a:p>
        </p:txBody>
      </p:sp>
      <p:grpSp>
        <p:nvGrpSpPr>
          <p:cNvPr id="201" name="Group 3"/>
          <p:cNvGrpSpPr/>
          <p:nvPr/>
        </p:nvGrpSpPr>
        <p:grpSpPr>
          <a:xfrm>
            <a:off x="72000" y="792000"/>
            <a:ext cx="9885240" cy="4787640"/>
            <a:chOff x="72000" y="792000"/>
            <a:chExt cx="9885240" cy="4787640"/>
          </a:xfrm>
        </p:grpSpPr>
        <p:grpSp>
          <p:nvGrpSpPr>
            <p:cNvPr id="202" name="Group 4"/>
            <p:cNvGrpSpPr/>
            <p:nvPr/>
          </p:nvGrpSpPr>
          <p:grpSpPr>
            <a:xfrm>
              <a:off x="72000" y="792000"/>
              <a:ext cx="4845240" cy="4787640"/>
              <a:chOff x="72000" y="792000"/>
              <a:chExt cx="4845240" cy="4787640"/>
            </a:xfrm>
          </p:grpSpPr>
          <p:pic>
            <p:nvPicPr>
              <p:cNvPr id="203" name="Imagem 202"/>
              <p:cNvPicPr/>
              <p:nvPr/>
            </p:nvPicPr>
            <p:blipFill>
              <a:blip r:embed="rId2"/>
              <a:stretch/>
            </p:blipFill>
            <p:spPr>
              <a:xfrm>
                <a:off x="72000" y="792000"/>
                <a:ext cx="4845240" cy="23396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04" name="Imagem 203"/>
              <p:cNvPicPr/>
              <p:nvPr/>
            </p:nvPicPr>
            <p:blipFill>
              <a:blip r:embed="rId3"/>
              <a:stretch/>
            </p:blipFill>
            <p:spPr>
              <a:xfrm>
                <a:off x="72000" y="3240000"/>
                <a:ext cx="4845240" cy="233964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205" name="Group 5"/>
            <p:cNvGrpSpPr/>
            <p:nvPr/>
          </p:nvGrpSpPr>
          <p:grpSpPr>
            <a:xfrm>
              <a:off x="5112000" y="792000"/>
              <a:ext cx="4845240" cy="4787640"/>
              <a:chOff x="5112000" y="792000"/>
              <a:chExt cx="4845240" cy="4787640"/>
            </a:xfrm>
          </p:grpSpPr>
          <p:pic>
            <p:nvPicPr>
              <p:cNvPr id="206" name="Imagem 205"/>
              <p:cNvPicPr/>
              <p:nvPr/>
            </p:nvPicPr>
            <p:blipFill>
              <a:blip r:embed="rId4"/>
              <a:stretch/>
            </p:blipFill>
            <p:spPr>
              <a:xfrm>
                <a:off x="5112000" y="3240000"/>
                <a:ext cx="4845240" cy="23396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07" name="Imagem 206"/>
              <p:cNvPicPr/>
              <p:nvPr/>
            </p:nvPicPr>
            <p:blipFill>
              <a:blip r:embed="rId5"/>
              <a:stretch/>
            </p:blipFill>
            <p:spPr>
              <a:xfrm>
                <a:off x="5112000" y="792000"/>
                <a:ext cx="4845240" cy="2339640"/>
              </a:xfrm>
              <a:prstGeom prst="rect">
                <a:avLst/>
              </a:prstGeom>
              <a:ln w="0">
                <a:noFill/>
              </a:ln>
            </p:spPr>
          </p:pic>
        </p:grp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Imagem 207"/>
          <p:cNvPicPr/>
          <p:nvPr/>
        </p:nvPicPr>
        <p:blipFill>
          <a:blip r:embed="rId2"/>
          <a:stretch/>
        </p:blipFill>
        <p:spPr>
          <a:xfrm>
            <a:off x="72000" y="792000"/>
            <a:ext cx="8942040" cy="4319640"/>
          </a:xfrm>
          <a:prstGeom prst="rect">
            <a:avLst/>
          </a:prstGeom>
          <a:ln w="0">
            <a:noFill/>
          </a:ln>
        </p:spPr>
      </p:pic>
      <p:sp>
        <p:nvSpPr>
          <p:cNvPr id="209" name="CustomShape 1"/>
          <p:cNvSpPr/>
          <p:nvPr/>
        </p:nvSpPr>
        <p:spPr>
          <a:xfrm>
            <a:off x="1224359" y="301680"/>
            <a:ext cx="3135369" cy="34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latin typeface="Arial"/>
              </a:rPr>
              <a:t>Dados não tratados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1224720" y="302400"/>
            <a:ext cx="3412594" cy="34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latin typeface="Arial"/>
              </a:rPr>
              <a:t>Dados </a:t>
            </a:r>
            <a:r>
              <a:rPr lang="pt-BR" sz="1800" b="0" strike="noStrike" spc="-1" dirty="0" err="1">
                <a:latin typeface="Arial"/>
              </a:rPr>
              <a:t>pré</a:t>
            </a:r>
            <a:r>
              <a:rPr lang="pt-BR" sz="1800" b="0" strike="noStrike" spc="-1" dirty="0">
                <a:latin typeface="Arial"/>
              </a:rPr>
              <a:t>-processados</a:t>
            </a:r>
          </a:p>
        </p:txBody>
      </p:sp>
      <p:pic>
        <p:nvPicPr>
          <p:cNvPr id="211" name="Imagem 210"/>
          <p:cNvPicPr/>
          <p:nvPr/>
        </p:nvPicPr>
        <p:blipFill>
          <a:blip r:embed="rId2"/>
          <a:stretch/>
        </p:blipFill>
        <p:spPr>
          <a:xfrm>
            <a:off x="2329560" y="1489680"/>
            <a:ext cx="7608600" cy="3675240"/>
          </a:xfrm>
          <a:prstGeom prst="rect">
            <a:avLst/>
          </a:prstGeom>
          <a:ln w="0">
            <a:noFill/>
          </a:ln>
        </p:spPr>
      </p:pic>
      <p:pic>
        <p:nvPicPr>
          <p:cNvPr id="212" name="Imagem 211"/>
          <p:cNvPicPr/>
          <p:nvPr/>
        </p:nvPicPr>
        <p:blipFill>
          <a:blip r:embed="rId2"/>
          <a:stretch/>
        </p:blipFill>
        <p:spPr>
          <a:xfrm>
            <a:off x="72000" y="792000"/>
            <a:ext cx="8942040" cy="4319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Imagem 212"/>
          <p:cNvPicPr/>
          <p:nvPr/>
        </p:nvPicPr>
        <p:blipFill>
          <a:blip r:embed="rId2"/>
          <a:stretch/>
        </p:blipFill>
        <p:spPr>
          <a:xfrm>
            <a:off x="72000" y="792000"/>
            <a:ext cx="8942040" cy="4319640"/>
          </a:xfrm>
          <a:prstGeom prst="rect">
            <a:avLst/>
          </a:prstGeom>
          <a:ln w="0">
            <a:noFill/>
          </a:ln>
        </p:spPr>
      </p:pic>
      <p:sp>
        <p:nvSpPr>
          <p:cNvPr id="214" name="CustomShape 1"/>
          <p:cNvSpPr/>
          <p:nvPr/>
        </p:nvSpPr>
        <p:spPr>
          <a:xfrm>
            <a:off x="1224360" y="301680"/>
            <a:ext cx="2767976" cy="34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latin typeface="Arial"/>
              </a:rPr>
              <a:t>Dados não tratados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1224720" y="302400"/>
            <a:ext cx="3396266" cy="34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latin typeface="Arial"/>
              </a:rPr>
              <a:t>Dados </a:t>
            </a:r>
            <a:r>
              <a:rPr lang="pt-BR" sz="1800" b="0" strike="noStrike" spc="-1" dirty="0" err="1">
                <a:latin typeface="Arial"/>
              </a:rPr>
              <a:t>pré</a:t>
            </a:r>
            <a:r>
              <a:rPr lang="pt-BR" sz="1800" b="0" strike="noStrike" spc="-1" dirty="0">
                <a:latin typeface="Arial"/>
              </a:rPr>
              <a:t>-processados</a:t>
            </a:r>
          </a:p>
        </p:txBody>
      </p:sp>
      <p:pic>
        <p:nvPicPr>
          <p:cNvPr id="216" name="Imagem 215"/>
          <p:cNvPicPr/>
          <p:nvPr/>
        </p:nvPicPr>
        <p:blipFill>
          <a:blip r:embed="rId2"/>
          <a:stretch/>
        </p:blipFill>
        <p:spPr>
          <a:xfrm>
            <a:off x="72000" y="792000"/>
            <a:ext cx="8942040" cy="4319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720000" y="762120"/>
            <a:ext cx="8638560" cy="427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Disponível no Github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endParaRPr lang="pt-BR" sz="2400" b="0" strike="noStrike" spc="-1">
              <a:latin typeface="Arial"/>
            </a:endParaRPr>
          </a:p>
          <a:p>
            <a:pPr marL="285840" indent="-226800" algn="ctr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https://github.com/lracefetrj/mineracaodados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0" y="210240"/>
            <a:ext cx="10078920" cy="46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lang="pt-B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Código Fonte</a:t>
            </a:r>
            <a:endParaRPr lang="pt-BR" sz="2800" b="0" strike="noStrike" spc="-1">
              <a:latin typeface="Arial"/>
            </a:endParaRPr>
          </a:p>
        </p:txBody>
      </p:sp>
      <p:pic>
        <p:nvPicPr>
          <p:cNvPr id="219" name="Imagem 147"/>
          <p:cNvPicPr/>
          <p:nvPr/>
        </p:nvPicPr>
        <p:blipFill>
          <a:blip r:embed="rId2"/>
          <a:stretch/>
        </p:blipFill>
        <p:spPr>
          <a:xfrm>
            <a:off x="6767280" y="2880000"/>
            <a:ext cx="2591280" cy="2591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1260360" y="928800"/>
            <a:ext cx="7557840" cy="1971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Pré-processamento voos do Brasil 2018</a:t>
            </a:r>
            <a:br/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Mineração de Dados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1260360" y="3416400"/>
            <a:ext cx="7557840" cy="1368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80000" lnSpcReduction="20000"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Programa de Pós-graduação em Ciência da Computação </a:t>
            </a:r>
            <a:endParaRPr lang="pt-B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Centro Federal de Educação Tecnológica Celso Suckow da Fonseca (CEFET/RJ) – Rio de Janeiro, RJ – Brasil</a:t>
            </a:r>
            <a:endParaRPr lang="pt-B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pt-B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Prof. Eduardo Soares Ogasawara</a:t>
            </a:r>
            <a:endParaRPr lang="pt-B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Fábio da Silva Gregório</a:t>
            </a:r>
            <a:endParaRPr lang="pt-B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Lucas Daflon Scoralick</a:t>
            </a:r>
            <a:endParaRPr lang="pt-B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Luis Carlos Ramos Alvarenga</a:t>
            </a:r>
            <a:endParaRPr lang="pt-BR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720000" y="762120"/>
            <a:ext cx="4319640" cy="463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</a:pPr>
            <a:endParaRPr lang="pt-BR" sz="1800" b="0" strike="noStrike" spc="-1">
              <a:latin typeface="Arial"/>
            </a:endParaRPr>
          </a:p>
          <a:p>
            <a:pPr marL="285840" indent="-2268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Atributos transformados em Numérico: </a:t>
            </a:r>
            <a:endParaRPr lang="pt-BR" sz="1600" b="0" strike="noStrike" spc="-1">
              <a:latin typeface="Arial"/>
            </a:endParaRPr>
          </a:p>
          <a:p>
            <a:pPr marL="515520">
              <a:lnSpc>
                <a:spcPct val="90000"/>
              </a:lnSpc>
              <a:spcAft>
                <a:spcPts val="601"/>
              </a:spcAft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expected_depart_date</a:t>
            </a:r>
            <a:endParaRPr lang="pt-BR" sz="1600" b="0" strike="noStrike" spc="-1">
              <a:latin typeface="Arial"/>
            </a:endParaRPr>
          </a:p>
          <a:p>
            <a:pPr marL="515520">
              <a:lnSpc>
                <a:spcPct val="90000"/>
              </a:lnSpc>
              <a:spcAft>
                <a:spcPts val="601"/>
              </a:spcAft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expected_depart_hour</a:t>
            </a:r>
            <a:endParaRPr lang="pt-BR" sz="1600" b="0" strike="noStrike" spc="-1">
              <a:latin typeface="Arial"/>
            </a:endParaRPr>
          </a:p>
          <a:p>
            <a:pPr marL="515520">
              <a:lnSpc>
                <a:spcPct val="90000"/>
              </a:lnSpc>
              <a:spcAft>
                <a:spcPts val="601"/>
              </a:spcAft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real_depart_date</a:t>
            </a:r>
            <a:endParaRPr lang="pt-BR" sz="1600" b="0" strike="noStrike" spc="-1">
              <a:latin typeface="Arial"/>
            </a:endParaRPr>
          </a:p>
          <a:p>
            <a:pPr marL="515520">
              <a:lnSpc>
                <a:spcPct val="90000"/>
              </a:lnSpc>
              <a:spcAft>
                <a:spcPts val="601"/>
              </a:spcAft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real_depart_hour</a:t>
            </a:r>
            <a:endParaRPr lang="pt-BR" sz="1600" b="0" strike="noStrike" spc="-1">
              <a:latin typeface="Arial"/>
            </a:endParaRPr>
          </a:p>
          <a:p>
            <a:pPr marL="515520">
              <a:lnSpc>
                <a:spcPct val="90000"/>
              </a:lnSpc>
              <a:spcAft>
                <a:spcPts val="601"/>
              </a:spcAft>
            </a:pPr>
            <a:endParaRPr lang="pt-BR" sz="1600" b="0" strike="noStrike" spc="-1">
              <a:latin typeface="Arial"/>
            </a:endParaRPr>
          </a:p>
          <a:p>
            <a:pPr marL="515520">
              <a:lnSpc>
                <a:spcPct val="90000"/>
              </a:lnSpc>
              <a:spcAft>
                <a:spcPts val="601"/>
              </a:spcAft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expected_arrival_date</a:t>
            </a:r>
            <a:endParaRPr lang="pt-BR" sz="1600" b="0" strike="noStrike" spc="-1">
              <a:latin typeface="Arial"/>
            </a:endParaRPr>
          </a:p>
          <a:p>
            <a:pPr marL="515520">
              <a:lnSpc>
                <a:spcPct val="90000"/>
              </a:lnSpc>
              <a:spcAft>
                <a:spcPts val="601"/>
              </a:spcAft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expected_arrival_hour</a:t>
            </a:r>
            <a:endParaRPr lang="pt-BR" sz="1600" b="0" strike="noStrike" spc="-1">
              <a:latin typeface="Arial"/>
            </a:endParaRPr>
          </a:p>
          <a:p>
            <a:pPr marL="515520">
              <a:lnSpc>
                <a:spcPct val="90000"/>
              </a:lnSpc>
              <a:spcAft>
                <a:spcPts val="601"/>
              </a:spcAft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real_arrival_date</a:t>
            </a:r>
            <a:endParaRPr lang="pt-BR" sz="1600" b="0" strike="noStrike" spc="-1">
              <a:latin typeface="Arial"/>
            </a:endParaRPr>
          </a:p>
          <a:p>
            <a:pPr marL="515520">
              <a:lnSpc>
                <a:spcPct val="90000"/>
              </a:lnSpc>
              <a:spcAft>
                <a:spcPts val="601"/>
              </a:spcAft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real_arrival_hour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57" name="CustomShape 2"/>
          <p:cNvSpPr/>
          <p:nvPr/>
        </p:nvSpPr>
        <p:spPr>
          <a:xfrm>
            <a:off x="0" y="210240"/>
            <a:ext cx="10078920" cy="46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lang="pt-B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Transformações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58" name="CustomShape 3"/>
          <p:cNvSpPr/>
          <p:nvPr/>
        </p:nvSpPr>
        <p:spPr>
          <a:xfrm>
            <a:off x="7047720" y="1600560"/>
            <a:ext cx="3031200" cy="124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" name="CustomShape 4"/>
          <p:cNvSpPr/>
          <p:nvPr/>
        </p:nvSpPr>
        <p:spPr>
          <a:xfrm>
            <a:off x="4733280" y="1044360"/>
            <a:ext cx="5073480" cy="1784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268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Atributos transformados em Fator: 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departure_delay e arrival_delay</a:t>
            </a:r>
            <a:endParaRPr lang="pt-BR" sz="1600" b="0" strike="noStrike" spc="-1">
              <a:latin typeface="Arial"/>
            </a:endParaRPr>
          </a:p>
          <a:p>
            <a:pPr marL="457200">
              <a:lnSpc>
                <a:spcPct val="90000"/>
              </a:lnSpc>
              <a:spcAft>
                <a:spcPts val="601"/>
              </a:spcAft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&lt; -5: “early</a:t>
            </a:r>
            <a:endParaRPr lang="pt-BR" sz="1600" b="0" strike="noStrike" spc="-1">
              <a:latin typeface="Arial"/>
            </a:endParaRPr>
          </a:p>
          <a:p>
            <a:pPr marL="457200">
              <a:lnSpc>
                <a:spcPct val="90000"/>
              </a:lnSpc>
              <a:spcAft>
                <a:spcPts val="601"/>
              </a:spcAft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-5 a 5: “on_time“</a:t>
            </a:r>
            <a:endParaRPr lang="pt-BR" sz="1600" b="0" strike="noStrike" spc="-1">
              <a:latin typeface="Arial"/>
            </a:endParaRPr>
          </a:p>
          <a:p>
            <a:pPr marL="457200">
              <a:lnSpc>
                <a:spcPct val="90000"/>
              </a:lnSpc>
              <a:spcAft>
                <a:spcPts val="601"/>
              </a:spcAft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&gt; 5: "delayed"</a:t>
            </a:r>
            <a:endParaRPr lang="pt-BR" sz="1600" b="0" strike="noStrike" spc="-1">
              <a:latin typeface="Arial"/>
            </a:endParaRPr>
          </a:p>
          <a:p>
            <a:pPr marL="457200">
              <a:lnSpc>
                <a:spcPct val="90000"/>
              </a:lnSpc>
              <a:spcAft>
                <a:spcPts val="601"/>
              </a:spcAft>
            </a:pPr>
            <a:endParaRPr lang="pt-BR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720000" y="762120"/>
            <a:ext cx="8953920" cy="463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</a:pPr>
            <a:endParaRPr lang="pt-BR" sz="1800" b="0" strike="noStrike" spc="-1">
              <a:latin typeface="Arial"/>
            </a:endParaRPr>
          </a:p>
          <a:p>
            <a:pPr marL="285840" indent="-2268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Limpa valor com temperatura acima de 100</a:t>
            </a:r>
            <a:endParaRPr lang="pt-BR" sz="1600" b="0" strike="noStrike" spc="-1">
              <a:latin typeface="Arial"/>
            </a:endParaRPr>
          </a:p>
          <a:p>
            <a:pPr marL="515520">
              <a:lnSpc>
                <a:spcPct val="9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lo    &lt;- 0</a:t>
            </a:r>
            <a:endParaRPr lang="pt-BR" sz="1200" b="0" strike="noStrike" spc="-1">
              <a:latin typeface="Arial"/>
            </a:endParaRPr>
          </a:p>
          <a:p>
            <a:pPr marL="515520">
              <a:lnSpc>
                <a:spcPct val="9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up    &lt;- 100</a:t>
            </a:r>
            <a:endParaRPr lang="pt-BR" sz="1200" b="0" strike="noStrike" spc="-1">
              <a:latin typeface="Arial"/>
            </a:endParaRPr>
          </a:p>
          <a:p>
            <a:pPr marL="515520">
              <a:lnSpc>
                <a:spcPct val="9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bfd.clean &lt;- subset(bfd, bfd$depart_humidity &gt;= lo &amp; bfd$depart_humidity &lt;= up)</a:t>
            </a:r>
            <a:endParaRPr lang="pt-BR" sz="1200" b="0" strike="noStrike" spc="-1">
              <a:latin typeface="Arial"/>
            </a:endParaRPr>
          </a:p>
          <a:p>
            <a:pPr marL="515520">
              <a:lnSpc>
                <a:spcPct val="90000"/>
              </a:lnSpc>
            </a:pPr>
            <a:endParaRPr lang="pt-BR" sz="1200" b="0" strike="noStrike" spc="-1">
              <a:latin typeface="Arial"/>
            </a:endParaRPr>
          </a:p>
          <a:p>
            <a:pPr marL="344160" indent="-2851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Limpa valores NaN, NA, Infinitos</a:t>
            </a:r>
            <a:endParaRPr lang="pt-BR" sz="1600" b="0" strike="noStrike" spc="-1">
              <a:latin typeface="Arial"/>
            </a:endParaRPr>
          </a:p>
          <a:p>
            <a:pPr marL="515520">
              <a:lnSpc>
                <a:spcPct val="9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is.na(bfd.clean) &lt;- sapply(bfd.clean, is.infinite)</a:t>
            </a:r>
            <a:endParaRPr lang="pt-BR" sz="1200" b="0" strike="noStrike" spc="-1">
              <a:latin typeface="Arial"/>
            </a:endParaRPr>
          </a:p>
          <a:p>
            <a:pPr marL="515520">
              <a:lnSpc>
                <a:spcPct val="9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bfd.clean[is.na(bfd.clean)] &lt;- 0</a:t>
            </a:r>
            <a:endParaRPr lang="pt-BR" sz="1200" b="0" strike="noStrike" spc="-1">
              <a:latin typeface="Arial"/>
            </a:endParaRPr>
          </a:p>
          <a:p>
            <a:pPr marL="515520">
              <a:lnSpc>
                <a:spcPct val="9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bfd.clean &lt;- na.omit(bfd.clean)</a:t>
            </a:r>
            <a:endParaRPr lang="pt-BR" sz="1200" b="0" strike="noStrike" spc="-1">
              <a:latin typeface="Arial"/>
            </a:endParaRPr>
          </a:p>
          <a:p>
            <a:pPr marL="515520">
              <a:lnSpc>
                <a:spcPct val="90000"/>
              </a:lnSpc>
            </a:pPr>
            <a:endParaRPr lang="pt-BR" sz="1200" b="0" strike="noStrike" spc="-1">
              <a:latin typeface="Arial"/>
            </a:endParaRPr>
          </a:p>
          <a:p>
            <a:pPr marL="344160" indent="-2851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Limpa outliers</a:t>
            </a:r>
            <a:endParaRPr lang="pt-BR" sz="1600" b="0" strike="noStrike" spc="-1">
              <a:latin typeface="Arial"/>
            </a:endParaRPr>
          </a:p>
          <a:p>
            <a:pPr marL="515520">
              <a:lnSpc>
                <a:spcPct val="9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out_obj &lt;- outliers() #classe analise de outliers</a:t>
            </a:r>
            <a:endParaRPr lang="pt-BR" sz="1200" b="0" strike="noStrike" spc="-1">
              <a:latin typeface="Arial"/>
            </a:endParaRPr>
          </a:p>
          <a:p>
            <a:pPr marL="515520">
              <a:lnSpc>
                <a:spcPct val="9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out_obj &lt;- fit(out_obj, bfd.clean) #calculando fronteiras</a:t>
            </a:r>
            <a:endParaRPr lang="pt-BR" sz="1200" b="0" strike="noStrike" spc="-1">
              <a:latin typeface="Arial"/>
            </a:endParaRPr>
          </a:p>
          <a:p>
            <a:pPr marL="515520">
              <a:lnSpc>
                <a:spcPct val="9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bfd.clean &lt;- transform(out_obj, bfd.clean) #retorna dados limpos</a:t>
            </a:r>
            <a:endParaRPr lang="pt-BR" sz="1200" b="0" strike="noStrike" spc="-1">
              <a:latin typeface="Arial"/>
            </a:endParaRPr>
          </a:p>
          <a:p>
            <a:pPr marL="515520">
              <a:lnSpc>
                <a:spcPct val="90000"/>
              </a:lnSpc>
            </a:pPr>
            <a:endParaRPr lang="pt-BR" sz="1200" b="0" strike="noStrike" spc="-1">
              <a:latin typeface="Arial"/>
            </a:endParaRPr>
          </a:p>
        </p:txBody>
      </p:sp>
      <p:sp>
        <p:nvSpPr>
          <p:cNvPr id="61" name="CustomShape 2"/>
          <p:cNvSpPr/>
          <p:nvPr/>
        </p:nvSpPr>
        <p:spPr>
          <a:xfrm>
            <a:off x="0" y="210240"/>
            <a:ext cx="10078920" cy="46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lang="pt-B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Limpezas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720000" y="762120"/>
            <a:ext cx="3533040" cy="469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</a:pPr>
            <a:endParaRPr lang="pt-BR" sz="1800" b="0" strike="noStrike" spc="-1">
              <a:latin typeface="Arial"/>
            </a:endParaRPr>
          </a:p>
          <a:p>
            <a:pPr marL="285840" indent="-2268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As tabelas de correlação, utilizando </a:t>
            </a:r>
            <a:r>
              <a:rPr lang="pt-BR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arrival_delay</a:t>
            </a: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 ou </a:t>
            </a:r>
            <a:r>
              <a:rPr lang="pt-BR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departure_delay</a:t>
            </a: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 são iguais.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endParaRPr lang="pt-BR" sz="1600" b="0" strike="noStrike" spc="-1">
              <a:latin typeface="Arial"/>
            </a:endParaRPr>
          </a:p>
          <a:p>
            <a:pPr marL="285840" indent="-2268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Alta correlação (</a:t>
            </a:r>
            <a:r>
              <a:rPr lang="pt-BR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ELIMINAR</a:t>
            </a: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):</a:t>
            </a:r>
            <a:endParaRPr lang="pt-BR" sz="1600" b="0" strike="noStrike" spc="-1">
              <a:latin typeface="Arial"/>
            </a:endParaRPr>
          </a:p>
          <a:p>
            <a:pPr marL="743040" lvl="1" indent="-2268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expected_depart_date</a:t>
            </a:r>
            <a:endParaRPr lang="pt-BR" sz="1600" b="0" strike="noStrike" spc="-1">
              <a:latin typeface="Arial"/>
            </a:endParaRPr>
          </a:p>
          <a:p>
            <a:pPr marL="743040" lvl="1" indent="-2268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expected_arrival_date</a:t>
            </a:r>
            <a:endParaRPr lang="pt-BR" sz="1600" b="0" strike="noStrike" spc="-1">
              <a:latin typeface="Arial"/>
            </a:endParaRPr>
          </a:p>
          <a:p>
            <a:pPr marL="743040" lvl="1" indent="-2268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expected_duration</a:t>
            </a:r>
            <a:endParaRPr lang="pt-BR" sz="1600" b="0" strike="noStrike" spc="-1">
              <a:latin typeface="Arial"/>
            </a:endParaRPr>
          </a:p>
          <a:p>
            <a:pPr marL="743040" lvl="1" indent="-2268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expected_depart_hour</a:t>
            </a:r>
            <a:endParaRPr lang="pt-BR" sz="1600" b="0" strike="noStrike" spc="-1">
              <a:latin typeface="Arial"/>
            </a:endParaRPr>
          </a:p>
          <a:p>
            <a:pPr marL="743040" lvl="1" indent="-2268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expected_arrival_hour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endParaRPr lang="pt-BR" sz="1600" b="0" strike="noStrike" spc="-1">
              <a:latin typeface="Arial"/>
            </a:endParaRPr>
          </a:p>
          <a:p>
            <a:pPr marL="743040" lvl="1" indent="-2268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real_depart_date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63" name="CustomShape 2"/>
          <p:cNvSpPr/>
          <p:nvPr/>
        </p:nvSpPr>
        <p:spPr>
          <a:xfrm>
            <a:off x="0" y="210240"/>
            <a:ext cx="10078920" cy="46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lang="pt-B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Correlação</a:t>
            </a:r>
            <a:endParaRPr lang="pt-BR" sz="2800" b="0" strike="noStrike" spc="-1">
              <a:latin typeface="Arial"/>
            </a:endParaRPr>
          </a:p>
        </p:txBody>
      </p:sp>
      <p:pic>
        <p:nvPicPr>
          <p:cNvPr id="64" name="Imagem 2"/>
          <p:cNvPicPr/>
          <p:nvPr/>
        </p:nvPicPr>
        <p:blipFill>
          <a:blip r:embed="rId3"/>
          <a:srcRect l="11083" r="11121"/>
          <a:stretch/>
        </p:blipFill>
        <p:spPr>
          <a:xfrm>
            <a:off x="4586040" y="762120"/>
            <a:ext cx="5493960" cy="4907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720000" y="762120"/>
            <a:ext cx="8953920" cy="463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</a:pPr>
            <a:endParaRPr lang="pt-BR" sz="1800" b="0" strike="noStrike" spc="-1">
              <a:latin typeface="Arial"/>
            </a:endParaRPr>
          </a:p>
          <a:p>
            <a:pPr marL="285840" indent="-2268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Mapeamento categórico - linetype_code</a:t>
            </a:r>
            <a:endParaRPr lang="pt-BR" sz="1600" b="0" strike="noStrike" spc="-1">
              <a:latin typeface="Arial"/>
            </a:endParaRPr>
          </a:p>
          <a:p>
            <a:pPr marL="515520">
              <a:lnSpc>
                <a:spcPct val="9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cm &lt;- categ_mapping("linetype_code")</a:t>
            </a:r>
            <a:endParaRPr lang="pt-BR" sz="1200" b="0" strike="noStrike" spc="-1">
              <a:latin typeface="Arial"/>
            </a:endParaRPr>
          </a:p>
          <a:p>
            <a:pPr marL="515520">
              <a:lnSpc>
                <a:spcPct val="9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bfd.clean &lt;- transform(cm, bfd.clean)</a:t>
            </a:r>
            <a:endParaRPr lang="pt-BR" sz="1200" b="0" strike="noStrike" spc="-1">
              <a:latin typeface="Arial"/>
            </a:endParaRPr>
          </a:p>
          <a:p>
            <a:pPr marL="515520">
              <a:lnSpc>
                <a:spcPct val="90000"/>
              </a:lnSpc>
            </a:pPr>
            <a:endParaRPr lang="pt-BR" sz="1200" b="0" strike="noStrike" spc="-1">
              <a:latin typeface="Arial"/>
            </a:endParaRPr>
          </a:p>
          <a:p>
            <a:pPr marL="515520">
              <a:lnSpc>
                <a:spcPct val="90000"/>
              </a:lnSpc>
            </a:pPr>
            <a:endParaRPr lang="pt-BR" sz="1200" b="0" strike="noStrike" spc="-1">
              <a:latin typeface="Arial"/>
            </a:endParaRPr>
          </a:p>
          <a:p>
            <a:pPr marL="344160" indent="-2851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Mapeamento categórico - situation_type</a:t>
            </a:r>
            <a:endParaRPr lang="pt-BR" sz="1600" b="0" strike="noStrike" spc="-1">
              <a:latin typeface="Arial"/>
            </a:endParaRPr>
          </a:p>
          <a:p>
            <a:pPr marL="515520">
              <a:lnSpc>
                <a:spcPct val="9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cm &lt;- categ_mapping("situation_type")</a:t>
            </a:r>
            <a:endParaRPr lang="pt-BR" sz="1200" b="0" strike="noStrike" spc="-1">
              <a:latin typeface="Arial"/>
            </a:endParaRPr>
          </a:p>
          <a:p>
            <a:pPr marL="515520">
              <a:lnSpc>
                <a:spcPct val="9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bfd.clean &lt;- transform(cm, bfd.clean)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0" y="210240"/>
            <a:ext cx="10078920" cy="46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lang="pt-B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Mapeamento categórico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1"/>
          <p:cNvSpPr/>
          <p:nvPr/>
        </p:nvSpPr>
        <p:spPr>
          <a:xfrm>
            <a:off x="720000" y="762120"/>
            <a:ext cx="7982280" cy="469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</a:pPr>
            <a:endParaRPr lang="pt-BR" sz="1800" b="0" strike="noStrike" spc="-1">
              <a:latin typeface="Arial"/>
            </a:endParaRPr>
          </a:p>
          <a:p>
            <a:pPr marL="285840" indent="-2268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O gráfico de PCA para </a:t>
            </a:r>
            <a:r>
              <a:rPr lang="pt-BR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arrival_delay</a:t>
            </a: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 e </a:t>
            </a:r>
            <a:r>
              <a:rPr lang="pt-BR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departure_delay</a:t>
            </a: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 são muito parecidos.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68" name="CustomShape 2"/>
          <p:cNvSpPr/>
          <p:nvPr/>
        </p:nvSpPr>
        <p:spPr>
          <a:xfrm>
            <a:off x="0" y="210240"/>
            <a:ext cx="10078920" cy="46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lang="pt-B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PCA – redução de dimensionalidade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69" name="CustomShape 3"/>
          <p:cNvSpPr/>
          <p:nvPr/>
        </p:nvSpPr>
        <p:spPr>
          <a:xfrm>
            <a:off x="1494000" y="1527480"/>
            <a:ext cx="190980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departure_delay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70" name="CustomShape 4"/>
          <p:cNvSpPr/>
          <p:nvPr/>
        </p:nvSpPr>
        <p:spPr>
          <a:xfrm>
            <a:off x="6977880" y="1527480"/>
            <a:ext cx="190980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arrival_delay</a:t>
            </a:r>
            <a:endParaRPr lang="pt-BR" sz="1600" b="0" strike="noStrike" spc="-1">
              <a:latin typeface="Arial"/>
            </a:endParaRPr>
          </a:p>
        </p:txBody>
      </p:sp>
      <p:pic>
        <p:nvPicPr>
          <p:cNvPr id="71" name="Imagem 14"/>
          <p:cNvPicPr/>
          <p:nvPr/>
        </p:nvPicPr>
        <p:blipFill>
          <a:blip r:embed="rId3"/>
          <a:stretch/>
        </p:blipFill>
        <p:spPr>
          <a:xfrm>
            <a:off x="8280" y="1893600"/>
            <a:ext cx="5039280" cy="3479760"/>
          </a:xfrm>
          <a:prstGeom prst="rect">
            <a:avLst/>
          </a:prstGeom>
          <a:ln w="0">
            <a:noFill/>
          </a:ln>
        </p:spPr>
      </p:pic>
      <p:pic>
        <p:nvPicPr>
          <p:cNvPr id="72" name="Imagem 18"/>
          <p:cNvPicPr/>
          <p:nvPr/>
        </p:nvPicPr>
        <p:blipFill>
          <a:blip r:embed="rId4"/>
          <a:stretch/>
        </p:blipFill>
        <p:spPr>
          <a:xfrm>
            <a:off x="5040720" y="1956240"/>
            <a:ext cx="5039280" cy="3479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720000" y="762120"/>
            <a:ext cx="7982280" cy="469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</a:pPr>
            <a:endParaRPr lang="pt-BR" sz="1800" b="0" strike="noStrike" spc="-1">
              <a:latin typeface="Arial"/>
            </a:endParaRPr>
          </a:p>
          <a:p>
            <a:pPr marL="285840" indent="-2268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Execução do algoritmo de árvore de decisão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0" y="210240"/>
            <a:ext cx="10078920" cy="46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lang="pt-B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Seleção de atributos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75" name="CustomShape 3"/>
          <p:cNvSpPr/>
          <p:nvPr/>
        </p:nvSpPr>
        <p:spPr>
          <a:xfrm>
            <a:off x="1494000" y="1544040"/>
            <a:ext cx="190980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departure_delay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76" name="CustomShape 4"/>
          <p:cNvSpPr/>
          <p:nvPr/>
        </p:nvSpPr>
        <p:spPr>
          <a:xfrm>
            <a:off x="6977880" y="1544040"/>
            <a:ext cx="190980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arrival_delay</a:t>
            </a:r>
            <a:endParaRPr lang="pt-BR" sz="1600" b="0" strike="noStrike" spc="-1">
              <a:latin typeface="Arial"/>
            </a:endParaRPr>
          </a:p>
        </p:txBody>
      </p:sp>
      <p:pic>
        <p:nvPicPr>
          <p:cNvPr id="77" name="Imagem 2"/>
          <p:cNvPicPr/>
          <p:nvPr/>
        </p:nvPicPr>
        <p:blipFill>
          <a:blip r:embed="rId3"/>
          <a:stretch/>
        </p:blipFill>
        <p:spPr>
          <a:xfrm>
            <a:off x="0" y="1919160"/>
            <a:ext cx="5039280" cy="3501720"/>
          </a:xfrm>
          <a:prstGeom prst="rect">
            <a:avLst/>
          </a:prstGeom>
          <a:ln w="0">
            <a:noFill/>
          </a:ln>
        </p:spPr>
      </p:pic>
      <p:pic>
        <p:nvPicPr>
          <p:cNvPr id="78" name="Imagem 7"/>
          <p:cNvPicPr/>
          <p:nvPr/>
        </p:nvPicPr>
        <p:blipFill>
          <a:blip r:embed="rId4"/>
          <a:stretch/>
        </p:blipFill>
        <p:spPr>
          <a:xfrm>
            <a:off x="5039640" y="1880640"/>
            <a:ext cx="5039280" cy="3479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4218</TotalTime>
  <Words>1048</Words>
  <Application>Microsoft Office PowerPoint</Application>
  <PresentationFormat>Personalizar</PresentationFormat>
  <Paragraphs>341</Paragraphs>
  <Slides>36</Slides>
  <Notes>10</Notes>
  <HiddenSlides>3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2" baseType="lpstr">
      <vt:lpstr>Arial</vt:lpstr>
      <vt:lpstr>Courier New</vt:lpstr>
      <vt:lpstr>Symbol</vt:lpstr>
      <vt:lpstr>Times New Roman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Thiago Oliveira</dc:creator>
  <dc:description/>
  <cp:lastModifiedBy>Lucas Daflon Scoralick</cp:lastModifiedBy>
  <cp:revision>471</cp:revision>
  <dcterms:created xsi:type="dcterms:W3CDTF">2018-02-07T15:09:11Z</dcterms:created>
  <dcterms:modified xsi:type="dcterms:W3CDTF">2022-07-26T02:43:36Z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10</vt:i4>
  </property>
  <property fmtid="{D5CDD505-2E9C-101B-9397-08002B2CF9AE}" pid="3" name="PresentationFormat">
    <vt:lpwstr>Personalizar</vt:lpwstr>
  </property>
  <property fmtid="{D5CDD505-2E9C-101B-9397-08002B2CF9AE}" pid="4" name="Slides">
    <vt:i4>17</vt:i4>
  </property>
</Properties>
</file>