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92" r:id="rId4"/>
    <p:sldId id="297" r:id="rId5"/>
    <p:sldId id="295" r:id="rId6"/>
    <p:sldId id="296" r:id="rId7"/>
    <p:sldId id="293" r:id="rId8"/>
    <p:sldId id="290" r:id="rId9"/>
    <p:sldId id="291" r:id="rId10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60E1C8-F691-9CA8-7130-9771495FE1DA}" v="711" dt="2022-08-12T05:23:55.5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5877550-4710-42C6-85E1-35F467CBB824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BDD3B9F-1198-424E-B2D7-42232C5C4C63}" type="slidenum">
              <a:rPr lang="en-US" sz="1200" b="0" strike="noStrike" spc="-1">
                <a:latin typeface="Times New Roman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291B5C1-62CB-4139-8DA5-CFC5EAA21F2C}" type="slidenum">
              <a:rPr lang="en-US" sz="1200" b="0" strike="noStrike" spc="-1">
                <a:latin typeface="Times New Roman"/>
              </a:rPr>
              <a:t>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"/>
          <p:cNvPicPr/>
          <p:nvPr/>
        </p:nvPicPr>
        <p:blipFill>
          <a:blip r:embed="rId14"/>
          <a:stretch/>
        </p:blipFill>
        <p:spPr>
          <a:xfrm>
            <a:off x="8818200" y="-2520"/>
            <a:ext cx="1265400" cy="756360"/>
          </a:xfrm>
          <a:prstGeom prst="rect">
            <a:avLst/>
          </a:prstGeom>
          <a:ln w="0">
            <a:solidFill>
              <a:srgbClr val="FFFFFF"/>
            </a:solidFill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playlist?list=PLG9Xr61LOlxxbu6nnmczogW360fm3w2qf" TargetMode="External"/><Relationship Id="rId2" Type="http://schemas.openxmlformats.org/officeDocument/2006/relationships/hyperlink" Target="https://github.com/lracefetrj/mineracaodado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260360" y="928800"/>
            <a:ext cx="7557840" cy="197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Agrupamento dados mobilidade</a:t>
            </a:r>
            <a:br>
              <a:rPr dirty="0"/>
            </a:b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Mineração de Dados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260360" y="3416400"/>
            <a:ext cx="7557840" cy="136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Programa de Pós-graduação em Ciência da Computação 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Centro Federal de Educação Tecnológica Celso Suckow da Fonseca (CEFET/RJ) – Rio de Janeiro, RJ – Brasil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Prof. Eduardo Soares 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Ogasawara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Fábio da Silva Gregório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Lucas Daflon Scoralick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Luis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Carlos Ramos Alvarenga</a:t>
            </a:r>
            <a:endParaRPr lang="pt-BR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720000" y="1015213"/>
            <a:ext cx="8638560" cy="41609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Análise por: 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summary</a:t>
            </a:r>
            <a:r>
              <a:rPr lang="pt-BR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</a:t>
            </a:r>
            <a:r>
              <a:rPr lang="pt-BR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Atributos eliminados:</a:t>
            </a:r>
          </a:p>
          <a:p>
            <a:pPr marL="801360" lvl="1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Linha – muitos valores com “”</a:t>
            </a:r>
          </a:p>
          <a:p>
            <a:pPr marL="801360" lvl="1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Ordem e </a:t>
            </a:r>
            <a:r>
              <a:rPr lang="pt-BR" sz="1600" spc="-1" dirty="0" err="1">
                <a:solidFill>
                  <a:srgbClr val="000000"/>
                </a:solidFill>
                <a:latin typeface="Arial"/>
              </a:rPr>
              <a:t>Cod</a:t>
            </a:r>
            <a:r>
              <a:rPr lang="pt-BR" sz="1600" spc="-1" dirty="0">
                <a:solidFill>
                  <a:srgbClr val="000000"/>
                </a:solidFill>
                <a:latin typeface="Arial"/>
              </a:rPr>
              <a:t> – valores identificadores, sem valor para agrupamento</a:t>
            </a:r>
          </a:p>
          <a:p>
            <a:pPr marL="801360" lvl="1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Date – atributo do tipo data</a:t>
            </a:r>
          </a:p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Limpezas:</a:t>
            </a:r>
          </a:p>
          <a:p>
            <a:pPr marL="516240" lvl="1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tabLst>
                <a:tab pos="408240" algn="l"/>
              </a:tabLst>
            </a:pPr>
            <a:r>
              <a:rPr lang="it-IT" sz="1600" spc="-1" dirty="0">
                <a:solidFill>
                  <a:srgbClr val="000000"/>
                </a:solidFill>
                <a:latin typeface="Courier New"/>
              </a:rPr>
              <a:t>is.na(data) &lt;- sapply(data, is.infinite)</a:t>
            </a:r>
          </a:p>
          <a:p>
            <a:pPr marL="516240" lvl="1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tabLst>
                <a:tab pos="408240" algn="l"/>
              </a:tabLst>
            </a:pPr>
            <a:r>
              <a:rPr lang="it-IT" sz="1600" spc="-1" dirty="0">
                <a:solidFill>
                  <a:srgbClr val="000000"/>
                </a:solidFill>
                <a:latin typeface="Courier New"/>
              </a:rPr>
              <a:t>data &lt;- na.omit(data)</a:t>
            </a:r>
            <a:endParaRPr lang="pt-BR" sz="1600" spc="-1" dirty="0">
              <a:solidFill>
                <a:srgbClr val="000000"/>
              </a:solidFill>
              <a:latin typeface="Courier New"/>
            </a:endParaRPr>
          </a:p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spc="-1" dirty="0" err="1">
                <a:solidFill>
                  <a:srgbClr val="000000"/>
                </a:solidFill>
                <a:latin typeface="Arial"/>
              </a:rPr>
              <a:t>Nomalização</a:t>
            </a:r>
            <a:r>
              <a:rPr lang="pt-BR" sz="1600" spc="-1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516240" lvl="1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tabLst>
                <a:tab pos="408240" algn="l"/>
              </a:tabLst>
            </a:pPr>
            <a:r>
              <a:rPr lang="nl-NL" sz="1600" spc="-1" dirty="0">
                <a:solidFill>
                  <a:srgbClr val="000000"/>
                </a:solidFill>
                <a:latin typeface="Courier New"/>
              </a:rPr>
              <a:t>data &lt;- scale(data)</a:t>
            </a:r>
            <a:endParaRPr lang="pt-BR" sz="1600" spc="-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Avaliação, limpeza e normalização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720000" y="1015214"/>
            <a:ext cx="8638560" cy="40221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Avaliação da entropia:</a:t>
            </a:r>
          </a:p>
          <a:p>
            <a:pPr marL="590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tabLst>
                <a:tab pos="40824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	eval &lt;-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cluster_evaluation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(rep(1,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nrow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(data)),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data$cod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590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tabLst>
                <a:tab pos="40824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	[1] 12.72632</a:t>
            </a:r>
          </a:p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endParaRPr lang="pt-BR" sz="1600" spc="-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Entropia</a:t>
            </a:r>
          </a:p>
        </p:txBody>
      </p:sp>
    </p:spTree>
    <p:extLst>
      <p:ext uri="{BB962C8B-B14F-4D97-AF65-F5344CB8AC3E}">
        <p14:creationId xmlns:p14="http://schemas.microsoft.com/office/powerpoint/2010/main" val="318309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Remove outliers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1E9CD1-0BE0-AA52-56AB-FD256CA701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9" t="9195" b="4553"/>
          <a:stretch/>
        </p:blipFill>
        <p:spPr>
          <a:xfrm>
            <a:off x="32658" y="671400"/>
            <a:ext cx="5058966" cy="360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B82DE10-6F0B-81AA-73A6-C570DE8DC4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2" t="10931" r="3836" b="7544"/>
          <a:stretch/>
        </p:blipFill>
        <p:spPr>
          <a:xfrm>
            <a:off x="5018287" y="2005582"/>
            <a:ext cx="506233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71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720000" y="1015214"/>
            <a:ext cx="8638560" cy="40221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endParaRPr lang="pt-BR" sz="1600" spc="-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Tamanho ótimo do K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858908B-D2CE-F56C-E407-FDC64CA5F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34" y="1108412"/>
            <a:ext cx="6589756" cy="4562139"/>
          </a:xfrm>
          <a:prstGeom prst="rect">
            <a:avLst/>
          </a:prstGeom>
        </p:spPr>
      </p:pic>
      <p:sp>
        <p:nvSpPr>
          <p:cNvPr id="3" name="CustomShape 1">
            <a:extLst>
              <a:ext uri="{FF2B5EF4-FFF2-40B4-BE49-F238E27FC236}">
                <a16:creationId xmlns:a16="http://schemas.microsoft.com/office/drawing/2014/main" id="{6126066F-AE0B-45DF-4EB2-4FA741D2DEA7}"/>
              </a:ext>
            </a:extLst>
          </p:cNvPr>
          <p:cNvSpPr/>
          <p:nvPr/>
        </p:nvSpPr>
        <p:spPr>
          <a:xfrm>
            <a:off x="2106353" y="752656"/>
            <a:ext cx="6589756" cy="2856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90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tabLst>
                <a:tab pos="408240" algn="l"/>
              </a:tabLst>
            </a:pPr>
            <a:r>
              <a:rPr lang="pt-BR" sz="1600" b="1" spc="-1" dirty="0">
                <a:solidFill>
                  <a:srgbClr val="000000"/>
                </a:solidFill>
                <a:latin typeface="Arial"/>
              </a:rPr>
              <a:t>Para execução do K-</a:t>
            </a:r>
            <a:r>
              <a:rPr lang="pt-BR" sz="1600" b="1" spc="-1" dirty="0" err="1">
                <a:solidFill>
                  <a:srgbClr val="000000"/>
                </a:solidFill>
                <a:latin typeface="Arial"/>
              </a:rPr>
              <a:t>means</a:t>
            </a:r>
            <a:r>
              <a:rPr lang="pt-BR" sz="1600" b="1" spc="-1" dirty="0">
                <a:solidFill>
                  <a:srgbClr val="000000"/>
                </a:solidFill>
                <a:latin typeface="Arial"/>
              </a:rPr>
              <a:t>, o tamanho ótimo de K = 4</a:t>
            </a:r>
          </a:p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endParaRPr lang="pt-BR" sz="1600" b="1" spc="-1" dirty="0">
              <a:solidFill>
                <a:srgbClr val="000000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393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720000" y="1015214"/>
            <a:ext cx="8638560" cy="40221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endParaRPr lang="pt-BR" sz="1600" spc="-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Resultado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17C22D2-6B81-9040-5699-5760B4AF7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" y="1300843"/>
            <a:ext cx="5031027" cy="434242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6DD0DAA-BA10-41BD-3EF6-3FCC896D0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312" y="1303881"/>
            <a:ext cx="5038608" cy="434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5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Resultado</a:t>
            </a:r>
          </a:p>
        </p:txBody>
      </p:sp>
    </p:spTree>
    <p:extLst>
      <p:ext uri="{BB962C8B-B14F-4D97-AF65-F5344CB8AC3E}">
        <p14:creationId xmlns:p14="http://schemas.microsoft.com/office/powerpoint/2010/main" val="704418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720000" y="762120"/>
            <a:ext cx="8638560" cy="427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Disponível no </a:t>
            </a:r>
            <a:r>
              <a:rPr lang="pt-BR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Github</a:t>
            </a:r>
            <a:endParaRPr lang="pt-BR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2400" b="0" strike="noStrike" spc="-1" dirty="0">
              <a:latin typeface="Arial"/>
            </a:endParaRPr>
          </a:p>
          <a:p>
            <a:pPr marL="285840" indent="-226800" algn="ctr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  <a:hlinkClick r:id="rId2"/>
              </a:rPr>
              <a:t>https://github.com/lracefetrj/mineracaodados</a:t>
            </a:r>
            <a:endParaRPr lang="pt-BR" sz="2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840" indent="-226800" algn="ctr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lang="pt-BR" sz="24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r>
              <a:rPr lang="pt-BR" sz="2400" spc="-1" dirty="0">
                <a:solidFill>
                  <a:srgbClr val="000000"/>
                </a:solidFill>
                <a:latin typeface="Arial"/>
              </a:rPr>
              <a:t>Vídeos do </a:t>
            </a:r>
            <a:r>
              <a:rPr lang="pt-BR" sz="2400" spc="-1" dirty="0" err="1">
                <a:solidFill>
                  <a:srgbClr val="000000"/>
                </a:solidFill>
                <a:latin typeface="Arial"/>
              </a:rPr>
              <a:t>youtube</a:t>
            </a:r>
            <a:endParaRPr lang="pt-BR" sz="24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endParaRPr lang="pt-BR" sz="2400" spc="-1" dirty="0">
              <a:solidFill>
                <a:srgbClr val="000000"/>
              </a:solidFill>
              <a:latin typeface="Arial"/>
            </a:endParaRPr>
          </a:p>
          <a:p>
            <a:pPr marL="1714500" lvl="3" indent="-3429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spc="-1" dirty="0">
                <a:solidFill>
                  <a:srgbClr val="000000"/>
                </a:solidFill>
                <a:latin typeface="Arial"/>
                <a:hlinkClick r:id="rId3"/>
              </a:rPr>
              <a:t>https://youtube.com/playlist?list=PLG9Xr61LOlxxbu6nnmczogW360fm3w2qf</a:t>
            </a:r>
            <a:endParaRPr lang="pt-BR" sz="2400" spc="-1" dirty="0">
              <a:solidFill>
                <a:srgbClr val="000000"/>
              </a:solidFill>
              <a:latin typeface="Arial"/>
            </a:endParaRPr>
          </a:p>
          <a:p>
            <a:pPr marL="1714500" lvl="3" indent="-3429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Código Fonte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219" name="Imagem 147"/>
          <p:cNvPicPr/>
          <p:nvPr/>
        </p:nvPicPr>
        <p:blipFill>
          <a:blip r:embed="rId4"/>
          <a:stretch/>
        </p:blipFill>
        <p:spPr>
          <a:xfrm>
            <a:off x="6767280" y="2880000"/>
            <a:ext cx="2591280" cy="2591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260360" y="928800"/>
            <a:ext cx="7557840" cy="197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Agrupamento dados mobilidade</a:t>
            </a:r>
            <a:br>
              <a:rPr lang="pt-BR" sz="4400" dirty="0"/>
            </a:b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Mineração de Dados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1260360" y="3416400"/>
            <a:ext cx="7557840" cy="136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Programa de Pós-graduação em Ciência da Computação 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Centro Federal de Educação Tecnológica Celso Suckow da Fonseca (CEFET/RJ) – Rio de Janeiro, RJ – Brasil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Prof. Eduardo Soares Ogasawara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Fábio da Silva Gregório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Lucas Daflon Scoralick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Luis Carlos Ramos Alvarenga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4970</TotalTime>
  <Words>254</Words>
  <Application>Microsoft Office PowerPoint</Application>
  <PresentationFormat>Personalizar</PresentationFormat>
  <Paragraphs>46</Paragraphs>
  <Slides>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Courier New</vt:lpstr>
      <vt:lpstr>Symbol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Thiago Oliveira</dc:creator>
  <dc:description/>
  <cp:lastModifiedBy>Lucas Daflon Scoralick</cp:lastModifiedBy>
  <cp:revision>642</cp:revision>
  <dcterms:created xsi:type="dcterms:W3CDTF">2018-02-07T15:09:11Z</dcterms:created>
  <dcterms:modified xsi:type="dcterms:W3CDTF">2022-09-03T21:10:31Z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Personalizar</vt:lpwstr>
  </property>
  <property fmtid="{D5CDD505-2E9C-101B-9397-08002B2CF9AE}" pid="4" name="Slides">
    <vt:i4>17</vt:i4>
  </property>
</Properties>
</file>