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57" r:id="rId4"/>
    <p:sldId id="261" r:id="rId5"/>
    <p:sldId id="258" r:id="rId6"/>
    <p:sldId id="260" r:id="rId7"/>
    <p:sldId id="259" r:id="rId8"/>
    <p:sldId id="267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90" r:id="rId18"/>
    <p:sldId id="291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E1C8-F691-9CA8-7130-9771495FE1DA}" v="711" dt="2022-08-12T05:23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24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24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129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487853-B5FD-412C-9DEE-5EA3B0B6E653}" type="slidenum">
              <a:rPr lang="en-US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825578-2459-4083-BFDD-A269FE7C6A5F}" type="slidenum">
              <a:rPr lang="en-US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4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85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13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7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80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G9Xr61LOlxxbu6nnmczogW360fm3w2qf" TargetMode="External"/><Relationship Id="rId2" Type="http://schemas.openxmlformats.org/officeDocument/2006/relationships/hyperlink" Target="https://github.com/lracefetrj/mineracaodad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Prediç</a:t>
            </a:r>
            <a:r>
              <a:rPr lang="pt-BR" sz="4400" spc="-1" dirty="0">
                <a:solidFill>
                  <a:srgbClr val="000000"/>
                </a:solidFill>
                <a:latin typeface="Arial"/>
                <a:ea typeface="DejaVu Sans"/>
              </a:rPr>
              <a:t>ão </a:t>
            </a:r>
          </a:p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Árvore de decisão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2E1AE3-9781-89A4-7098-01AE1775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60" y="780250"/>
            <a:ext cx="5864400" cy="11581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88FC48-79F3-C231-9A68-533A41DB9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87"/>
          <a:stretch/>
        </p:blipFill>
        <p:spPr>
          <a:xfrm>
            <a:off x="1469966" y="2318657"/>
            <a:ext cx="7138987" cy="33518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0873A38-B872-EFF7-4745-AA17246484A5}"/>
              </a:ext>
            </a:extLst>
          </p:cNvPr>
          <p:cNvSpPr txBox="1"/>
          <p:nvPr/>
        </p:nvSpPr>
        <p:spPr>
          <a:xfrm>
            <a:off x="3845379" y="1949325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Treino</a:t>
            </a:r>
            <a:r>
              <a:rPr lang="en-US" dirty="0"/>
              <a:t> = Teste</a:t>
            </a:r>
          </a:p>
        </p:txBody>
      </p:sp>
    </p:spTree>
    <p:extLst>
      <p:ext uri="{BB962C8B-B14F-4D97-AF65-F5344CB8AC3E}">
        <p14:creationId xmlns:p14="http://schemas.microsoft.com/office/powerpoint/2010/main" val="55295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Naive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Bayes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E01294-C290-08C5-E8CC-290DBDDF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61" y="754833"/>
            <a:ext cx="5966418" cy="118109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29168F-3D28-35AF-B1E7-E3C7E1F4F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06" r="4999"/>
          <a:stretch/>
        </p:blipFill>
        <p:spPr>
          <a:xfrm>
            <a:off x="5040625" y="2451554"/>
            <a:ext cx="5040000" cy="23628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816EAE-8BA4-D045-B0F6-433F74B89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89" r="5335"/>
          <a:stretch/>
        </p:blipFill>
        <p:spPr>
          <a:xfrm>
            <a:off x="0" y="2491166"/>
            <a:ext cx="5040000" cy="24245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030252-A075-532A-453B-F85DCFF8DC1A}"/>
              </a:ext>
            </a:extLst>
          </p:cNvPr>
          <p:cNvSpPr txBox="1"/>
          <p:nvPr/>
        </p:nvSpPr>
        <p:spPr>
          <a:xfrm>
            <a:off x="7494815" y="2082222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20E5A1-694F-0F55-AAAF-AF431310F959}"/>
              </a:ext>
            </a:extLst>
          </p:cNvPr>
          <p:cNvSpPr txBox="1"/>
          <p:nvPr/>
        </p:nvSpPr>
        <p:spPr>
          <a:xfrm>
            <a:off x="2075542" y="2082222"/>
            <a:ext cx="1020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9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Ramdom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Forest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35CFF0-4B16-6591-9D8C-EA8692320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63" r="5292"/>
          <a:stretch/>
        </p:blipFill>
        <p:spPr>
          <a:xfrm>
            <a:off x="5040625" y="2835274"/>
            <a:ext cx="5040000" cy="23878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B46D2F-303F-F293-972C-13CFBD2E98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92" r="2665"/>
          <a:stretch/>
        </p:blipFill>
        <p:spPr>
          <a:xfrm>
            <a:off x="2054637" y="842303"/>
            <a:ext cx="6409460" cy="1416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9BA747-C980-90C8-5654-B23ED47988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563" r="4637"/>
          <a:stretch/>
        </p:blipFill>
        <p:spPr>
          <a:xfrm>
            <a:off x="0" y="2835275"/>
            <a:ext cx="5040000" cy="23878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1F5274-B537-74CD-6990-263ED9F9D717}"/>
              </a:ext>
            </a:extLst>
          </p:cNvPr>
          <p:cNvSpPr txBox="1"/>
          <p:nvPr/>
        </p:nvSpPr>
        <p:spPr>
          <a:xfrm>
            <a:off x="7502979" y="2348008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895DE2-80E8-D328-5F60-D8AD5DA06440}"/>
              </a:ext>
            </a:extLst>
          </p:cNvPr>
          <p:cNvSpPr txBox="1"/>
          <p:nvPr/>
        </p:nvSpPr>
        <p:spPr>
          <a:xfrm>
            <a:off x="2054636" y="2348008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0ACB43-1230-4A88-734D-FA18902F50DB}"/>
              </a:ext>
            </a:extLst>
          </p:cNvPr>
          <p:cNvSpPr txBox="1"/>
          <p:nvPr/>
        </p:nvSpPr>
        <p:spPr>
          <a:xfrm>
            <a:off x="269421" y="751748"/>
            <a:ext cx="50455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Execução com 10% da amostra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C2737F-E5CF-05F2-7920-3ACE6FF9B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89" r="3348"/>
          <a:stretch/>
        </p:blipFill>
        <p:spPr>
          <a:xfrm>
            <a:off x="0" y="2330105"/>
            <a:ext cx="5040000" cy="33344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25A8D4-0D39-3C72-D3A2-1AD4FD2960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67" r="2283"/>
          <a:stretch/>
        </p:blipFill>
        <p:spPr>
          <a:xfrm>
            <a:off x="5038920" y="2338228"/>
            <a:ext cx="5040000" cy="3309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59287A-9686-69B5-F405-12EA3877A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389" y="1154105"/>
            <a:ext cx="5166808" cy="93734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61A8C97-A138-13DF-1955-24F15C1F49FE}"/>
              </a:ext>
            </a:extLst>
          </p:cNvPr>
          <p:cNvSpPr txBox="1"/>
          <p:nvPr/>
        </p:nvSpPr>
        <p:spPr>
          <a:xfrm>
            <a:off x="7476197" y="2044756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AC2FEB-0797-C3DF-4273-F1A2F53C3B07}"/>
              </a:ext>
            </a:extLst>
          </p:cNvPr>
          <p:cNvSpPr txBox="1"/>
          <p:nvPr/>
        </p:nvSpPr>
        <p:spPr>
          <a:xfrm>
            <a:off x="2027854" y="2044756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7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7C7342-19D3-D46F-91D8-1E65EB9B8D27}"/>
              </a:ext>
            </a:extLst>
          </p:cNvPr>
          <p:cNvSpPr txBox="1"/>
          <p:nvPr/>
        </p:nvSpPr>
        <p:spPr>
          <a:xfrm>
            <a:off x="269421" y="751748"/>
            <a:ext cx="50455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Execução com 10% da amostra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C1A621-4F2C-D1F3-B8BE-E8CF849EB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78" r="3130"/>
          <a:stretch/>
        </p:blipFill>
        <p:spPr>
          <a:xfrm>
            <a:off x="16328" y="2318084"/>
            <a:ext cx="5040000" cy="33422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645F40C-CE2A-FE26-A69B-990EC4B1A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4" t="8243" r="3164" b="1536"/>
          <a:stretch/>
        </p:blipFill>
        <p:spPr>
          <a:xfrm>
            <a:off x="5040625" y="2227631"/>
            <a:ext cx="5040000" cy="33422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C33573-DB82-9299-0170-1DB4BDCCD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299" y="1093379"/>
            <a:ext cx="5745265" cy="9231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3A9F55-70C7-141F-6F3B-8DDC3785475A}"/>
              </a:ext>
            </a:extLst>
          </p:cNvPr>
          <p:cNvSpPr txBox="1"/>
          <p:nvPr/>
        </p:nvSpPr>
        <p:spPr>
          <a:xfrm>
            <a:off x="7476197" y="2044756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FF2613-70BD-9ACB-19BF-A412EE1946E1}"/>
              </a:ext>
            </a:extLst>
          </p:cNvPr>
          <p:cNvSpPr txBox="1"/>
          <p:nvPr/>
        </p:nvSpPr>
        <p:spPr>
          <a:xfrm>
            <a:off x="2027854" y="2044756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8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pc="-1" dirty="0">
                <a:solidFill>
                  <a:srgbClr val="000000"/>
                </a:solidFill>
                <a:latin typeface="Arial"/>
              </a:rPr>
              <a:t>Redes Neurais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E3FEE7-ABB3-81DB-297F-6A2F9A6D0785}"/>
              </a:ext>
            </a:extLst>
          </p:cNvPr>
          <p:cNvSpPr txBox="1"/>
          <p:nvPr/>
        </p:nvSpPr>
        <p:spPr>
          <a:xfrm>
            <a:off x="269421" y="751748"/>
            <a:ext cx="50455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Execução com 10% da amostra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E4F62F-B45D-E7FD-B168-4001F6EA2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9" r="2002"/>
          <a:stretch/>
        </p:blipFill>
        <p:spPr>
          <a:xfrm>
            <a:off x="5040625" y="2425004"/>
            <a:ext cx="5040000" cy="32605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2CC103-4E9A-40FB-7B27-F018B571E5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10" r="3283"/>
          <a:stretch/>
        </p:blipFill>
        <p:spPr>
          <a:xfrm>
            <a:off x="-540" y="2395082"/>
            <a:ext cx="5040000" cy="33203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292F02-9115-92CA-1C7B-E3DD525D4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702" y="1071722"/>
            <a:ext cx="6793516" cy="93130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A2BAAEB-3B2F-6960-FAE4-446A9FCBBE93}"/>
              </a:ext>
            </a:extLst>
          </p:cNvPr>
          <p:cNvSpPr txBox="1"/>
          <p:nvPr/>
        </p:nvSpPr>
        <p:spPr>
          <a:xfrm>
            <a:off x="7476197" y="2044756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AE3D0A-FD48-5C92-63A4-B608AA196A75}"/>
              </a:ext>
            </a:extLst>
          </p:cNvPr>
          <p:cNvSpPr txBox="1"/>
          <p:nvPr/>
        </p:nvSpPr>
        <p:spPr>
          <a:xfrm>
            <a:off x="2027854" y="2044756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Redes Neurais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Convulacionais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C478AF-25D1-EADC-A01A-D9277312E718}"/>
              </a:ext>
            </a:extLst>
          </p:cNvPr>
          <p:cNvSpPr txBox="1"/>
          <p:nvPr/>
        </p:nvSpPr>
        <p:spPr>
          <a:xfrm>
            <a:off x="269421" y="751748"/>
            <a:ext cx="50455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Execução com 10% da amostra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8D90F3-DEF8-B024-4313-FB0EA7FD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82" y="1093379"/>
            <a:ext cx="5045528" cy="8467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721BD0-37F6-4A37-FA3C-58699973A0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75" r="2648"/>
          <a:stretch/>
        </p:blipFill>
        <p:spPr>
          <a:xfrm>
            <a:off x="5038920" y="2352157"/>
            <a:ext cx="5040000" cy="33183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B8FB38-2DAE-5D4A-A08D-B555F43CF4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25" r="3151"/>
          <a:stretch/>
        </p:blipFill>
        <p:spPr>
          <a:xfrm>
            <a:off x="0" y="2352157"/>
            <a:ext cx="5040000" cy="33115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6FF351-75DF-87A8-5F79-C22A4A9C7048}"/>
              </a:ext>
            </a:extLst>
          </p:cNvPr>
          <p:cNvSpPr txBox="1"/>
          <p:nvPr/>
        </p:nvSpPr>
        <p:spPr>
          <a:xfrm>
            <a:off x="7476197" y="2044756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E6C621-0D49-B50A-C19A-C9D55DFC8974}"/>
              </a:ext>
            </a:extLst>
          </p:cNvPr>
          <p:cNvSpPr txBox="1"/>
          <p:nvPr/>
        </p:nvSpPr>
        <p:spPr>
          <a:xfrm>
            <a:off x="2027854" y="2044756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2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Disponível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https://github.com/lracefetrj/mineracaodados</a:t>
            </a: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latin typeface="Arial"/>
              </a:rPr>
              <a:t>Vídeos 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</a:rPr>
              <a:t>youtube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hlinkClick r:id="rId3"/>
              </a:rPr>
              <a:t>https://youtube.com/playlist?list=PLG9Xr61LOlxxbu6nnmczogW360fm3w2qf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4"/>
          <a:stretch/>
        </p:blipFill>
        <p:spPr>
          <a:xfrm>
            <a:off x="8043182" y="3633107"/>
            <a:ext cx="2037443" cy="203744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</a:rPr>
              <a:t>Ajustes</a:t>
            </a:r>
          </a:p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</a:rPr>
              <a:t>Pré-processamento</a:t>
            </a:r>
            <a:endParaRPr lang="pt-BR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4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331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e correlação.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ELIMINAR: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atributos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9" name="Table 3"/>
          <p:cNvGraphicFramePr/>
          <p:nvPr>
            <p:extLst>
              <p:ext uri="{D42A27DB-BD31-4B8C-83A1-F6EECF244321}">
                <p14:modId xmlns:p14="http://schemas.microsoft.com/office/powerpoint/2010/main" val="1114452545"/>
              </p:ext>
            </p:extLst>
          </p:nvPr>
        </p:nvGraphicFramePr>
        <p:xfrm>
          <a:off x="228600" y="1315361"/>
          <a:ext cx="9601199" cy="3956345"/>
        </p:xfrm>
        <a:graphic>
          <a:graphicData uri="http://schemas.openxmlformats.org/drawingml/2006/table">
            <a:tbl>
              <a:tblPr/>
              <a:tblGrid>
                <a:gridCol w="278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27">
                  <a:extLst>
                    <a:ext uri="{9D8B030D-6E8A-4147-A177-3AD203B41FA5}">
                      <a16:colId xmlns:a16="http://schemas.microsoft.com/office/drawing/2014/main" val="2452410200"/>
                    </a:ext>
                  </a:extLst>
                </a:gridCol>
              </a:tblGrid>
              <a:tr h="531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Valores sempre constantes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Similares - Manter categórico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Outros casos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265"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depart_cloudiness</a:t>
                      </a:r>
                      <a:r>
                        <a:rPr lang="en-US" sz="13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airline_name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justification_description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Muito específico: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flight_id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400" b="0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Podem ser calculados a partir da data/hora esperada + atraso (alta correlação):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real_depart_date</a:t>
                      </a:r>
                      <a:r>
                        <a:rPr lang="en-US" sz="1300" b="1" strike="noStrike" spc="-1" dirty="0">
                          <a:latin typeface="+mn-lt"/>
                        </a:rPr>
                        <a:t> 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real_arrival_date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en-US" sz="1300" b="0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200" b="0" strike="noStrike" spc="-1" dirty="0" err="1">
                          <a:latin typeface="+mn-lt"/>
                        </a:rPr>
                        <a:t>Podem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ser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calculados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partir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da data/hora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esperada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+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duração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(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alta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correlação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expected_arrival_date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expected_arrival_hour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0" strike="noStrike" spc="-1" dirty="0">
                          <a:latin typeface="+mn-lt"/>
                        </a:rPr>
                        <a:t>Não há interesse nos cancelamentos: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situation_type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Correlação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5554596-BF01-8C24-E7A2-FBE8971E3258}"/>
              </a:ext>
            </a:extLst>
          </p:cNvPr>
          <p:cNvSpPr/>
          <p:nvPr/>
        </p:nvSpPr>
        <p:spPr>
          <a:xfrm>
            <a:off x="5654959" y="2252674"/>
            <a:ext cx="4282430" cy="17190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Há uma correlação alta entre ponto de orvalho (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arrival_dew_point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depart_dew_point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) e temperatura (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arrival_temperatura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departure_temperature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).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Optamos por manter a temperatura.</a:t>
            </a:r>
            <a:endParaRPr lang="pt-BR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19374E-F30A-92FE-2BAE-84B806978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2" r="10911"/>
          <a:stretch/>
        </p:blipFill>
        <p:spPr>
          <a:xfrm>
            <a:off x="-1" y="722625"/>
            <a:ext cx="5654959" cy="4947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20"/>
          <p:cNvPicPr/>
          <p:nvPr/>
        </p:nvPicPr>
        <p:blipFill>
          <a:blip r:embed="rId2"/>
          <a:stretch/>
        </p:blipFill>
        <p:spPr>
          <a:xfrm>
            <a:off x="5969880" y="1620360"/>
            <a:ext cx="3899880" cy="2438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720000" y="762120"/>
            <a:ext cx="863856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Substituir valores “N/A”, “Not informed” por </a:t>
            </a: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faltantes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072120" y="2250360"/>
            <a:ext cx="3797640" cy="68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6196680" y="4105080"/>
            <a:ext cx="381780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Muitos valores faltantes -&gt;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" name="Imagem 18"/>
          <p:cNvPicPr/>
          <p:nvPr/>
        </p:nvPicPr>
        <p:blipFill>
          <a:blip r:embed="rId3"/>
          <a:stretch/>
        </p:blipFill>
        <p:spPr>
          <a:xfrm>
            <a:off x="209880" y="1524600"/>
            <a:ext cx="5745240" cy="399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20000" y="762120"/>
            <a:ext cx="895392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 com temperatura acima de 100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&lt;- 100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subset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&gt;=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&amp;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NaN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NA, Infinitos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sapply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is.infinite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na.omit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outliers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outliers() #classe analise de outliers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#calculando fronteiras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transform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#retorna dados limpos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Limpezas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0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transformados em Numérico: </a:t>
            </a:r>
            <a:r>
              <a:rPr lang="pt-BR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expected_depart_date</a:t>
            </a: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expected_depart_hour</a:t>
            </a:r>
            <a:endParaRPr lang="pt-BR" sz="1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bfd$expected_depart_date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as.numeric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bfd$expected_depart_date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bfd$expected_depart_hour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as.numeric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bfd$expected_depart_hour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400" spc="-1" dirty="0">
              <a:solidFill>
                <a:srgbClr val="000000"/>
              </a:solidFill>
              <a:latin typeface="Courier New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transformados em Fator: </a:t>
            </a:r>
            <a:r>
              <a:rPr lang="pt-BR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buClr>
                <a:srgbClr val="000000"/>
              </a:buClr>
            </a:pP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lev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cut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)-1, -5, 5,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max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)+1),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ordered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=TRUE)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levels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(lev) &lt;- c("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early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on_time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delayed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800" spc="-1" dirty="0">
              <a:solidFill>
                <a:srgbClr val="000000"/>
              </a:solidFill>
              <a:latin typeface="Arial"/>
            </a:endParaRPr>
          </a:p>
          <a:p>
            <a:pPr marL="344790" indent="-28575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substituídos: </a:t>
            </a:r>
            <a:r>
              <a:rPr lang="en-US" sz="1800" b="1" strike="noStrike" spc="-1" dirty="0" err="1">
                <a:latin typeface="Arial"/>
              </a:rPr>
              <a:t>real_duration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strike="noStrike" spc="-1" dirty="0">
                <a:latin typeface="Arial"/>
              </a:rPr>
              <a:t>e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b="1" strike="noStrike" spc="-1" dirty="0" err="1">
                <a:latin typeface="Arial"/>
              </a:rPr>
              <a:t>expected_duration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strike="noStrike" spc="-1" dirty="0" err="1">
                <a:latin typeface="Arial"/>
              </a:rPr>
              <a:t>por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b="1" strike="noStrike" spc="-1" dirty="0" err="1">
                <a:latin typeface="Arial"/>
              </a:rPr>
              <a:t>flight_delay</a:t>
            </a:r>
            <a:endParaRPr lang="en-US" sz="1800" b="1" strike="noStrike" spc="-1" dirty="0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bfd$flight_delay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bfd$real_duration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bfd$expected_duration</a:t>
            </a:r>
            <a:endParaRPr lang="en-US" sz="1400" spc="-1" dirty="0">
              <a:solidFill>
                <a:srgbClr val="000000"/>
              </a:solidFill>
              <a:latin typeface="Courier New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4790" indent="-28575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00" spc="-1" dirty="0">
                <a:solidFill>
                  <a:srgbClr val="000000"/>
                </a:solidFill>
                <a:latin typeface="Arial"/>
              </a:rPr>
              <a:t>Mapeamento categórico: </a:t>
            </a:r>
            <a:r>
              <a:rPr lang="pt-BR" sz="1800" b="1" spc="-1" dirty="0" err="1">
                <a:solidFill>
                  <a:srgbClr val="000000"/>
                </a:solidFill>
                <a:latin typeface="Arial"/>
              </a:rPr>
              <a:t>linetype_code</a:t>
            </a: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b="1" spc="-1" dirty="0" err="1">
                <a:solidFill>
                  <a:srgbClr val="000000"/>
                </a:solidFill>
                <a:latin typeface="Arial"/>
              </a:rPr>
              <a:t>situation_type</a:t>
            </a:r>
            <a:endParaRPr lang="pt-BR" sz="18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buClr>
                <a:srgbClr val="000000"/>
              </a:buClr>
            </a:pP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cm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categ_mapping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linetype_code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transform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(cm,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cm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categ_mapping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situation_type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transform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(cm,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Prediç</a:t>
            </a: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ão</a:t>
            </a:r>
          </a:p>
          <a:p>
            <a:pPr algn="ctr">
              <a:lnSpc>
                <a:spcPct val="100000"/>
              </a:lnSpc>
            </a:pPr>
            <a:endParaRPr lang="pt-BR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Classe majoritária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7533A0-309C-339A-1EE8-31A9106FF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6"/>
          <a:stretch/>
        </p:blipFill>
        <p:spPr>
          <a:xfrm>
            <a:off x="2104100" y="856066"/>
            <a:ext cx="5864243" cy="9955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C427DE-7C24-A228-1318-0CFCB3FE6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87"/>
          <a:stretch/>
        </p:blipFill>
        <p:spPr>
          <a:xfrm>
            <a:off x="1170246" y="2196447"/>
            <a:ext cx="7399275" cy="34741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A690EFB-BB5F-FEE5-8AE3-0AEF3C3863A1}"/>
              </a:ext>
            </a:extLst>
          </p:cNvPr>
          <p:cNvSpPr txBox="1"/>
          <p:nvPr/>
        </p:nvSpPr>
        <p:spPr>
          <a:xfrm>
            <a:off x="3526971" y="1851608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Treino</a:t>
            </a:r>
            <a:r>
              <a:rPr lang="en-US" dirty="0"/>
              <a:t> = Teste</a:t>
            </a:r>
          </a:p>
        </p:txBody>
      </p:sp>
    </p:spTree>
    <p:extLst>
      <p:ext uri="{BB962C8B-B14F-4D97-AF65-F5344CB8AC3E}">
        <p14:creationId xmlns:p14="http://schemas.microsoft.com/office/powerpoint/2010/main" val="24432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Words>781</Words>
  <Application>Microsoft Office PowerPoint</Application>
  <PresentationFormat>Personalizar</PresentationFormat>
  <Paragraphs>150</Paragraphs>
  <Slides>18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648</cp:revision>
  <dcterms:created xsi:type="dcterms:W3CDTF">2018-02-07T15:09:11Z</dcterms:created>
  <dcterms:modified xsi:type="dcterms:W3CDTF">2022-09-05T22:00:20Z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