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97" r:id="rId4"/>
    <p:sldId id="295" r:id="rId5"/>
    <p:sldId id="296" r:id="rId6"/>
    <p:sldId id="298" r:id="rId7"/>
    <p:sldId id="290" r:id="rId8"/>
    <p:sldId id="291" r:id="rId9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0E1C8-F691-9CA8-7130-9771495FE1DA}" v="711" dt="2022-08-12T05:23:55.5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5877550-4710-42C6-85E1-35F467CBB824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BDD3B9F-1198-424E-B2D7-42232C5C4C63}" type="slidenum">
              <a:rPr lang="en-US" sz="1200" b="0" strike="noStrike" spc="-1">
                <a:latin typeface="Times New Roman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91B5C1-62CB-4139-8DA5-CFC5EAA21F2C}" type="slidenum">
              <a:rPr lang="en-US" sz="1200" b="0" strike="noStrike" spc="-1">
                <a:latin typeface="Times New Roman"/>
              </a:rPr>
              <a:t>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"/>
          <p:cNvPicPr/>
          <p:nvPr/>
        </p:nvPicPr>
        <p:blipFill>
          <a:blip r:embed="rId14"/>
          <a:stretch/>
        </p:blipFill>
        <p:spPr>
          <a:xfrm>
            <a:off x="8818200" y="-2520"/>
            <a:ext cx="1265400" cy="756360"/>
          </a:xfrm>
          <a:prstGeom prst="rect">
            <a:avLst/>
          </a:prstGeom>
          <a:ln w="0">
            <a:solidFill>
              <a:srgbClr val="FFFFFF"/>
            </a:solidFill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G9Xr61LOlxxbu6nnmczogW360fm3w2qf" TargetMode="External"/><Relationship Id="rId2" Type="http://schemas.openxmlformats.org/officeDocument/2006/relationships/hyperlink" Target="https://github.com/lracefetrj/mineracaodado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260360" y="928800"/>
            <a:ext cx="7557840" cy="197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Agrupamento dados mobilidade</a:t>
            </a:r>
            <a:br>
              <a:rPr dirty="0"/>
            </a:b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Mineração de Dados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260360" y="3416400"/>
            <a:ext cx="7557840" cy="136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Programa de Pós-graduação em Ciência da Computação 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Centro Federal de Educação Tecnológica Celso Suckow da Fonseca (CEFET/RJ) – Rio de Janeiro, RJ – Brasil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Prof. Eduardo Soares 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Ogasawara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Fábio da Silva Gregório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Lucas Daflon Scoralick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Luis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Carlos Ramos Alvarenga</a:t>
            </a:r>
            <a:endParaRPr lang="pt-BR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720000" y="1015213"/>
            <a:ext cx="8638560" cy="41609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Análise por: 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summary</a:t>
            </a:r>
            <a:r>
              <a:rPr lang="pt-BR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</a:t>
            </a:r>
            <a:r>
              <a:rPr lang="pt-BR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Atributos eliminados:</a:t>
            </a:r>
          </a:p>
          <a:p>
            <a:pPr marL="801360" lvl="1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Linha – muitos valores com “”</a:t>
            </a:r>
          </a:p>
          <a:p>
            <a:pPr marL="801360" lvl="1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Ordem e </a:t>
            </a:r>
            <a:r>
              <a:rPr lang="pt-BR" sz="1600" spc="-1" dirty="0" err="1">
                <a:solidFill>
                  <a:srgbClr val="000000"/>
                </a:solidFill>
                <a:latin typeface="Arial"/>
              </a:rPr>
              <a:t>Cod</a:t>
            </a:r>
            <a:r>
              <a:rPr lang="pt-BR" sz="1600" spc="-1" dirty="0">
                <a:solidFill>
                  <a:srgbClr val="000000"/>
                </a:solidFill>
                <a:latin typeface="Arial"/>
              </a:rPr>
              <a:t> – valores identificadores, sem valor para agrupamento</a:t>
            </a:r>
          </a:p>
          <a:p>
            <a:pPr marL="801360" lvl="1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Date – atributo do tipo data</a:t>
            </a:r>
          </a:p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Limpezas:</a:t>
            </a:r>
          </a:p>
          <a:p>
            <a:pPr marL="516240" lvl="1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r>
              <a:rPr lang="it-IT" sz="1600" spc="-1" dirty="0">
                <a:solidFill>
                  <a:srgbClr val="000000"/>
                </a:solidFill>
                <a:latin typeface="Courier New"/>
              </a:rPr>
              <a:t>is.na(data) &lt;- sapply(data, is.infinite)</a:t>
            </a:r>
          </a:p>
          <a:p>
            <a:pPr marL="516240" lvl="1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r>
              <a:rPr lang="it-IT" sz="1600" spc="-1" dirty="0">
                <a:solidFill>
                  <a:srgbClr val="000000"/>
                </a:solidFill>
                <a:latin typeface="Courier New"/>
              </a:rPr>
              <a:t>data &lt;- na.omit(data)</a:t>
            </a:r>
            <a:endParaRPr lang="pt-BR" sz="1600" spc="-1" dirty="0">
              <a:solidFill>
                <a:srgbClr val="000000"/>
              </a:solidFill>
              <a:latin typeface="Courier New"/>
            </a:endParaRPr>
          </a:p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 err="1">
                <a:solidFill>
                  <a:srgbClr val="000000"/>
                </a:solidFill>
                <a:latin typeface="Arial"/>
              </a:rPr>
              <a:t>Nomalização</a:t>
            </a:r>
            <a:r>
              <a:rPr lang="pt-BR" sz="1600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516240" lvl="1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r>
              <a:rPr lang="nl-NL" sz="1600" spc="-1" dirty="0">
                <a:solidFill>
                  <a:srgbClr val="000000"/>
                </a:solidFill>
                <a:latin typeface="Courier New"/>
              </a:rPr>
              <a:t>data &lt;- scale(data)</a:t>
            </a:r>
          </a:p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Avaliação da entropia:</a:t>
            </a:r>
          </a:p>
          <a:p>
            <a:pPr marL="590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	eval &lt;-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cluster_evaluation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(rep(1,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nrow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(data)),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data$cod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590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	[1] 12.72632</a:t>
            </a:r>
          </a:p>
          <a:p>
            <a:pPr marL="516240" lvl="1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endParaRPr lang="pt-BR" sz="1600" spc="-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Avaliação, limpeza e normalização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Remove outliers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1E9CD1-0BE0-AA52-56AB-FD256CA70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9" t="9195" b="4553"/>
          <a:stretch/>
        </p:blipFill>
        <p:spPr>
          <a:xfrm>
            <a:off x="32658" y="671400"/>
            <a:ext cx="5058966" cy="360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B82DE10-6F0B-81AA-73A6-C570DE8DC4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2" t="10931" r="3836" b="7544"/>
          <a:stretch/>
        </p:blipFill>
        <p:spPr>
          <a:xfrm>
            <a:off x="5018287" y="2005582"/>
            <a:ext cx="506233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7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720000" y="1015214"/>
            <a:ext cx="8638560" cy="40221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pt-BR" sz="1600" spc="-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K-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Means</a:t>
            </a:r>
            <a:endParaRPr lang="pt-BR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858908B-D2CE-F56C-E407-FDC64CA5F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5" y="1468098"/>
            <a:ext cx="5809772" cy="4022150"/>
          </a:xfrm>
          <a:prstGeom prst="rect">
            <a:avLst/>
          </a:prstGeom>
        </p:spPr>
      </p:pic>
      <p:sp>
        <p:nvSpPr>
          <p:cNvPr id="3" name="CustomShape 1">
            <a:extLst>
              <a:ext uri="{FF2B5EF4-FFF2-40B4-BE49-F238E27FC236}">
                <a16:creationId xmlns:a16="http://schemas.microsoft.com/office/drawing/2014/main" id="{6126066F-AE0B-45DF-4EB2-4FA741D2DEA7}"/>
              </a:ext>
            </a:extLst>
          </p:cNvPr>
          <p:cNvSpPr/>
          <p:nvPr/>
        </p:nvSpPr>
        <p:spPr>
          <a:xfrm>
            <a:off x="-2065" y="872399"/>
            <a:ext cx="9021568" cy="2856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90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r>
              <a:rPr lang="pt-BR" sz="1400" b="1" spc="-1" dirty="0">
                <a:solidFill>
                  <a:srgbClr val="000000"/>
                </a:solidFill>
                <a:latin typeface="Arial"/>
              </a:rPr>
              <a:t>Para execução do K-</a:t>
            </a:r>
            <a:r>
              <a:rPr lang="pt-BR" sz="1400" b="1" spc="-1" dirty="0" err="1">
                <a:solidFill>
                  <a:srgbClr val="000000"/>
                </a:solidFill>
                <a:latin typeface="Arial"/>
              </a:rPr>
              <a:t>means</a:t>
            </a:r>
            <a:r>
              <a:rPr lang="pt-BR" sz="1400" b="1" spc="-1" dirty="0">
                <a:solidFill>
                  <a:srgbClr val="000000"/>
                </a:solidFill>
                <a:latin typeface="Arial"/>
              </a:rPr>
              <a:t>, o tamanho ótimo de K = 4</a:t>
            </a:r>
          </a:p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pt-BR" sz="1400" b="1" spc="-1" dirty="0">
              <a:solidFill>
                <a:srgbClr val="000000"/>
              </a:solidFill>
              <a:latin typeface="Courier New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117F35-F9EF-D99B-AFEC-6411AD723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450" y="1300843"/>
            <a:ext cx="4700175" cy="405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3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720000" y="1015214"/>
            <a:ext cx="8638560" cy="40221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pt-BR" sz="1600" spc="-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K-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Medoid</a:t>
            </a:r>
            <a:endParaRPr lang="pt-BR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F9B406E-BFF6-F539-82E1-6AD3EF727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" y="1676066"/>
            <a:ext cx="5314950" cy="3784244"/>
          </a:xfrm>
          <a:prstGeom prst="rect">
            <a:avLst/>
          </a:prstGeom>
        </p:spPr>
      </p:pic>
      <p:sp>
        <p:nvSpPr>
          <p:cNvPr id="4" name="CustomShape 1">
            <a:extLst>
              <a:ext uri="{FF2B5EF4-FFF2-40B4-BE49-F238E27FC236}">
                <a16:creationId xmlns:a16="http://schemas.microsoft.com/office/drawing/2014/main" id="{92150908-D7F0-18E8-0881-59E4B9B71E96}"/>
              </a:ext>
            </a:extLst>
          </p:cNvPr>
          <p:cNvSpPr/>
          <p:nvPr/>
        </p:nvSpPr>
        <p:spPr>
          <a:xfrm>
            <a:off x="-2065" y="872399"/>
            <a:ext cx="9021568" cy="2856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90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r>
              <a:rPr lang="pt-BR" sz="1400" b="1" spc="-1" dirty="0">
                <a:solidFill>
                  <a:srgbClr val="000000"/>
                </a:solidFill>
                <a:latin typeface="Arial"/>
              </a:rPr>
              <a:t>Para execução do K-</a:t>
            </a:r>
            <a:r>
              <a:rPr lang="pt-BR" sz="1400" b="1" spc="-1" dirty="0" err="1">
                <a:solidFill>
                  <a:srgbClr val="000000"/>
                </a:solidFill>
                <a:latin typeface="Arial"/>
              </a:rPr>
              <a:t>means</a:t>
            </a:r>
            <a:r>
              <a:rPr lang="pt-BR" sz="1400" b="1" spc="-1" dirty="0">
                <a:solidFill>
                  <a:srgbClr val="000000"/>
                </a:solidFill>
                <a:latin typeface="Arial"/>
              </a:rPr>
              <a:t>, o tamanho ótimo de K = 3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E1E0092-7AFF-A594-6D86-224867397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920" y="1719859"/>
            <a:ext cx="4860000" cy="34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5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720000" y="1015214"/>
            <a:ext cx="8638560" cy="40221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pt-BR" sz="1600" spc="-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DBSCAN</a:t>
            </a: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6126066F-AE0B-45DF-4EB2-4FA741D2DEA7}"/>
              </a:ext>
            </a:extLst>
          </p:cNvPr>
          <p:cNvSpPr/>
          <p:nvPr/>
        </p:nvSpPr>
        <p:spPr>
          <a:xfrm>
            <a:off x="-2065" y="821888"/>
            <a:ext cx="6589756" cy="2856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90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r>
              <a:rPr lang="pt-BR" sz="1600" b="1" spc="-1" dirty="0">
                <a:solidFill>
                  <a:srgbClr val="000000"/>
                </a:solidFill>
                <a:latin typeface="Arial"/>
              </a:rPr>
              <a:t>Para execução do DBSCAN, o tamanho ótimo de </a:t>
            </a:r>
            <a:r>
              <a:rPr lang="pt-BR" sz="1600" b="1" spc="-1" dirty="0" err="1">
                <a:solidFill>
                  <a:srgbClr val="000000"/>
                </a:solidFill>
                <a:latin typeface="Arial"/>
              </a:rPr>
              <a:t>eps</a:t>
            </a:r>
            <a:r>
              <a:rPr lang="pt-BR" sz="1600" b="1" spc="-1" dirty="0">
                <a:solidFill>
                  <a:srgbClr val="000000"/>
                </a:solidFill>
                <a:latin typeface="Arial"/>
              </a:rPr>
              <a:t>=0.7</a:t>
            </a:r>
          </a:p>
          <a:p>
            <a:pPr marL="590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r>
              <a:rPr lang="pt-BR" sz="1600" b="1" spc="-1" dirty="0">
                <a:solidFill>
                  <a:srgbClr val="000000"/>
                </a:solidFill>
                <a:latin typeface="Arial"/>
              </a:rPr>
              <a:t>Necessário amostra de 1% para execução.</a:t>
            </a:r>
          </a:p>
          <a:p>
            <a:pPr marL="590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endParaRPr lang="pt-BR" sz="1600" b="1" spc="-1" dirty="0">
              <a:solidFill>
                <a:srgbClr val="000000"/>
              </a:solidFill>
              <a:latin typeface="Arial"/>
            </a:endParaRPr>
          </a:p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pt-BR" sz="1600" b="1" spc="-1" dirty="0">
              <a:solidFill>
                <a:srgbClr val="000000"/>
              </a:solidFill>
              <a:latin typeface="Courier New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EF3F447-DCEC-13D4-4285-FA3434BF38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57" r="2857"/>
          <a:stretch/>
        </p:blipFill>
        <p:spPr>
          <a:xfrm>
            <a:off x="-2065" y="1610531"/>
            <a:ext cx="5112908" cy="337059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5D01096-93C9-103E-A4C8-BFB58483E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312" y="1577083"/>
            <a:ext cx="5038608" cy="358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3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720000" y="762120"/>
            <a:ext cx="8638560" cy="427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Disponível no </a:t>
            </a:r>
            <a:r>
              <a:rPr lang="pt-BR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endParaRPr lang="pt-BR" sz="24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2400" b="0" strike="noStrike" spc="-1" dirty="0">
              <a:latin typeface="Arial"/>
            </a:endParaRPr>
          </a:p>
          <a:p>
            <a:pPr marL="285840" indent="-226800" algn="ctr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https://github.com/lracefetrj/mineracaodados</a:t>
            </a:r>
            <a:endParaRPr lang="pt-BR" sz="2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840" indent="-226800" algn="ctr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lang="pt-BR" sz="24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r>
              <a:rPr lang="pt-BR" sz="2400" spc="-1" dirty="0">
                <a:solidFill>
                  <a:srgbClr val="000000"/>
                </a:solidFill>
                <a:latin typeface="Arial"/>
              </a:rPr>
              <a:t>Vídeos do </a:t>
            </a:r>
            <a:r>
              <a:rPr lang="pt-BR" sz="2400" spc="-1" dirty="0" err="1">
                <a:solidFill>
                  <a:srgbClr val="000000"/>
                </a:solidFill>
                <a:latin typeface="Arial"/>
              </a:rPr>
              <a:t>youtube</a:t>
            </a:r>
            <a:endParaRPr lang="pt-BR" sz="24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endParaRPr lang="pt-BR" sz="2400" spc="-1" dirty="0">
              <a:solidFill>
                <a:srgbClr val="000000"/>
              </a:solidFill>
              <a:latin typeface="Arial"/>
            </a:endParaRPr>
          </a:p>
          <a:p>
            <a:pPr marL="1714500" lvl="3" indent="-3429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spc="-1" dirty="0">
                <a:solidFill>
                  <a:srgbClr val="000000"/>
                </a:solidFill>
                <a:latin typeface="Arial"/>
                <a:hlinkClick r:id="rId3"/>
              </a:rPr>
              <a:t>https://youtube.com/playlist?list=PLG9Xr61LOlxxbu6nnmczogW360fm3w2qf</a:t>
            </a:r>
            <a:endParaRPr lang="pt-BR" sz="2400" spc="-1" dirty="0">
              <a:solidFill>
                <a:srgbClr val="000000"/>
              </a:solidFill>
              <a:latin typeface="Arial"/>
            </a:endParaRPr>
          </a:p>
          <a:p>
            <a:pPr marL="1714500" lvl="3" indent="-3429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Código Fonte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219" name="Imagem 147"/>
          <p:cNvPicPr/>
          <p:nvPr/>
        </p:nvPicPr>
        <p:blipFill>
          <a:blip r:embed="rId4"/>
          <a:stretch/>
        </p:blipFill>
        <p:spPr>
          <a:xfrm>
            <a:off x="8033657" y="3638057"/>
            <a:ext cx="1945388" cy="1945388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260360" y="928800"/>
            <a:ext cx="7557840" cy="197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Agrupamento dados mobilidade</a:t>
            </a:r>
            <a:br>
              <a:rPr lang="pt-BR" sz="4400" dirty="0"/>
            </a:b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Mineração de Dados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260360" y="3416400"/>
            <a:ext cx="7557840" cy="136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Programa de Pós-graduação em Ciência da Computação 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Centro Federal de Educação Tecnológica Celso Suckow da Fonseca (CEFET/RJ) – Rio de Janeiro, RJ – Brasil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Prof. Eduardo Soares Ogasawara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Fábio da Silva Gregório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Lucas Daflon Scoralick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Luis Carlos Ramos Alvarenga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5545</TotalTime>
  <Words>282</Words>
  <Application>Microsoft Office PowerPoint</Application>
  <PresentationFormat>Personalizar</PresentationFormat>
  <Paragraphs>48</Paragraphs>
  <Slides>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Courier New</vt:lpstr>
      <vt:lpstr>Symbol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Thiago Oliveira</dc:creator>
  <dc:description/>
  <cp:lastModifiedBy>Lucas Daflon Scoralick</cp:lastModifiedBy>
  <cp:revision>647</cp:revision>
  <dcterms:created xsi:type="dcterms:W3CDTF">2018-02-07T15:09:11Z</dcterms:created>
  <dcterms:modified xsi:type="dcterms:W3CDTF">2022-09-05T21:41:11Z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Personalizar</vt:lpwstr>
  </property>
  <property fmtid="{D5CDD505-2E9C-101B-9397-08002B2CF9AE}" pid="4" name="Slides">
    <vt:i4>17</vt:i4>
  </property>
</Properties>
</file>