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57" r:id="rId4"/>
    <p:sldId id="261" r:id="rId5"/>
    <p:sldId id="258" r:id="rId6"/>
    <p:sldId id="260" r:id="rId7"/>
    <p:sldId id="259" r:id="rId8"/>
    <p:sldId id="264" r:id="rId9"/>
    <p:sldId id="267" r:id="rId10"/>
    <p:sldId id="294" r:id="rId11"/>
    <p:sldId id="296" r:id="rId12"/>
    <p:sldId id="295" r:id="rId13"/>
    <p:sldId id="297" r:id="rId14"/>
    <p:sldId id="298" r:id="rId15"/>
    <p:sldId id="299" r:id="rId16"/>
    <p:sldId id="300" r:id="rId17"/>
    <p:sldId id="290" r:id="rId18"/>
    <p:sldId id="291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487853-B5FD-412C-9DEE-5EA3B0B6E653}" type="slidenum">
              <a:rPr lang="en-US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F825578-2459-4083-BFDD-A269FE7C6A5F}" type="slidenum">
              <a:rPr lang="en-US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8FDE6A-8D50-462E-AD78-6556FC2F0923}" type="slidenum">
              <a:rPr lang="en-US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11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G9Xr61LOlxxbu6nnmczogW360fm3w2qf" TargetMode="External"/><Relationship Id="rId2" Type="http://schemas.openxmlformats.org/officeDocument/2006/relationships/hyperlink" Target="https://github.com/lracefetrj/mineracaodad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Padrões frequentes 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Eduardo Soares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Ogasawara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Luis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Carlos Ramos Alvarenga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19999" y="762120"/>
            <a:ext cx="9199608" cy="20055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750" indent="-22669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Execução do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Apriori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 suporte de 10% e confiança de 10%: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54 regras</a:t>
            </a:r>
            <a:r>
              <a:rPr lang="pt-BR" sz="16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4985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rules &lt;- 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apriori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bfdTrans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, parameter=list(supp = 0.1, conf = 0.1, 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minlen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=2, 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maxlen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= 10, target = "rules"), appearance=list(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rhs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= c("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arrival_delay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=delayed"), default="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lhs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"), control=NULL)</a:t>
            </a:r>
          </a:p>
          <a:p>
            <a:pPr marL="51498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en-US" sz="1300" spc="-1" dirty="0">
              <a:solidFill>
                <a:srgbClr val="000000"/>
              </a:solidFill>
              <a:latin typeface="Courier New"/>
            </a:endParaRPr>
          </a:p>
          <a:p>
            <a:pPr marL="285750" indent="-22669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remoção de regras redundantes </a:t>
            </a:r>
            <a:r>
              <a:rPr lang="pt-BR" sz="1600" spc="-1" dirty="0">
                <a:solidFill>
                  <a:srgbClr val="000000"/>
                </a:solidFill>
                <a:latin typeface="Arial"/>
                <a:ea typeface="DejaVu Sans"/>
              </a:rPr>
              <a:t>resultou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em: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6 regras.</a:t>
            </a:r>
          </a:p>
          <a:p>
            <a:pPr marL="51498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nrules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&lt;- rules[!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is.redundant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(rules)]</a:t>
            </a:r>
          </a:p>
          <a:p>
            <a:pPr marL="51498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3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Apriori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047720" y="1600560"/>
            <a:ext cx="303120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21BDA5-A349-B390-E667-B867C000F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2169"/>
              </p:ext>
            </p:extLst>
          </p:nvPr>
        </p:nvGraphicFramePr>
        <p:xfrm>
          <a:off x="464584" y="2586508"/>
          <a:ext cx="9199607" cy="2979121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37974">
                  <a:extLst>
                    <a:ext uri="{9D8B030D-6E8A-4147-A177-3AD203B41FA5}">
                      <a16:colId xmlns:a16="http://schemas.microsoft.com/office/drawing/2014/main" val="538554542"/>
                    </a:ext>
                  </a:extLst>
                </a:gridCol>
                <a:gridCol w="2247523">
                  <a:extLst>
                    <a:ext uri="{9D8B030D-6E8A-4147-A177-3AD203B41FA5}">
                      <a16:colId xmlns:a16="http://schemas.microsoft.com/office/drawing/2014/main" val="462174272"/>
                    </a:ext>
                  </a:extLst>
                </a:gridCol>
                <a:gridCol w="990434">
                  <a:extLst>
                    <a:ext uri="{9D8B030D-6E8A-4147-A177-3AD203B41FA5}">
                      <a16:colId xmlns:a16="http://schemas.microsoft.com/office/drawing/2014/main" val="2245662375"/>
                    </a:ext>
                  </a:extLst>
                </a:gridCol>
                <a:gridCol w="1085667">
                  <a:extLst>
                    <a:ext uri="{9D8B030D-6E8A-4147-A177-3AD203B41FA5}">
                      <a16:colId xmlns:a16="http://schemas.microsoft.com/office/drawing/2014/main" val="2212481504"/>
                    </a:ext>
                  </a:extLst>
                </a:gridCol>
                <a:gridCol w="990434">
                  <a:extLst>
                    <a:ext uri="{9D8B030D-6E8A-4147-A177-3AD203B41FA5}">
                      <a16:colId xmlns:a16="http://schemas.microsoft.com/office/drawing/2014/main" val="3462218186"/>
                    </a:ext>
                  </a:extLst>
                </a:gridCol>
                <a:gridCol w="1047575">
                  <a:extLst>
                    <a:ext uri="{9D8B030D-6E8A-4147-A177-3AD203B41FA5}">
                      <a16:colId xmlns:a16="http://schemas.microsoft.com/office/drawing/2014/main" val="2491852597"/>
                    </a:ext>
                  </a:extLst>
                </a:gridCol>
              </a:tblGrid>
              <a:tr h="243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confidence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lift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2641282259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{</a:t>
                      </a:r>
                      <a:r>
                        <a:rPr lang="en-US" sz="1200" u="none" strike="noStrike" dirty="0" err="1">
                          <a:effectLst/>
                        </a:rPr>
                        <a:t>depart_humidity</a:t>
                      </a:r>
                      <a:r>
                        <a:rPr lang="en-US" sz="1200" u="none" strike="noStrike" dirty="0">
                          <a:effectLst/>
                        </a:rPr>
                        <a:t>=high}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0.1124656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0.1894616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0.5936063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0.9544034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1024244033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{arrival_humidity=high}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0.1138404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0.1905915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0.5973008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0.9600951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172746915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{depart_temperature=normal}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0.1837783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0.1983336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0.9266121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0.9990958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419011446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{arrival_temperature=normal}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0.1839657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0.1981992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0.9281862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0.9984185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2926331094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{linetype_code=N}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0.1817111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0.1930983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0.9410293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0.9727230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3662275702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{situation_type=REALIZADO}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0.1985111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0.2000421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0.9923466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10.077.024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60144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6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D4FDE7A-F6CC-86AB-5222-84BC7144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9" y="888735"/>
            <a:ext cx="9031607" cy="41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7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Apriori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7A7671-68CB-F1FC-4683-C7405391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01" y="748662"/>
            <a:ext cx="6944021" cy="48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4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B646F-BB50-B1FF-880C-11CE42EFE11A}"/>
              </a:ext>
            </a:extLst>
          </p:cNvPr>
          <p:cNvSpPr txBox="1"/>
          <p:nvPr/>
        </p:nvSpPr>
        <p:spPr>
          <a:xfrm>
            <a:off x="3187409" y="37616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FP-</a:t>
            </a:r>
            <a:r>
              <a:rPr lang="pt-BR" sz="2800" b="1" dirty="0" err="1"/>
              <a:t>growth</a:t>
            </a:r>
            <a:endParaRPr lang="pt-BR" sz="2800" dirty="0" err="1"/>
          </a:p>
        </p:txBody>
      </p:sp>
      <p:pic>
        <p:nvPicPr>
          <p:cNvPr id="7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30CB279-4C7F-6353-6F7E-4CA61F6B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2" y="1683795"/>
            <a:ext cx="9756745" cy="25096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26D4013-A022-D94B-32A5-290683948E71}"/>
              </a:ext>
            </a:extLst>
          </p:cNvPr>
          <p:cNvSpPr txBox="1"/>
          <p:nvPr/>
        </p:nvSpPr>
        <p:spPr>
          <a:xfrm>
            <a:off x="270519" y="973868"/>
            <a:ext cx="88324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Foi aplicado o algoritmo FP-</a:t>
            </a:r>
            <a:r>
              <a:rPr lang="pt-BR" dirty="0" err="1"/>
              <a:t>growth</a:t>
            </a:r>
            <a:r>
              <a:rPr lang="pt-BR" dirty="0"/>
              <a:t> tendo como alvo o atributo </a:t>
            </a:r>
            <a:r>
              <a:rPr lang="pt-BR" dirty="0" err="1"/>
              <a:t>arrival_delay</a:t>
            </a:r>
            <a:r>
              <a:rPr lang="pt-BR" dirty="0"/>
              <a:t>, buscando um suporte mínimo de 10% e confiança mínima de 10%</a:t>
            </a:r>
          </a:p>
        </p:txBody>
      </p:sp>
    </p:spTree>
    <p:extLst>
      <p:ext uri="{BB962C8B-B14F-4D97-AF65-F5344CB8AC3E}">
        <p14:creationId xmlns:p14="http://schemas.microsoft.com/office/powerpoint/2010/main" val="314383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1E768C2-9C26-3B9F-F611-243BD42D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7" y="1745793"/>
            <a:ext cx="8686866" cy="38193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8FB4F6-EE47-88C4-55EF-E7E2E3ACB561}"/>
              </a:ext>
            </a:extLst>
          </p:cNvPr>
          <p:cNvSpPr txBox="1"/>
          <p:nvPr/>
        </p:nvSpPr>
        <p:spPr>
          <a:xfrm>
            <a:off x="148785" y="189362"/>
            <a:ext cx="86160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Com o tratamento aplicado ao conjunto de dados não foi possível com o algoritmo FP-</a:t>
            </a:r>
            <a:r>
              <a:rPr lang="pt-BR" dirty="0" err="1"/>
              <a:t>growth</a:t>
            </a:r>
            <a:r>
              <a:rPr lang="pt-BR" dirty="0"/>
              <a:t> identificar regras relevantes que correlacionadas ao atraso, é conveniente efetuar novo tratamento sobre os dados. Contudo, destaca-se a força de duas regras relacionando antecipação dos </a:t>
            </a:r>
            <a:r>
              <a:rPr lang="pt-BR" dirty="0" err="1"/>
              <a:t>vôos</a:t>
            </a:r>
            <a:r>
              <a:rPr lang="pt-BR" dirty="0"/>
              <a:t> a duas companhias aéreas</a:t>
            </a:r>
          </a:p>
        </p:txBody>
      </p:sp>
    </p:spTree>
    <p:extLst>
      <p:ext uri="{BB962C8B-B14F-4D97-AF65-F5344CB8AC3E}">
        <p14:creationId xmlns:p14="http://schemas.microsoft.com/office/powerpoint/2010/main" val="388018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3880617-A4AF-B0D6-BBED-FA6D3898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8" y="1345160"/>
            <a:ext cx="9899396" cy="40927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668DB14-92BE-806F-1FA0-A121F48BE7A1}"/>
              </a:ext>
            </a:extLst>
          </p:cNvPr>
          <p:cNvSpPr txBox="1"/>
          <p:nvPr/>
        </p:nvSpPr>
        <p:spPr>
          <a:xfrm>
            <a:off x="175837" y="270519"/>
            <a:ext cx="84401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Destaque para a força de duas regras apontadas pelo </a:t>
            </a:r>
            <a:r>
              <a:rPr lang="pt-BR" dirty="0" err="1"/>
              <a:t>lift</a:t>
            </a:r>
            <a:r>
              <a:rPr lang="pt-BR" dirty="0"/>
              <a:t> no gráfico de dispersão</a:t>
            </a:r>
          </a:p>
        </p:txBody>
      </p:sp>
    </p:spTree>
    <p:extLst>
      <p:ext uri="{BB962C8B-B14F-4D97-AF65-F5344CB8AC3E}">
        <p14:creationId xmlns:p14="http://schemas.microsoft.com/office/powerpoint/2010/main" val="78004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6B9E7C50-0A43-0100-F533-DFAE76C1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2" y="1090454"/>
            <a:ext cx="9518994" cy="44256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2C8EFCB-E21A-448E-55B1-A48C30ABA89D}"/>
              </a:ext>
            </a:extLst>
          </p:cNvPr>
          <p:cNvSpPr txBox="1"/>
          <p:nvPr/>
        </p:nvSpPr>
        <p:spPr>
          <a:xfrm>
            <a:off x="243466" y="243467"/>
            <a:ext cx="79262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Gráfico de coordenadas paralelas confirma a força das regras relacionadas a duas companhias aéreas</a:t>
            </a:r>
          </a:p>
        </p:txBody>
      </p:sp>
    </p:spTree>
    <p:extLst>
      <p:ext uri="{BB962C8B-B14F-4D97-AF65-F5344CB8AC3E}">
        <p14:creationId xmlns:p14="http://schemas.microsoft.com/office/powerpoint/2010/main" val="349267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Disponível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https://github.com/lracefetrj/mineracaodados</a:t>
            </a:r>
            <a:endParaRPr lang="pt-B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latin typeface="Arial"/>
              </a:rPr>
              <a:t>Vídeos do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</a:rPr>
              <a:t>youtube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hlinkClick r:id="rId3"/>
              </a:rPr>
              <a:t>https://youtube.com/playlist?list=PLG9Xr61LOlxxbu6nnmczogW360fm3w2qf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4"/>
          <a:stretch/>
        </p:blipFill>
        <p:spPr>
          <a:xfrm>
            <a:off x="6767280" y="2880000"/>
            <a:ext cx="2591280" cy="259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Padrões frequentes 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000"/>
                </a:solidFill>
                <a:latin typeface="Arial"/>
              </a:rPr>
              <a:t>Ajustes</a:t>
            </a:r>
          </a:p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</a:rPr>
              <a:t>Pré-processamento</a:t>
            </a:r>
            <a:endParaRPr lang="pt-BR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4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331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Análise por: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summary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e correlação.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ELIMINAR: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Avaliação atributos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49" name="Table 3"/>
          <p:cNvGraphicFramePr/>
          <p:nvPr>
            <p:extLst>
              <p:ext uri="{D42A27DB-BD31-4B8C-83A1-F6EECF244321}">
                <p14:modId xmlns:p14="http://schemas.microsoft.com/office/powerpoint/2010/main" val="1114452545"/>
              </p:ext>
            </p:extLst>
          </p:nvPr>
        </p:nvGraphicFramePr>
        <p:xfrm>
          <a:off x="228600" y="1315361"/>
          <a:ext cx="9601199" cy="3956345"/>
        </p:xfrm>
        <a:graphic>
          <a:graphicData uri="http://schemas.openxmlformats.org/drawingml/2006/table">
            <a:tbl>
              <a:tblPr/>
              <a:tblGrid>
                <a:gridCol w="278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27">
                  <a:extLst>
                    <a:ext uri="{9D8B030D-6E8A-4147-A177-3AD203B41FA5}">
                      <a16:colId xmlns:a16="http://schemas.microsoft.com/office/drawing/2014/main" val="2452410200"/>
                    </a:ext>
                  </a:extLst>
                </a:gridCol>
              </a:tblGrid>
              <a:tr h="531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Valores sempre constantes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Similares - Manter categórico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kern="1200" spc="-1" dirty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Outros casos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265"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depart_cloudiness</a:t>
                      </a:r>
                      <a:r>
                        <a:rPr lang="en-US" sz="13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airline_name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justification_description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Muito específico: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flight_id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400" b="0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Podem ser calculados a partir da data/hora esperada + atraso (alta correlação):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real_depart_date</a:t>
                      </a:r>
                      <a:r>
                        <a:rPr lang="en-US" sz="1300" b="1" strike="noStrike" spc="-1" dirty="0">
                          <a:latin typeface="+mn-lt"/>
                        </a:rPr>
                        <a:t> 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real_arrival_date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en-US" sz="1300" b="0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200" b="0" strike="noStrike" spc="-1" dirty="0" err="1">
                          <a:latin typeface="+mn-lt"/>
                        </a:rPr>
                        <a:t>Podem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ser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calculados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partir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da data/hora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esperada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+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duração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(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alta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correlação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expected_arrival_date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expected_arrival_hour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0" strike="noStrike" spc="-1" dirty="0">
                          <a:latin typeface="+mn-lt"/>
                        </a:rPr>
                        <a:t>Não há interesse nos cancelamentos: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situation_type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Correlação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5554596-BF01-8C24-E7A2-FBE8971E3258}"/>
              </a:ext>
            </a:extLst>
          </p:cNvPr>
          <p:cNvSpPr/>
          <p:nvPr/>
        </p:nvSpPr>
        <p:spPr>
          <a:xfrm>
            <a:off x="5654959" y="2252674"/>
            <a:ext cx="4282430" cy="17190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Há uma correlação alta entre ponto de orvalho (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arrival_dew_point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e 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depart_dew_point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) e temperatura (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arrival_temperatura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departure_temperature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).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Optamos por manter a temperatura.</a:t>
            </a:r>
            <a:endParaRPr lang="pt-BR" sz="16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Aft>
                <a:spcPts val="601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19374E-F30A-92FE-2BAE-84B806978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2" r="10911"/>
          <a:stretch/>
        </p:blipFill>
        <p:spPr>
          <a:xfrm>
            <a:off x="-1" y="722625"/>
            <a:ext cx="5654959" cy="4947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20"/>
          <p:cNvPicPr/>
          <p:nvPr/>
        </p:nvPicPr>
        <p:blipFill>
          <a:blip r:embed="rId2"/>
          <a:stretch/>
        </p:blipFill>
        <p:spPr>
          <a:xfrm>
            <a:off x="5969880" y="1620360"/>
            <a:ext cx="3899880" cy="2438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720000" y="762120"/>
            <a:ext cx="8638560" cy="81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Substituir valores “N/A”, “Not informed” por </a:t>
            </a: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faltantes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072120" y="2250360"/>
            <a:ext cx="3797640" cy="680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6196680" y="4105080"/>
            <a:ext cx="381780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Muitos valores faltantes -&gt;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ELIMINAR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5" name="Imagem 18"/>
          <p:cNvPicPr/>
          <p:nvPr/>
        </p:nvPicPr>
        <p:blipFill>
          <a:blip r:embed="rId3"/>
          <a:stretch/>
        </p:blipFill>
        <p:spPr>
          <a:xfrm>
            <a:off x="209880" y="1524600"/>
            <a:ext cx="5745240" cy="399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20000" y="762120"/>
            <a:ext cx="8953920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 com temperatura acima de 100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&lt;- 100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subset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&gt;=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&amp;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NaN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NA, Infinitos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sapply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is.infinite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)]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na.omit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outliers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outliers() #classe analise de outliers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#calculando fronteiras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transform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#retorna dados limpos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Limpezas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19999" y="762120"/>
            <a:ext cx="9199608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transformados em Fator: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endParaRPr lang="pt-BR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5520">
              <a:buClr>
                <a:srgbClr val="000000"/>
              </a:buClr>
            </a:pP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lev &lt;- 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cut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)-1, -5, 5, 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max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)+1), 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ordered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=TRUE)</a:t>
            </a:r>
          </a:p>
          <a:p>
            <a:pPr marL="515520">
              <a:buClr>
                <a:srgbClr val="000000"/>
              </a:buClr>
            </a:pP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levels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(lev) &lt;- c("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early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on_time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delayed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")</a:t>
            </a:r>
          </a:p>
          <a:p>
            <a:pPr marL="515520">
              <a:buClr>
                <a:srgbClr val="000000"/>
              </a:buClr>
            </a:pP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Define níveis de temperatura: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</a:rPr>
              <a:t>depart_temperature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</a:rPr>
              <a:t>arrival_temperature</a:t>
            </a:r>
            <a:endParaRPr lang="pt-BR" sz="1600" b="1" spc="-1" dirty="0">
              <a:solidFill>
                <a:srgbClr val="000000"/>
              </a:solidFill>
              <a:latin typeface="Arial"/>
            </a:endParaRP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 &lt;- cut(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)-1, 15, 32, max(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)+1), ordered=TRUE)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levels(lev) &lt;- c("cold", "normal", "hot")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Define níveis de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umidade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1800" b="1" spc="-1" dirty="0" err="1">
                <a:solidFill>
                  <a:srgbClr val="000000"/>
                </a:solidFill>
                <a:latin typeface="Arial"/>
              </a:rPr>
              <a:t>depart_humidity</a:t>
            </a:r>
            <a:r>
              <a:rPr lang="en-US" sz="18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spc="-1" dirty="0">
                <a:solidFill>
                  <a:srgbClr val="000000"/>
                </a:solidFill>
                <a:latin typeface="Arial"/>
              </a:rPr>
              <a:t>e </a:t>
            </a:r>
            <a:r>
              <a:rPr lang="en-US" sz="1800" b="1" spc="-1" dirty="0" err="1">
                <a:solidFill>
                  <a:srgbClr val="000000"/>
                </a:solidFill>
                <a:latin typeface="Arial"/>
              </a:rPr>
              <a:t>arrival_humidity</a:t>
            </a:r>
            <a:endParaRPr lang="pt-BR" sz="1800" b="1" spc="-1" dirty="0">
              <a:solidFill>
                <a:srgbClr val="000000"/>
              </a:solidFill>
              <a:latin typeface="Arial"/>
            </a:endParaRP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 &lt;- cut(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)-1, 40, 70, max(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)+1), ordered=TRUE)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levels(lev) &lt;- c("low", "normal", "high")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endParaRPr lang="en-US" sz="1300" spc="-1" dirty="0">
              <a:solidFill>
                <a:srgbClr val="000000"/>
              </a:solidFill>
              <a:latin typeface="Courier New"/>
            </a:endParaRPr>
          </a:p>
          <a:p>
            <a:pPr marL="344790" indent="-28575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substituídos: </a:t>
            </a:r>
            <a:r>
              <a:rPr lang="en-US" sz="1400" b="1" strike="noStrike" spc="-1" dirty="0" err="1">
                <a:latin typeface="Arial"/>
              </a:rPr>
              <a:t>real_duration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strike="noStrike" spc="-1" dirty="0">
                <a:latin typeface="Arial"/>
              </a:rPr>
              <a:t>e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b="1" strike="noStrike" spc="-1" dirty="0" err="1">
                <a:latin typeface="Arial"/>
              </a:rPr>
              <a:t>expected_duration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strike="noStrike" spc="-1" dirty="0" err="1">
                <a:latin typeface="Arial"/>
              </a:rPr>
              <a:t>por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b="1" strike="noStrike" spc="-1" dirty="0" err="1">
                <a:latin typeface="Arial"/>
              </a:rPr>
              <a:t>flight_delay</a:t>
            </a:r>
            <a:endParaRPr lang="en-US" sz="1400" b="1" strike="noStrike" spc="-1" dirty="0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200" spc="-1" dirty="0" err="1">
                <a:solidFill>
                  <a:srgbClr val="000000"/>
                </a:solidFill>
                <a:latin typeface="Courier New"/>
              </a:rPr>
              <a:t>bfd$flight_delay</a:t>
            </a:r>
            <a:r>
              <a:rPr lang="en-US" sz="120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spc="-1" dirty="0" err="1">
                <a:solidFill>
                  <a:srgbClr val="000000"/>
                </a:solidFill>
                <a:latin typeface="Courier New"/>
              </a:rPr>
              <a:t>bfd$real_duration</a:t>
            </a:r>
            <a:r>
              <a:rPr lang="en-US" sz="1200" spc="-1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200" spc="-1" dirty="0" err="1">
                <a:solidFill>
                  <a:srgbClr val="000000"/>
                </a:solidFill>
                <a:latin typeface="Courier New"/>
              </a:rPr>
              <a:t>bfd$expected_duratio</a:t>
            </a:r>
            <a:endParaRPr lang="en-US" sz="12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047720" y="1600560"/>
            <a:ext cx="303120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Seleção de atributos (árvore de decisão)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8AAD38-DA71-A5A2-B09A-A4CD043E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400"/>
            <a:ext cx="7193434" cy="4999150"/>
          </a:xfrm>
          <a:prstGeom prst="rect">
            <a:avLst/>
          </a:prstGeom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4CA58C22-242F-596C-58F4-A3342C85B0FB}"/>
              </a:ext>
            </a:extLst>
          </p:cNvPr>
          <p:cNvSpPr/>
          <p:nvPr/>
        </p:nvSpPr>
        <p:spPr>
          <a:xfrm>
            <a:off x="6637564" y="1614389"/>
            <a:ext cx="3371850" cy="40561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Ao utilizar os atributos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departure_delay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flight_delay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na aprendizagem, todas as decisões são tomadas a partir deles. Como a intenção é avaliar os fatores do atraso, se o atraso foi na saída ou durante o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vôo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 torna menos interessante, pois o que se deseja é descobrir as condições que provocaram o atraso.</a:t>
            </a: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Logo, os dois atributos serão desconsiderados.</a:t>
            </a:r>
            <a:endParaRPr lang="pt-BR" sz="1600" b="0" strike="noStrike" spc="-1" dirty="0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</a:t>
            </a:r>
            <a:r>
              <a:rPr lang="pt-BR" sz="4800" spc="-1" dirty="0">
                <a:solidFill>
                  <a:srgbClr val="000000"/>
                </a:solidFill>
                <a:latin typeface="Arial"/>
                <a:ea typeface="DejaVu Sans"/>
              </a:rPr>
              <a:t>ões </a:t>
            </a:r>
          </a:p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000"/>
                </a:solidFill>
                <a:latin typeface="Arial"/>
                <a:ea typeface="DejaVu Sans"/>
              </a:rPr>
              <a:t>frequentes</a:t>
            </a:r>
            <a:endParaRPr lang="pt-BR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</TotalTime>
  <Words>1174</Words>
  <Application>Microsoft Office PowerPoint</Application>
  <PresentationFormat>Personalizar</PresentationFormat>
  <Paragraphs>178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632</cp:revision>
  <dcterms:created xsi:type="dcterms:W3CDTF">2018-02-07T15:09:11Z</dcterms:created>
  <dcterms:modified xsi:type="dcterms:W3CDTF">2022-08-15T22:03:10Z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