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82" r:id="rId11"/>
    <p:sldId id="268" r:id="rId12"/>
    <p:sldId id="283" r:id="rId13"/>
    <p:sldId id="270" r:id="rId14"/>
    <p:sldId id="271" r:id="rId15"/>
    <p:sldId id="272" r:id="rId16"/>
    <p:sldId id="273" r:id="rId17"/>
    <p:sldId id="281" r:id="rId18"/>
    <p:sldId id="277" r:id="rId19"/>
    <p:sldId id="278" r:id="rId20"/>
    <p:sldId id="279" r:id="rId21"/>
    <p:sldId id="280" r:id="rId22"/>
    <p:sldId id="274" r:id="rId23"/>
    <p:sldId id="275" r:id="rId24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978BF-0A6B-BCF4-A668-3E60969DD936}" v="966" dt="2022-07-10T23:57:23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A SILVA GREGORIO" userId="S::08013353702@cefet-rj.br::25aba0fc-65a1-48a1-be4f-382d0aa5403f" providerId="AD" clId="Web-{2B8978BF-0A6B-BCF4-A668-3E60969DD936}"/>
    <pc:docChg chg="addSld delSld modSld addMainMaster modMainMaster">
      <pc:chgData name="FABIO DA SILVA GREGORIO" userId="S::08013353702@cefet-rj.br::25aba0fc-65a1-48a1-be4f-382d0aa5403f" providerId="AD" clId="Web-{2B8978BF-0A6B-BCF4-A668-3E60969DD936}" dt="2022-07-10T23:57:23.567" v="548" actId="20577"/>
      <pc:docMkLst>
        <pc:docMk/>
      </pc:docMkLst>
      <pc:sldChg chg="add del replId">
        <pc:chgData name="FABIO DA SILVA GREGORIO" userId="S::08013353702@cefet-rj.br::25aba0fc-65a1-48a1-be4f-382d0aa5403f" providerId="AD" clId="Web-{2B8978BF-0A6B-BCF4-A668-3E60969DD936}" dt="2022-07-10T22:40:57.514" v="6"/>
        <pc:sldMkLst>
          <pc:docMk/>
          <pc:sldMk cId="3006606119" sldId="276"/>
        </pc:sldMkLst>
      </pc:sldChg>
      <pc:sldChg chg="addSp delSp modSp add replId">
        <pc:chgData name="FABIO DA SILVA GREGORIO" userId="S::08013353702@cefet-rj.br::25aba0fc-65a1-48a1-be4f-382d0aa5403f" providerId="AD" clId="Web-{2B8978BF-0A6B-BCF4-A668-3E60969DD936}" dt="2022-07-10T23:49:28.975" v="442" actId="1076"/>
        <pc:sldMkLst>
          <pc:docMk/>
          <pc:sldMk cId="3651908864" sldId="277"/>
        </pc:sldMkLst>
        <pc:spChg chg="add mod">
          <ac:chgData name="FABIO DA SILVA GREGORIO" userId="S::08013353702@cefet-rj.br::25aba0fc-65a1-48a1-be4f-382d0aa5403f" providerId="AD" clId="Web-{2B8978BF-0A6B-BCF4-A668-3E60969DD936}" dt="2022-07-10T23:49:28.975" v="442" actId="1076"/>
          <ac:spMkLst>
            <pc:docMk/>
            <pc:sldMk cId="3651908864" sldId="277"/>
            <ac:spMk id="3" creationId="{AD52C3E1-6892-EDE6-1DB5-059F81A733C4}"/>
          </ac:spMkLst>
        </pc:spChg>
        <pc:spChg chg="add del">
          <ac:chgData name="FABIO DA SILVA GREGORIO" userId="S::08013353702@cefet-rj.br::25aba0fc-65a1-48a1-be4f-382d0aa5403f" providerId="AD" clId="Web-{2B8978BF-0A6B-BCF4-A668-3E60969DD936}" dt="2022-07-10T22:43:46.174" v="19"/>
          <ac:spMkLst>
            <pc:docMk/>
            <pc:sldMk cId="3651908864" sldId="277"/>
            <ac:spMk id="4" creationId="{9D62CFED-751E-AD2C-2EF5-AAF81B241650}"/>
          </ac:spMkLst>
        </pc:spChg>
        <pc:spChg chg="del">
          <ac:chgData name="FABIO DA SILVA GREGORIO" userId="S::08013353702@cefet-rj.br::25aba0fc-65a1-48a1-be4f-382d0aa5403f" providerId="AD" clId="Web-{2B8978BF-0A6B-BCF4-A668-3E60969DD936}" dt="2022-07-10T22:42:22.329" v="8"/>
          <ac:spMkLst>
            <pc:docMk/>
            <pc:sldMk cId="3651908864" sldId="277"/>
            <ac:spMk id="145" creationId="{00000000-0000-0000-0000-000000000000}"/>
          </ac:spMkLst>
        </pc:spChg>
        <pc:picChg chg="add mod">
          <ac:chgData name="FABIO DA SILVA GREGORIO" userId="S::08013353702@cefet-rj.br::25aba0fc-65a1-48a1-be4f-382d0aa5403f" providerId="AD" clId="Web-{2B8978BF-0A6B-BCF4-A668-3E60969DD936}" dt="2022-07-10T22:43:10.064" v="15" actId="14100"/>
          <ac:picMkLst>
            <pc:docMk/>
            <pc:sldMk cId="3651908864" sldId="277"/>
            <ac:picMk id="2" creationId="{2BE3667A-10AB-06E2-3C3F-CFFFEB190D13}"/>
          </ac:picMkLst>
        </pc:picChg>
      </pc:sldChg>
      <pc:sldChg chg="addSp delSp modSp add replId">
        <pc:chgData name="FABIO DA SILVA GREGORIO" userId="S::08013353702@cefet-rj.br::25aba0fc-65a1-48a1-be4f-382d0aa5403f" providerId="AD" clId="Web-{2B8978BF-0A6B-BCF4-A668-3E60969DD936}" dt="2022-07-10T23:49:12.131" v="439" actId="20577"/>
        <pc:sldMkLst>
          <pc:docMk/>
          <pc:sldMk cId="3534331643" sldId="278"/>
        </pc:sldMkLst>
        <pc:spChg chg="add mod">
          <ac:chgData name="FABIO DA SILVA GREGORIO" userId="S::08013353702@cefet-rj.br::25aba0fc-65a1-48a1-be4f-382d0aa5403f" providerId="AD" clId="Web-{2B8978BF-0A6B-BCF4-A668-3E60969DD936}" dt="2022-07-10T23:49:12.131" v="439" actId="20577"/>
          <ac:spMkLst>
            <pc:docMk/>
            <pc:sldMk cId="3534331643" sldId="278"/>
            <ac:spMk id="3" creationId="{3D93ABDF-ED6D-7193-18A9-52CF03926AD5}"/>
          </ac:spMkLst>
        </pc:spChg>
        <pc:spChg chg="del">
          <ac:chgData name="FABIO DA SILVA GREGORIO" userId="S::08013353702@cefet-rj.br::25aba0fc-65a1-48a1-be4f-382d0aa5403f" providerId="AD" clId="Web-{2B8978BF-0A6B-BCF4-A668-3E60969DD936}" dt="2022-07-10T22:45:34.587" v="74"/>
          <ac:spMkLst>
            <pc:docMk/>
            <pc:sldMk cId="3534331643" sldId="278"/>
            <ac:spMk id="145" creationId="{00000000-0000-0000-0000-000000000000}"/>
          </ac:spMkLst>
        </pc:spChg>
        <pc:picChg chg="add mod">
          <ac:chgData name="FABIO DA SILVA GREGORIO" userId="S::08013353702@cefet-rj.br::25aba0fc-65a1-48a1-be4f-382d0aa5403f" providerId="AD" clId="Web-{2B8978BF-0A6B-BCF4-A668-3E60969DD936}" dt="2022-07-10T22:50:40.236" v="84" actId="14100"/>
          <ac:picMkLst>
            <pc:docMk/>
            <pc:sldMk cId="3534331643" sldId="278"/>
            <ac:picMk id="2" creationId="{4D3846C2-1503-DF84-E001-FE9C0FE26F1A}"/>
          </ac:picMkLst>
        </pc:picChg>
      </pc:sldChg>
      <pc:sldChg chg="addSp delSp modSp add replId">
        <pc:chgData name="FABIO DA SILVA GREGORIO" userId="S::08013353702@cefet-rj.br::25aba0fc-65a1-48a1-be4f-382d0aa5403f" providerId="AD" clId="Web-{2B8978BF-0A6B-BCF4-A668-3E60969DD936}" dt="2022-07-10T23:49:04.426" v="438" actId="20577"/>
        <pc:sldMkLst>
          <pc:docMk/>
          <pc:sldMk cId="493323773" sldId="279"/>
        </pc:sldMkLst>
        <pc:spChg chg="add del">
          <ac:chgData name="FABIO DA SILVA GREGORIO" userId="S::08013353702@cefet-rj.br::25aba0fc-65a1-48a1-be4f-382d0aa5403f" providerId="AD" clId="Web-{2B8978BF-0A6B-BCF4-A668-3E60969DD936}" dt="2022-07-10T23:07:05.457" v="190"/>
          <ac:spMkLst>
            <pc:docMk/>
            <pc:sldMk cId="493323773" sldId="279"/>
            <ac:spMk id="3" creationId="{7424EC7C-C479-265D-83B3-5E929604C857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49:04.426" v="438" actId="20577"/>
          <ac:spMkLst>
            <pc:docMk/>
            <pc:sldMk cId="493323773" sldId="279"/>
            <ac:spMk id="4" creationId="{6EC215DA-33A1-654A-4DD1-458B0C04148A}"/>
          </ac:spMkLst>
        </pc:spChg>
        <pc:spChg chg="del">
          <ac:chgData name="FABIO DA SILVA GREGORIO" userId="S::08013353702@cefet-rj.br::25aba0fc-65a1-48a1-be4f-382d0aa5403f" providerId="AD" clId="Web-{2B8978BF-0A6B-BCF4-A668-3E60969DD936}" dt="2022-07-10T23:04:29.203" v="181"/>
          <ac:spMkLst>
            <pc:docMk/>
            <pc:sldMk cId="493323773" sldId="279"/>
            <ac:spMk id="145" creationId="{00000000-0000-0000-0000-000000000000}"/>
          </ac:spMkLst>
        </pc:spChg>
        <pc:picChg chg="add mod">
          <ac:chgData name="FABIO DA SILVA GREGORIO" userId="S::08013353702@cefet-rj.br::25aba0fc-65a1-48a1-be4f-382d0aa5403f" providerId="AD" clId="Web-{2B8978BF-0A6B-BCF4-A668-3E60969DD936}" dt="2022-07-10T23:06:12.550" v="186" actId="14100"/>
          <ac:picMkLst>
            <pc:docMk/>
            <pc:sldMk cId="493323773" sldId="279"/>
            <ac:picMk id="2" creationId="{E481EE23-07F5-AD8B-84DA-1ED8D7DCF4FD}"/>
          </ac:picMkLst>
        </pc:picChg>
      </pc:sldChg>
      <pc:sldChg chg="addSp delSp modSp add replId">
        <pc:chgData name="FABIO DA SILVA GREGORIO" userId="S::08013353702@cefet-rj.br::25aba0fc-65a1-48a1-be4f-382d0aa5403f" providerId="AD" clId="Web-{2B8978BF-0A6B-BCF4-A668-3E60969DD936}" dt="2022-07-10T23:48:55.644" v="437" actId="20577"/>
        <pc:sldMkLst>
          <pc:docMk/>
          <pc:sldMk cId="776091297" sldId="280"/>
        </pc:sldMkLst>
        <pc:spChg chg="add del mod">
          <ac:chgData name="FABIO DA SILVA GREGORIO" userId="S::08013353702@cefet-rj.br::25aba0fc-65a1-48a1-be4f-382d0aa5403f" providerId="AD" clId="Web-{2B8978BF-0A6B-BCF4-A668-3E60969DD936}" dt="2022-07-10T23:43:46.120" v="346"/>
          <ac:spMkLst>
            <pc:docMk/>
            <pc:sldMk cId="776091297" sldId="280"/>
            <ac:spMk id="4" creationId="{F0D6C661-6EE3-9C61-8ADC-F3A660840F54}"/>
          </ac:spMkLst>
        </pc:spChg>
        <pc:spChg chg="add del mod">
          <ac:chgData name="FABIO DA SILVA GREGORIO" userId="S::08013353702@cefet-rj.br::25aba0fc-65a1-48a1-be4f-382d0aa5403f" providerId="AD" clId="Web-{2B8978BF-0A6B-BCF4-A668-3E60969DD936}" dt="2022-07-10T23:43:50.917" v="348"/>
          <ac:spMkLst>
            <pc:docMk/>
            <pc:sldMk cId="776091297" sldId="280"/>
            <ac:spMk id="5" creationId="{4D5D04AF-5339-ADD2-850A-741A2B75D392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36:15.412" v="302" actId="1076"/>
          <ac:spMkLst>
            <pc:docMk/>
            <pc:sldMk cId="776091297" sldId="280"/>
            <ac:spMk id="6" creationId="{F547C0EC-3646-1448-A297-D8D88B373ED0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35:54.879" v="301" actId="1076"/>
          <ac:spMkLst>
            <pc:docMk/>
            <pc:sldMk cId="776091297" sldId="280"/>
            <ac:spMk id="7" creationId="{F6045DE5-BA7C-F365-2331-0BBCB25F37DC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34:38.797" v="297" actId="1076"/>
          <ac:spMkLst>
            <pc:docMk/>
            <pc:sldMk cId="776091297" sldId="280"/>
            <ac:spMk id="8" creationId="{0FDA9BC3-5B6A-1D1E-F2D7-9C15AED593A2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35:27.206" v="300" actId="1076"/>
          <ac:spMkLst>
            <pc:docMk/>
            <pc:sldMk cId="776091297" sldId="280"/>
            <ac:spMk id="9" creationId="{AFDE0902-EC2A-BB12-D105-EF109DE8A7AE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34:22.858" v="296" actId="1076"/>
          <ac:spMkLst>
            <pc:docMk/>
            <pc:sldMk cId="776091297" sldId="280"/>
            <ac:spMk id="10" creationId="{65557F8F-380F-0ABA-FA66-FE67041C9D92}"/>
          </ac:spMkLst>
        </pc:spChg>
        <pc:spChg chg="add del mod">
          <ac:chgData name="FABIO DA SILVA GREGORIO" userId="S::08013353702@cefet-rj.br::25aba0fc-65a1-48a1-be4f-382d0aa5403f" providerId="AD" clId="Web-{2B8978BF-0A6B-BCF4-A668-3E60969DD936}" dt="2022-07-10T23:43:48.886" v="347"/>
          <ac:spMkLst>
            <pc:docMk/>
            <pc:sldMk cId="776091297" sldId="280"/>
            <ac:spMk id="11" creationId="{99D00E03-E3D9-0481-FB75-232A100F3271}"/>
          </ac:spMkLst>
        </pc:spChg>
        <pc:spChg chg="add del">
          <ac:chgData name="FABIO DA SILVA GREGORIO" userId="S::08013353702@cefet-rj.br::25aba0fc-65a1-48a1-be4f-382d0aa5403f" providerId="AD" clId="Web-{2B8978BF-0A6B-BCF4-A668-3E60969DD936}" dt="2022-07-10T23:47:41.296" v="434"/>
          <ac:spMkLst>
            <pc:docMk/>
            <pc:sldMk cId="776091297" sldId="280"/>
            <ac:spMk id="12" creationId="{0589B192-B7C6-B2D8-6344-F2B9FB2093DA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48:55.644" v="437" actId="20577"/>
          <ac:spMkLst>
            <pc:docMk/>
            <pc:sldMk cId="776091297" sldId="280"/>
            <ac:spMk id="13" creationId="{616D2C7E-7F1F-33BC-E136-31F0B181D72B}"/>
          </ac:spMkLst>
        </pc:spChg>
        <pc:spChg chg="add mod">
          <ac:chgData name="FABIO DA SILVA GREGORIO" userId="S::08013353702@cefet-rj.br::25aba0fc-65a1-48a1-be4f-382d0aa5403f" providerId="AD" clId="Web-{2B8978BF-0A6B-BCF4-A668-3E60969DD936}" dt="2022-07-10T23:47:26.264" v="433" actId="1076"/>
          <ac:spMkLst>
            <pc:docMk/>
            <pc:sldMk cId="776091297" sldId="280"/>
            <ac:spMk id="14" creationId="{2A7337D2-7251-A0C0-BCD9-EB3C096C7BC0}"/>
          </ac:spMkLst>
        </pc:spChg>
        <pc:spChg chg="del">
          <ac:chgData name="FABIO DA SILVA GREGORIO" userId="S::08013353702@cefet-rj.br::25aba0fc-65a1-48a1-be4f-382d0aa5403f" providerId="AD" clId="Web-{2B8978BF-0A6B-BCF4-A668-3E60969DD936}" dt="2022-07-10T23:29:13.759" v="268"/>
          <ac:spMkLst>
            <pc:docMk/>
            <pc:sldMk cId="776091297" sldId="280"/>
            <ac:spMk id="145" creationId="{00000000-0000-0000-0000-000000000000}"/>
          </ac:spMkLst>
        </pc:spChg>
        <pc:picChg chg="add mod">
          <ac:chgData name="FABIO DA SILVA GREGORIO" userId="S::08013353702@cefet-rj.br::25aba0fc-65a1-48a1-be4f-382d0aa5403f" providerId="AD" clId="Web-{2B8978BF-0A6B-BCF4-A668-3E60969DD936}" dt="2022-07-10T23:35:13.643" v="299" actId="1076"/>
          <ac:picMkLst>
            <pc:docMk/>
            <pc:sldMk cId="776091297" sldId="280"/>
            <ac:picMk id="2" creationId="{E4C3210F-81C2-6E68-3FBC-69018ABD0B9F}"/>
          </ac:picMkLst>
        </pc:picChg>
        <pc:picChg chg="add mod">
          <ac:chgData name="FABIO DA SILVA GREGORIO" userId="S::08013353702@cefet-rj.br::25aba0fc-65a1-48a1-be4f-382d0aa5403f" providerId="AD" clId="Web-{2B8978BF-0A6B-BCF4-A668-3E60969DD936}" dt="2022-07-10T23:32:14.411" v="284" actId="14100"/>
          <ac:picMkLst>
            <pc:docMk/>
            <pc:sldMk cId="776091297" sldId="280"/>
            <ac:picMk id="3" creationId="{6E1B7072-DBBA-97EF-D3E2-774FA43120C8}"/>
          </ac:picMkLst>
        </pc:picChg>
      </pc:sldChg>
      <pc:sldChg chg="modSp add">
        <pc:chgData name="FABIO DA SILVA GREGORIO" userId="S::08013353702@cefet-rj.br::25aba0fc-65a1-48a1-be4f-382d0aa5403f" providerId="AD" clId="Web-{2B8978BF-0A6B-BCF4-A668-3E60969DD936}" dt="2022-07-10T23:57:23.567" v="548" actId="20577"/>
        <pc:sldMkLst>
          <pc:docMk/>
          <pc:sldMk cId="1886714854" sldId="281"/>
        </pc:sldMkLst>
        <pc:spChg chg="mod">
          <ac:chgData name="FABIO DA SILVA GREGORIO" userId="S::08013353702@cefet-rj.br::25aba0fc-65a1-48a1-be4f-382d0aa5403f" providerId="AD" clId="Web-{2B8978BF-0A6B-BCF4-A668-3E60969DD936}" dt="2022-07-10T23:57:23.567" v="548" actId="20577"/>
          <ac:spMkLst>
            <pc:docMk/>
            <pc:sldMk cId="1886714854" sldId="281"/>
            <ac:spMk id="9" creationId="{97220DD4-856E-FF89-26C8-0C081DEFFD75}"/>
          </ac:spMkLst>
        </pc:spChg>
      </pc:sldChg>
      <pc:sldMasterChg chg="modSldLayout">
        <pc:chgData name="FABIO DA SILVA GREGORIO" userId="S::08013353702@cefet-rj.br::25aba0fc-65a1-48a1-be4f-382d0aa5403f" providerId="AD" clId="Web-{2B8978BF-0A6B-BCF4-A668-3E60969DD936}" dt="2022-07-10T22:40:48.655" v="5"/>
        <pc:sldMasterMkLst>
          <pc:docMk/>
          <pc:sldMasterMk cId="0" sldId="2147483648"/>
        </pc:sldMasterMkLst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75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76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77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78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79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80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81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82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83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84"/>
          </pc:sldLayoutMkLst>
        </pc:sldLayoutChg>
        <pc:sldLayoutChg chg="replI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48"/>
            <pc:sldLayoutMk cId="0" sldId="2147483685"/>
          </pc:sldLayoutMkLst>
        </pc:sldLayoutChg>
      </pc:sldMasterChg>
      <pc:sldMasterChg chg="add addSldLayout">
        <pc:chgData name="FABIO DA SILVA GREGORIO" userId="S::08013353702@cefet-rj.br::25aba0fc-65a1-48a1-be4f-382d0aa5403f" providerId="AD" clId="Web-{2B8978BF-0A6B-BCF4-A668-3E60969DD936}" dt="2022-07-10T22:40:48.655" v="5"/>
        <pc:sldMasterMkLst>
          <pc:docMk/>
          <pc:sldMasterMk cId="0" sldId="2147483674"/>
        </pc:sldMasterMkLst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51227918" sldId="2147483649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1615004278" sldId="2147483650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3406725881" sldId="2147483651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423231977" sldId="2147483652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577387720" sldId="2147483653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3117061020" sldId="2147483654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3691233010" sldId="2147483655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1633274366" sldId="2147483656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3395318394" sldId="2147483657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549991370" sldId="2147483658"/>
          </pc:sldLayoutMkLst>
        </pc:sldLayoutChg>
        <pc:sldLayoutChg chg="add">
          <pc:chgData name="FABIO DA SILVA GREGORIO" userId="S::08013353702@cefet-rj.br::25aba0fc-65a1-48a1-be4f-382d0aa5403f" providerId="AD" clId="Web-{2B8978BF-0A6B-BCF4-A668-3E60969DD936}" dt="2022-07-10T22:40:48.655" v="5"/>
          <pc:sldLayoutMkLst>
            <pc:docMk/>
            <pc:sldMasterMk cId="0" sldId="2147483674"/>
            <pc:sldLayoutMk cId="45234519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F97-8072-459F-864D-27E87C33382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F55C-0056-4A9C-BCD7-9DA6B8E66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4F55C-0056-4A9C-BCD7-9DA6B8E66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C49F-42AB-11BC-4A60-C750C79D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E1D21-5537-2631-C5D1-D436693F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476D-D7D3-021E-5549-B33EE652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A4157-4340-D93B-DD11-51075AF3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85AA8-F00A-7A4F-D3CE-40F0103C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FB7DF3-C07C-011B-6BF2-5FD24FD5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0672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B4D6D-334D-2D85-E5CA-1383AA62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1E965-C477-1844-7C8F-F983F7333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9287" cy="3289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25E6E9-03C0-2E55-FC1E-761D6607C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5563"/>
            <a:ext cx="4459288" cy="3289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C685-AEE8-E8BE-698B-0B0F5B5D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1096C-612B-26B0-7383-CF9B3FBC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A41CE-BF54-36F7-6696-A685ECDB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F04ED6-E11C-2D5B-4B66-40CE52F52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7E573E-E5D2-EDC7-CA33-0729EA9F8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D589-1F38-35A6-5DDC-75F67B64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1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3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22713-F6E8-6505-CBF6-50445404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B93B3-83EF-0B9D-426F-B8C21E37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08E065-0CD1-37E3-61E5-A8D0F651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33274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0D527-4481-0409-D36E-EEBE3BA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5C25AE-7928-852E-F257-DCE4A1CC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188026-D25E-99CE-91CF-3A09B9447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95318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E3D2-AA0A-6C51-5EBC-1141E974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F60EFA-F429-8464-663B-0DD8E68D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1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1EEC5-2F70-575D-0AB2-BB5B78392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225425"/>
            <a:ext cx="226695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A4FFF1-6E81-A292-1134-8EE07865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1625" cy="43894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60360" y="928800"/>
            <a:ext cx="7558560" cy="9142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/>
          <p:nvPr/>
        </p:nvPicPr>
        <p:blipFill>
          <a:blip r:embed="rId14"/>
          <a:stretch/>
        </p:blipFill>
        <p:spPr>
          <a:xfrm>
            <a:off x="8818200" y="-2520"/>
            <a:ext cx="1266120" cy="75708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8560" cy="197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4BA29F-D0B8-4195-FB45-73F87CDAD1F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18200" y="-2520"/>
            <a:ext cx="1267200" cy="75816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</a:ln>
        </p:spPr>
      </p:pic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D1A81832-816A-56E7-2B08-80C778B42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22608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389AF7-95FF-5900-62EB-8C45E4DCA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80" y="1326240"/>
            <a:ext cx="907128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hangingPunct="0">
        <a:tabLst/>
        <a:defRPr lang="pt-BR" sz="364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171"/>
        </a:spcBef>
        <a:spcAft>
          <a:spcPts val="0"/>
        </a:spcAft>
        <a:tabLst/>
        <a:defRPr lang="pt-BR" sz="265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60360" y="928800"/>
            <a:ext cx="7558560" cy="197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br/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Trabalho 1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60360" y="3416400"/>
            <a:ext cx="755856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84400" y="2143080"/>
            <a:ext cx="7558560" cy="15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relacionado às partidas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934520" y="3098520"/>
            <a:ext cx="25632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´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inicial dos dados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5" name="Imagem 114"/>
          <p:cNvPicPr/>
          <p:nvPr/>
        </p:nvPicPr>
        <p:blipFill>
          <a:blip r:embed="rId2"/>
          <a:stretch/>
        </p:blipFill>
        <p:spPr>
          <a:xfrm>
            <a:off x="720000" y="676560"/>
            <a:ext cx="7847280" cy="163512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115"/>
          <p:cNvPicPr/>
          <p:nvPr/>
        </p:nvPicPr>
        <p:blipFill>
          <a:blip r:embed="rId3"/>
          <a:stretch/>
        </p:blipFill>
        <p:spPr>
          <a:xfrm>
            <a:off x="5867400" y="2283662"/>
            <a:ext cx="3133225" cy="3386888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792000" y="2412000"/>
            <a:ext cx="4964564" cy="13633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Fator de classificação utilizada para 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departure_delay</a:t>
            </a:r>
            <a:endParaRPr lang="pt-BR" sz="16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early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(valor mínimo até 1º quartil)</a:t>
            </a:r>
            <a:endParaRPr lang="pt-BR" sz="16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time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(1º quartil até zero)</a:t>
            </a:r>
            <a:endParaRPr lang="pt-BR" sz="16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delayed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(zero em diante)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EA3746-F0C3-4DC5-5EC9-CC8A5E5288CA}"/>
              </a:ext>
            </a:extLst>
          </p:cNvPr>
          <p:cNvSpPr txBox="1"/>
          <p:nvPr/>
        </p:nvSpPr>
        <p:spPr>
          <a:xfrm>
            <a:off x="792000" y="4578491"/>
            <a:ext cx="4775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A partir da análise da correlação, as medidas de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Temperature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Humidity</a:t>
            </a: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e </a:t>
            </a:r>
            <a:r>
              <a:rPr lang="pt-BR" sz="1600" b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Ceiling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foram selecionadas para análise aprofundada</a:t>
            </a: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02"/>
    </mc:Choice>
    <mc:Fallback xmlns="">
      <p:transition spd="slow" advTm="2890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"/>
          <p:cNvGrpSpPr/>
          <p:nvPr/>
        </p:nvGrpSpPr>
        <p:grpSpPr>
          <a:xfrm>
            <a:off x="720000" y="3098520"/>
            <a:ext cx="4470840" cy="1847160"/>
            <a:chOff x="720000" y="3098520"/>
            <a:chExt cx="4470840" cy="1847160"/>
          </a:xfrm>
        </p:grpSpPr>
        <p:sp>
          <p:nvSpPr>
            <p:cNvPr id="119" name="CustomShape 2"/>
            <p:cNvSpPr/>
            <p:nvPr/>
          </p:nvSpPr>
          <p:spPr>
            <a:xfrm>
              <a:off x="4934520" y="3098520"/>
              <a:ext cx="256320" cy="34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´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120" name="Imagem 119"/>
            <p:cNvPicPr/>
            <p:nvPr/>
          </p:nvPicPr>
          <p:blipFill>
            <a:blip r:embed="rId2"/>
            <a:stretch/>
          </p:blipFill>
          <p:spPr>
            <a:xfrm>
              <a:off x="720000" y="3420000"/>
              <a:ext cx="4315680" cy="152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CustomShape 3"/>
            <p:cNvSpPr/>
            <p:nvPr/>
          </p:nvSpPr>
          <p:spPr>
            <a:xfrm rot="18733200">
              <a:off x="1753560" y="3435120"/>
              <a:ext cx="214560" cy="359280"/>
            </a:xfrm>
            <a:custGeom>
              <a:avLst/>
              <a:gdLst/>
              <a:ahLst/>
              <a:cxnLst/>
              <a:rect l="l" t="t" r="r" b="b"/>
              <a:pathLst>
                <a:path w="600" h="1002">
                  <a:moveTo>
                    <a:pt x="148" y="0"/>
                  </a:moveTo>
                  <a:lnTo>
                    <a:pt x="149" y="750"/>
                  </a:lnTo>
                  <a:lnTo>
                    <a:pt x="0" y="750"/>
                  </a:lnTo>
                  <a:lnTo>
                    <a:pt x="299" y="1001"/>
                  </a:lnTo>
                  <a:lnTo>
                    <a:pt x="599" y="750"/>
                  </a:lnTo>
                  <a:lnTo>
                    <a:pt x="449" y="750"/>
                  </a:lnTo>
                  <a:lnTo>
                    <a:pt x="448" y="0"/>
                  </a:lnTo>
                  <a:lnTo>
                    <a:pt x="148" y="0"/>
                  </a:lnTo>
                </a:path>
              </a:pathLst>
            </a:custGeom>
            <a:solidFill>
              <a:srgbClr val="FF4000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CustomShape 4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Análise da 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Temperature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Imagem 123"/>
          <p:cNvPicPr/>
          <p:nvPr/>
        </p:nvPicPr>
        <p:blipFill>
          <a:blip r:embed="rId3"/>
          <a:stretch/>
        </p:blipFill>
        <p:spPr>
          <a:xfrm>
            <a:off x="5580000" y="3420000"/>
            <a:ext cx="4319640" cy="152964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124"/>
          <p:cNvPicPr/>
          <p:nvPr/>
        </p:nvPicPr>
        <p:blipFill>
          <a:blip r:embed="rId4"/>
          <a:stretch/>
        </p:blipFill>
        <p:spPr>
          <a:xfrm>
            <a:off x="720000" y="900000"/>
            <a:ext cx="4319280" cy="152568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5580000" y="900000"/>
            <a:ext cx="4031280" cy="19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atrasos destacam-se nas temperaturas abaixo de 20º C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Análise da 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Ceiling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580000" y="900000"/>
            <a:ext cx="4031280" cy="20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atrasos destacam-se quanto o teto está baixo no entorno de 100 pés de altitude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0" name="Imagem 129"/>
          <p:cNvPicPr/>
          <p:nvPr/>
        </p:nvPicPr>
        <p:blipFill>
          <a:blip r:embed="rId2"/>
          <a:stretch/>
        </p:blipFill>
        <p:spPr>
          <a:xfrm>
            <a:off x="5580000" y="3420000"/>
            <a:ext cx="4319640" cy="152964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720000" y="900000"/>
            <a:ext cx="4319640" cy="1529640"/>
          </a:xfrm>
          <a:prstGeom prst="rect">
            <a:avLst/>
          </a:prstGeom>
          <a:ln w="0">
            <a:noFill/>
          </a:ln>
        </p:spPr>
      </p:pic>
      <p:grpSp>
        <p:nvGrpSpPr>
          <p:cNvPr id="132" name="Group 4"/>
          <p:cNvGrpSpPr/>
          <p:nvPr/>
        </p:nvGrpSpPr>
        <p:grpSpPr>
          <a:xfrm>
            <a:off x="720000" y="3098520"/>
            <a:ext cx="4470840" cy="1850760"/>
            <a:chOff x="720000" y="3098520"/>
            <a:chExt cx="4470840" cy="1850760"/>
          </a:xfrm>
        </p:grpSpPr>
        <p:sp>
          <p:nvSpPr>
            <p:cNvPr id="133" name="CustomShape 5"/>
            <p:cNvSpPr/>
            <p:nvPr/>
          </p:nvSpPr>
          <p:spPr>
            <a:xfrm>
              <a:off x="4934520" y="3098520"/>
              <a:ext cx="256320" cy="34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´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134" name="Imagem 133"/>
            <p:cNvPicPr/>
            <p:nvPr/>
          </p:nvPicPr>
          <p:blipFill>
            <a:blip r:embed="rId4"/>
            <a:stretch/>
          </p:blipFill>
          <p:spPr>
            <a:xfrm>
              <a:off x="720000" y="3420000"/>
              <a:ext cx="4319280" cy="1529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5" name="CustomShape 6"/>
            <p:cNvSpPr/>
            <p:nvPr/>
          </p:nvSpPr>
          <p:spPr>
            <a:xfrm rot="18733200">
              <a:off x="1249560" y="3507120"/>
              <a:ext cx="214560" cy="359280"/>
            </a:xfrm>
            <a:custGeom>
              <a:avLst/>
              <a:gdLst/>
              <a:ahLst/>
              <a:cxnLst/>
              <a:rect l="l" t="t" r="r" b="b"/>
              <a:pathLst>
                <a:path w="600" h="1002">
                  <a:moveTo>
                    <a:pt x="148" y="0"/>
                  </a:moveTo>
                  <a:lnTo>
                    <a:pt x="149" y="750"/>
                  </a:lnTo>
                  <a:lnTo>
                    <a:pt x="0" y="750"/>
                  </a:lnTo>
                  <a:lnTo>
                    <a:pt x="299" y="1001"/>
                  </a:lnTo>
                  <a:lnTo>
                    <a:pt x="599" y="750"/>
                  </a:lnTo>
                  <a:lnTo>
                    <a:pt x="449" y="750"/>
                  </a:lnTo>
                  <a:lnTo>
                    <a:pt x="448" y="0"/>
                  </a:lnTo>
                  <a:lnTo>
                    <a:pt x="148" y="0"/>
                  </a:lnTo>
                </a:path>
              </a:pathLst>
            </a:custGeom>
            <a:solidFill>
              <a:srgbClr val="FF4000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Análise da 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Humidity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0" y="21672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5580000" y="900000"/>
            <a:ext cx="4031280" cy="20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Os atrasos ficam mais evidentes à partir de UR 75%, mas não se destaca das demais classificações.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9" name="Imagem 138"/>
          <p:cNvPicPr/>
          <p:nvPr/>
        </p:nvPicPr>
        <p:blipFill>
          <a:blip r:embed="rId2"/>
          <a:stretch/>
        </p:blipFill>
        <p:spPr>
          <a:xfrm>
            <a:off x="5580000" y="3420000"/>
            <a:ext cx="4322880" cy="152928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39"/>
          <p:cNvPicPr/>
          <p:nvPr/>
        </p:nvPicPr>
        <p:blipFill>
          <a:blip r:embed="rId3"/>
          <a:stretch/>
        </p:blipFill>
        <p:spPr>
          <a:xfrm>
            <a:off x="720000" y="900000"/>
            <a:ext cx="4319280" cy="1525680"/>
          </a:xfrm>
          <a:prstGeom prst="rect">
            <a:avLst/>
          </a:prstGeom>
          <a:ln w="0">
            <a:noFill/>
          </a:ln>
        </p:spPr>
      </p:pic>
      <p:grpSp>
        <p:nvGrpSpPr>
          <p:cNvPr id="141" name="Group 4"/>
          <p:cNvGrpSpPr/>
          <p:nvPr/>
        </p:nvGrpSpPr>
        <p:grpSpPr>
          <a:xfrm>
            <a:off x="720000" y="3098520"/>
            <a:ext cx="4470840" cy="1848600"/>
            <a:chOff x="720000" y="3098520"/>
            <a:chExt cx="4470840" cy="1848600"/>
          </a:xfrm>
        </p:grpSpPr>
        <p:sp>
          <p:nvSpPr>
            <p:cNvPr id="142" name="CustomShape 5"/>
            <p:cNvSpPr/>
            <p:nvPr/>
          </p:nvSpPr>
          <p:spPr>
            <a:xfrm>
              <a:off x="4934520" y="3098520"/>
              <a:ext cx="256320" cy="34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´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143" name="Imagem 142"/>
            <p:cNvPicPr/>
            <p:nvPr/>
          </p:nvPicPr>
          <p:blipFill>
            <a:blip r:embed="rId4"/>
            <a:stretch/>
          </p:blipFill>
          <p:spPr>
            <a:xfrm>
              <a:off x="720000" y="3420000"/>
              <a:ext cx="4319280" cy="1527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4" name="CustomShape 6"/>
            <p:cNvSpPr/>
            <p:nvPr/>
          </p:nvSpPr>
          <p:spPr>
            <a:xfrm rot="12987600">
              <a:off x="3924000" y="4081680"/>
              <a:ext cx="214560" cy="359280"/>
            </a:xfrm>
            <a:custGeom>
              <a:avLst/>
              <a:gdLst/>
              <a:ahLst/>
              <a:cxnLst/>
              <a:rect l="l" t="t" r="r" b="b"/>
              <a:pathLst>
                <a:path w="600" h="1002">
                  <a:moveTo>
                    <a:pt x="149" y="1"/>
                  </a:moveTo>
                  <a:lnTo>
                    <a:pt x="150" y="750"/>
                  </a:lnTo>
                  <a:lnTo>
                    <a:pt x="0" y="750"/>
                  </a:lnTo>
                  <a:lnTo>
                    <a:pt x="299" y="1001"/>
                  </a:lnTo>
                  <a:lnTo>
                    <a:pt x="599" y="749"/>
                  </a:lnTo>
                  <a:lnTo>
                    <a:pt x="449" y="750"/>
                  </a:lnTo>
                  <a:lnTo>
                    <a:pt x="449" y="0"/>
                  </a:lnTo>
                  <a:lnTo>
                    <a:pt x="149" y="1"/>
                  </a:lnTo>
                </a:path>
              </a:pathLst>
            </a:custGeom>
            <a:solidFill>
              <a:srgbClr val="FF4000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84400" y="2143080"/>
            <a:ext cx="7558560" cy="15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relacionado à chegada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E75672F2-3182-F3EF-BA36-A0D0A0579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84" t="27761" r="11629" b="41045"/>
          <a:stretch/>
        </p:blipFill>
        <p:spPr>
          <a:xfrm>
            <a:off x="525271" y="80790"/>
            <a:ext cx="1418504" cy="2572837"/>
          </a:xfrm>
          <a:prstGeom prst="rect">
            <a:avLst/>
          </a:prstGeom>
        </p:spPr>
      </p:pic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62434CA4-DCA7-FED7-5BBD-AC0395B2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92" b="73615"/>
          <a:stretch/>
        </p:blipFill>
        <p:spPr>
          <a:xfrm>
            <a:off x="1403745" y="2781291"/>
            <a:ext cx="1616323" cy="2092384"/>
          </a:xfrm>
          <a:prstGeom prst="rect">
            <a:avLst/>
          </a:prstGeom>
        </p:spPr>
      </p:pic>
      <p:pic>
        <p:nvPicPr>
          <p:cNvPr id="8" name="Imagem 8" descr="Tabela&#10;&#10;Descrição gerada automaticamente">
            <a:extLst>
              <a:ext uri="{FF2B5EF4-FFF2-40B4-BE49-F238E27FC236}">
                <a16:creationId xmlns:a16="http://schemas.microsoft.com/office/drawing/2014/main" id="{95AD53D4-3B67-2252-5F0A-450738BA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2" t="29537" r="61582" b="41677"/>
          <a:stretch/>
        </p:blipFill>
        <p:spPr>
          <a:xfrm>
            <a:off x="2391429" y="143718"/>
            <a:ext cx="1712604" cy="273801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7220DD4-856E-FF89-26C8-0C081DEFFD75}"/>
              </a:ext>
            </a:extLst>
          </p:cNvPr>
          <p:cNvSpPr txBox="1"/>
          <p:nvPr/>
        </p:nvSpPr>
        <p:spPr>
          <a:xfrm>
            <a:off x="5405731" y="786095"/>
            <a:ext cx="362287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cs typeface="Calibri"/>
              </a:rPr>
              <a:t>Avaliando-se o sumário dos dados foram encontradas variáveis com valores impossíveis como por exemplo umidade acima de 100% , e valores improváveis  de antecipação da chegada , valores de teto dentre outros</a:t>
            </a:r>
          </a:p>
          <a:p>
            <a:pPr marL="285750" indent="-285750">
              <a:buFont typeface="Arial"/>
              <a:buChar char="•"/>
            </a:pPr>
            <a:r>
              <a:rPr lang="pt-BR" b="1" dirty="0">
                <a:cs typeface="Calibri"/>
              </a:rPr>
              <a:t>Foi efetuada uma filtragem retirando-se valores NA e outliers adotando-se o intervalo de 1,5 x IQR antes de Q1 e após Q3</a:t>
            </a:r>
          </a:p>
        </p:txBody>
      </p:sp>
    </p:spTree>
    <p:extLst>
      <p:ext uri="{BB962C8B-B14F-4D97-AF65-F5344CB8AC3E}">
        <p14:creationId xmlns:p14="http://schemas.microsoft.com/office/powerpoint/2010/main" val="188671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BE3667A-10AB-06E2-3C3F-CFFFEB19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" y="138876"/>
            <a:ext cx="7289903" cy="38107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52C3E1-6892-EDE6-1DB5-059F81A733C4}"/>
              </a:ext>
            </a:extLst>
          </p:cNvPr>
          <p:cNvSpPr txBox="1"/>
          <p:nvPr/>
        </p:nvSpPr>
        <p:spPr>
          <a:xfrm>
            <a:off x="7130252" y="953043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/>
              <a:t>Observa-se que os voos tendem a serem antecipados no início da manhã e atrasados no início da noite</a:t>
            </a:r>
          </a:p>
        </p:txBody>
      </p:sp>
    </p:spTree>
    <p:extLst>
      <p:ext uri="{BB962C8B-B14F-4D97-AF65-F5344CB8AC3E}">
        <p14:creationId xmlns:p14="http://schemas.microsoft.com/office/powerpoint/2010/main" val="365190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4D3846C2-1503-DF84-E001-FE9C0FE2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" y="204075"/>
            <a:ext cx="8668837" cy="31507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93ABDF-ED6D-7193-18A9-52CF03926AD5}"/>
              </a:ext>
            </a:extLst>
          </p:cNvPr>
          <p:cNvSpPr txBox="1"/>
          <p:nvPr/>
        </p:nvSpPr>
        <p:spPr>
          <a:xfrm>
            <a:off x="-4534" y="3482795"/>
            <a:ext cx="1008969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Avaliando as chegadas por tipos de voos observa-se que: </a:t>
            </a: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(C) </a:t>
            </a:r>
            <a:r>
              <a:rPr lang="pt-BR" dirty="0" err="1">
                <a:ea typeface="+mn-lt"/>
                <a:cs typeface="+mn-lt"/>
              </a:rPr>
              <a:t>Freight</a:t>
            </a:r>
            <a:r>
              <a:rPr lang="pt-BR" dirty="0">
                <a:ea typeface="+mn-lt"/>
                <a:cs typeface="+mn-lt"/>
              </a:rPr>
              <a:t> / Cargo e (L) Postal Network normalmente atrasam na chegada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(N) </a:t>
            </a:r>
            <a:r>
              <a:rPr lang="pt-BR" dirty="0" err="1">
                <a:ea typeface="+mn-lt"/>
                <a:cs typeface="+mn-lt"/>
              </a:rPr>
              <a:t>National</a:t>
            </a:r>
            <a:r>
              <a:rPr lang="pt-BR" dirty="0">
                <a:ea typeface="+mn-lt"/>
                <a:cs typeface="+mn-lt"/>
              </a:rPr>
              <a:t> e (I) </a:t>
            </a:r>
            <a:r>
              <a:rPr lang="pt-BR" dirty="0" err="1">
                <a:ea typeface="+mn-lt"/>
                <a:cs typeface="+mn-lt"/>
              </a:rPr>
              <a:t>International</a:t>
            </a:r>
            <a:r>
              <a:rPr lang="pt-BR" dirty="0">
                <a:ea typeface="+mn-lt"/>
                <a:cs typeface="+mn-lt"/>
              </a:rPr>
              <a:t> normalmente são antecipados na chegada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(G) </a:t>
            </a:r>
            <a:r>
              <a:rPr lang="pt-BR" dirty="0" err="1">
                <a:ea typeface="+mn-lt"/>
                <a:cs typeface="+mn-lt"/>
              </a:rPr>
              <a:t>International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Freight</a:t>
            </a:r>
            <a:r>
              <a:rPr lang="pt-BR" dirty="0">
                <a:ea typeface="+mn-lt"/>
                <a:cs typeface="+mn-lt"/>
              </a:rPr>
              <a:t> / Cargo não apresentam qualquer regularidade na chegada</a:t>
            </a:r>
            <a:br>
              <a:rPr lang="pt-BR" dirty="0">
                <a:ea typeface="+mn-lt"/>
                <a:cs typeface="+mn-lt"/>
              </a:rPr>
            </a:b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433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481EE23-07F5-AD8B-84DA-1ED8D7DC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" y="56317"/>
            <a:ext cx="8187592" cy="40569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C215DA-33A1-654A-4DD1-458B0C04148A}"/>
              </a:ext>
            </a:extLst>
          </p:cNvPr>
          <p:cNvSpPr txBox="1"/>
          <p:nvPr/>
        </p:nvSpPr>
        <p:spPr>
          <a:xfrm>
            <a:off x="66796" y="4303203"/>
            <a:ext cx="95904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Avaliando-se no gráfico de dispersão variáveis que afetam a visibilidade, observa-se grande ocorrência de atrasos nos voos do tipo </a:t>
            </a:r>
            <a:r>
              <a:rPr lang="pt-BR" dirty="0">
                <a:ea typeface="+mn-lt"/>
                <a:cs typeface="+mn-lt"/>
              </a:rPr>
              <a:t>(L) Postal Network </a:t>
            </a:r>
            <a:br>
              <a:rPr lang="pt-BR" dirty="0">
                <a:ea typeface="+mn-lt"/>
                <a:cs typeface="+mn-lt"/>
              </a:rPr>
            </a:b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32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762120"/>
            <a:ext cx="8639280" cy="427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85840" indent="-227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das características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Cancelamento 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Partida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rm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Chegada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408240" algn="l"/>
              </a:tabLst>
            </a:pPr>
            <a:endParaRPr lang="pt-BR" sz="1800" b="0" strike="noStrike" spc="-1">
              <a:latin typeface="Arial"/>
            </a:endParaRPr>
          </a:p>
          <a:p>
            <a:pPr marL="285840" indent="-22752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Decisões iniciais sobre os dados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Retira colunas identificadoras (id voo, linha aérea, aeroporto, justificativa etc)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Retira colunas de expectativa/real, de saída/chegada não foram consideradas, uma vez que há uma coluna derivada (atraso)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Retira colunas pressão 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cloudiness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por terem sempre o mesmo valor (1015 e NA, respectivamente)</a:t>
            </a:r>
            <a:endParaRPr lang="pt-BR" sz="1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0824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Retirada dos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outliers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Escopo da Análise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E4C3210F-81C2-6E68-3FBC-69018ABD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" y="377365"/>
            <a:ext cx="6879965" cy="3781052"/>
          </a:xfrm>
          <a:prstGeom prst="rect">
            <a:avLst/>
          </a:prstGeom>
        </p:spPr>
      </p:pic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6E1B7072-DBBA-97EF-D3E2-774FA431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37" y="849666"/>
            <a:ext cx="2980854" cy="218385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547C0EC-3646-1448-A297-D8D88B373ED0}"/>
              </a:ext>
            </a:extLst>
          </p:cNvPr>
          <p:cNvSpPr/>
          <p:nvPr/>
        </p:nvSpPr>
        <p:spPr>
          <a:xfrm>
            <a:off x="4962718" y="2176396"/>
            <a:ext cx="388115" cy="483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045DE5-BA7C-F365-2331-0BBCB25F37DC}"/>
              </a:ext>
            </a:extLst>
          </p:cNvPr>
          <p:cNvSpPr/>
          <p:nvPr/>
        </p:nvSpPr>
        <p:spPr>
          <a:xfrm>
            <a:off x="1179566" y="1533743"/>
            <a:ext cx="388115" cy="483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DA9BC3-5B6A-1D1E-F2D7-9C15AED593A2}"/>
              </a:ext>
            </a:extLst>
          </p:cNvPr>
          <p:cNvSpPr/>
          <p:nvPr/>
        </p:nvSpPr>
        <p:spPr>
          <a:xfrm>
            <a:off x="60573" y="2926249"/>
            <a:ext cx="388115" cy="483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FDE0902-EC2A-BB12-D105-EF109DE8A7AE}"/>
              </a:ext>
            </a:extLst>
          </p:cNvPr>
          <p:cNvSpPr/>
          <p:nvPr/>
        </p:nvSpPr>
        <p:spPr>
          <a:xfrm>
            <a:off x="5296149" y="1082953"/>
            <a:ext cx="400002" cy="483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5557F8F-380F-0ABA-FA66-FE67041C9D92}"/>
              </a:ext>
            </a:extLst>
          </p:cNvPr>
          <p:cNvSpPr/>
          <p:nvPr/>
        </p:nvSpPr>
        <p:spPr>
          <a:xfrm>
            <a:off x="1595612" y="606403"/>
            <a:ext cx="388115" cy="483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6D2C7E-7F1F-33BC-E136-31F0B181D72B}"/>
              </a:ext>
            </a:extLst>
          </p:cNvPr>
          <p:cNvSpPr txBox="1"/>
          <p:nvPr/>
        </p:nvSpPr>
        <p:spPr>
          <a:xfrm>
            <a:off x="150453" y="3885361"/>
            <a:ext cx="97092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Fazendo-se uma análise sobre um registro de 300 voos, observa-se uma certa regularidade relacionando as variáveis de atraso da chegada , temperatura , ponto de orvalho e aeronaves da companhia GLO 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7337D2-7251-A0C0-BCD9-EB3C096C7BC0}"/>
              </a:ext>
            </a:extLst>
          </p:cNvPr>
          <p:cNvSpPr txBox="1"/>
          <p:nvPr/>
        </p:nvSpPr>
        <p:spPr>
          <a:xfrm>
            <a:off x="-4859" y="4916038"/>
            <a:ext cx="9935154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dirty="0" err="1">
                <a:latin typeface="Georgia Pro"/>
              </a:rPr>
              <a:t>Código: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faces</a:t>
            </a:r>
            <a:r>
              <a:rPr lang="pt-BR" sz="1100" dirty="0">
                <a:latin typeface="Georgia Pro"/>
                <a:ea typeface="+mn-lt"/>
                <a:cs typeface="+mn-lt"/>
              </a:rPr>
              <a:t>(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voos_realizados_categoria</a:t>
            </a:r>
            <a:r>
              <a:rPr lang="pt-BR" sz="1100" dirty="0">
                <a:latin typeface="Georgia Pro"/>
                <a:ea typeface="+mn-lt"/>
                <a:cs typeface="+mn-lt"/>
              </a:rPr>
              <a:t>[ 1:300,2:9], 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nr</a:t>
            </a:r>
            <a:r>
              <a:rPr lang="pt-BR" sz="1100" dirty="0">
                <a:latin typeface="Georgia Pro"/>
                <a:ea typeface="+mn-lt"/>
                <a:cs typeface="+mn-lt"/>
              </a:rPr>
              <a:t>=10, 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scale</a:t>
            </a:r>
            <a:r>
              <a:rPr lang="pt-BR" sz="1100" dirty="0">
                <a:latin typeface="Georgia Pro"/>
                <a:ea typeface="+mn-lt"/>
                <a:cs typeface="+mn-lt"/>
              </a:rPr>
              <a:t> = 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TRUE,main</a:t>
            </a:r>
            <a:r>
              <a:rPr lang="pt-BR" sz="1100" dirty="0">
                <a:latin typeface="Georgia Pro"/>
                <a:ea typeface="+mn-lt"/>
                <a:cs typeface="+mn-lt"/>
              </a:rPr>
              <a:t> = "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Companhias_Aéreas</a:t>
            </a:r>
            <a:r>
              <a:rPr lang="pt-BR" sz="1100" dirty="0">
                <a:latin typeface="Georgia Pro"/>
                <a:ea typeface="+mn-lt"/>
                <a:cs typeface="+mn-lt"/>
              </a:rPr>
              <a:t>", 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labels</a:t>
            </a:r>
            <a:r>
              <a:rPr lang="pt-BR" sz="1100" dirty="0">
                <a:latin typeface="Georgia Pro"/>
                <a:ea typeface="+mn-lt"/>
                <a:cs typeface="+mn-lt"/>
              </a:rPr>
              <a:t>=</a:t>
            </a:r>
            <a:r>
              <a:rPr lang="pt-BR" sz="1100" dirty="0" err="1">
                <a:latin typeface="Georgia Pro"/>
                <a:ea typeface="+mn-lt"/>
                <a:cs typeface="+mn-lt"/>
              </a:rPr>
              <a:t>voos_realizados_companhia$airline_icao</a:t>
            </a:r>
            <a:r>
              <a:rPr lang="pt-BR" sz="1100" dirty="0">
                <a:latin typeface="Georgia Pro"/>
                <a:ea typeface="+mn-lt"/>
                <a:cs typeface="+mn-lt"/>
              </a:rPr>
              <a:t>) </a:t>
            </a:r>
            <a:br>
              <a:rPr lang="pt-BR" dirty="0">
                <a:ea typeface="+mn-lt"/>
                <a:cs typeface="+mn-lt"/>
              </a:rPr>
            </a:b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09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762120"/>
            <a:ext cx="8639280" cy="427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Disponível no Github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  <a:p>
            <a:pPr marL="285840" indent="-22752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https://github.com/lracefetrj/mineracaodados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Código Fonte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8" name="Imagem 147"/>
          <p:cNvPicPr/>
          <p:nvPr/>
        </p:nvPicPr>
        <p:blipFill>
          <a:blip r:embed="rId2"/>
          <a:stretch/>
        </p:blipFill>
        <p:spPr>
          <a:xfrm>
            <a:off x="6767280" y="2880000"/>
            <a:ext cx="2592000" cy="259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60360" y="928800"/>
            <a:ext cx="7558560" cy="197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Mineração de Dados</a:t>
            </a:r>
            <a:br/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Trabalho 1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260360" y="3416400"/>
            <a:ext cx="7558560" cy="136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Eduardo Soares Ogasawara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Fábio da Silva Gregório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Lucas Daflon Scoralick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7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Luis Carlos Ramos Alvarenga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84400" y="2143080"/>
            <a:ext cx="7558560" cy="15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relacionada aos Cancelamentos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07360" y="4116240"/>
            <a:ext cx="9640440" cy="13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arrival_delay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6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departure_delay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 Comportamento muito parecido com classificador de realização de voo Tende a trazer pouca contribuição na aprendizagem. Atributo removido</a:t>
            </a:r>
            <a:r>
              <a:rPr lang="pt-BR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84" name="Imagem 4" descr="Uma imagem contendo Interface gráfica do usuário&#10;&#10;Descrição gerada automaticamente"/>
          <p:cNvPicPr/>
          <p:nvPr/>
        </p:nvPicPr>
        <p:blipFill>
          <a:blip r:embed="rId2"/>
          <a:stretch/>
        </p:blipFill>
        <p:spPr>
          <a:xfrm>
            <a:off x="5002200" y="797040"/>
            <a:ext cx="5064480" cy="3418560"/>
          </a:xfrm>
          <a:prstGeom prst="rect">
            <a:avLst/>
          </a:prstGeom>
          <a:ln w="0">
            <a:noFill/>
          </a:ln>
        </p:spPr>
      </p:pic>
      <p:pic>
        <p:nvPicPr>
          <p:cNvPr id="85" name="Imagem 5" descr="Uma imagem contendo Interface gráfica do usuário&#10;&#10;Descrição gerada automaticamente"/>
          <p:cNvPicPr/>
          <p:nvPr/>
        </p:nvPicPr>
        <p:blipFill>
          <a:blip r:embed="rId3"/>
          <a:stretch/>
        </p:blipFill>
        <p:spPr>
          <a:xfrm>
            <a:off x="0" y="797040"/>
            <a:ext cx="5064480" cy="34185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Análise do Delay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256000" y="869040"/>
            <a:ext cx="4631400" cy="39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 alta correlação (1) entre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departure_delay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arrival_delay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mas eles já seriam retirados.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 marL="216000" indent="-2152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Alta correlação (0,5-0,75) entre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depart_dew_point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depart_tempeture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 Retira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depart_dew_point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porque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depart_temperature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possui uma correlação negative muito forte com depart_humidity, que pode ajudar em algumas distinções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Análise da correlação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Imagem 5" descr="Gráfico, Linha do tempo&#10;&#10;Descrição gerada automaticamente"/>
          <p:cNvPicPr/>
          <p:nvPr/>
        </p:nvPicPr>
        <p:blipFill>
          <a:blip r:embed="rId2"/>
          <a:srcRect l="14705" r="9628"/>
          <a:stretch/>
        </p:blipFill>
        <p:spPr>
          <a:xfrm>
            <a:off x="360000" y="921600"/>
            <a:ext cx="4679280" cy="418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Análises do 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Dew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Point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97" name="Imagem 8" descr="Gráfico, Gráfico de caixa estreita&#10;&#10;Descrição gerada automaticamente"/>
          <p:cNvPicPr/>
          <p:nvPr/>
        </p:nvPicPr>
        <p:blipFill>
          <a:blip r:embed="rId2"/>
          <a:stretch/>
        </p:blipFill>
        <p:spPr>
          <a:xfrm>
            <a:off x="-360" y="673200"/>
            <a:ext cx="3732120" cy="2518920"/>
          </a:xfrm>
          <a:prstGeom prst="rect">
            <a:avLst/>
          </a:prstGeom>
          <a:ln w="0">
            <a:noFill/>
          </a:ln>
        </p:spPr>
      </p:pic>
      <p:pic>
        <p:nvPicPr>
          <p:cNvPr id="98" name="Imagem 10" descr="Gráfico, Gráfico de caixa estreita&#10;&#10;Descrição gerada automaticamente"/>
          <p:cNvPicPr/>
          <p:nvPr/>
        </p:nvPicPr>
        <p:blipFill>
          <a:blip r:embed="rId3"/>
          <a:stretch/>
        </p:blipFill>
        <p:spPr>
          <a:xfrm>
            <a:off x="2952000" y="1919160"/>
            <a:ext cx="3731760" cy="2518920"/>
          </a:xfrm>
          <a:prstGeom prst="rect">
            <a:avLst/>
          </a:prstGeom>
          <a:ln w="0">
            <a:noFill/>
          </a:ln>
        </p:spPr>
      </p:pic>
      <p:pic>
        <p:nvPicPr>
          <p:cNvPr id="99" name="Imagem 11" descr="Gráfico, Gráfico de caixa estreita&#10;&#10;Descrição gerada automaticamente"/>
          <p:cNvPicPr/>
          <p:nvPr/>
        </p:nvPicPr>
        <p:blipFill>
          <a:blip r:embed="rId4"/>
          <a:stretch/>
        </p:blipFill>
        <p:spPr>
          <a:xfrm>
            <a:off x="6347160" y="3150720"/>
            <a:ext cx="3732120" cy="251892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0" y="4599360"/>
            <a:ext cx="6485400" cy="107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Atributos de arrival com menor interseção entre CANCELADO E REALIZADO: arrival_dew_point, arrival_wind_direction e arrival_temperature.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Análise do Wind Direction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02" name="Imagem 5" descr="Gráfico, Gráfico de caixa estreita&#10;&#10;Descrição gerada automaticamente"/>
          <p:cNvPicPr/>
          <p:nvPr/>
        </p:nvPicPr>
        <p:blipFill>
          <a:blip r:embed="rId2"/>
          <a:stretch/>
        </p:blipFill>
        <p:spPr>
          <a:xfrm>
            <a:off x="0" y="673200"/>
            <a:ext cx="5332320" cy="359892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7" descr="Gráfico, Gráfico de caixa estreita&#10;&#10;Descrição gerada automaticamente"/>
          <p:cNvPicPr/>
          <p:nvPr/>
        </p:nvPicPr>
        <p:blipFill>
          <a:blip r:embed="rId3"/>
          <a:srcRect l="1524"/>
          <a:stretch/>
        </p:blipFill>
        <p:spPr>
          <a:xfrm>
            <a:off x="4838760" y="2070720"/>
            <a:ext cx="5250240" cy="359892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0" y="4222800"/>
            <a:ext cx="5039280" cy="14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Atributos de depart com menor interseção entre CANCELADO E REALIZADO: depart_wind_direction e depart_temperature.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Análise de Coordenadas Paralelas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705EFE-8372-E2C9-865E-7D0A65D3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84"/>
          <a:stretch/>
        </p:blipFill>
        <p:spPr>
          <a:xfrm>
            <a:off x="-2" y="1035275"/>
            <a:ext cx="4673402" cy="385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8B4D64-FAAF-F965-301E-7BEDA6065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56" t="40914" b="43566"/>
          <a:stretch/>
        </p:blipFill>
        <p:spPr>
          <a:xfrm>
            <a:off x="4419599" y="4887275"/>
            <a:ext cx="864436" cy="6256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ADF2EC-85F1-044B-EF34-5C7E35CBA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23"/>
          <a:stretch/>
        </p:blipFill>
        <p:spPr>
          <a:xfrm>
            <a:off x="4656914" y="1035275"/>
            <a:ext cx="5409146" cy="385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210240"/>
            <a:ext cx="10079640" cy="4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lang="pt-BR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Matriz de dispersão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03C5AD-84F4-7F0D-0386-E84465FA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53" y="736375"/>
            <a:ext cx="7996241" cy="49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642</Words>
  <Application>Microsoft Office PowerPoint</Application>
  <PresentationFormat>Personalizar</PresentationFormat>
  <Paragraphs>70</Paragraphs>
  <Slides>22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Georgia Pro</vt:lpstr>
      <vt:lpstr>Liberation Sans</vt:lpstr>
      <vt:lpstr>Symbol</vt:lpstr>
      <vt:lpstr>Wingdings</vt:lpstr>
      <vt:lpstr>Office Theme</vt:lpstr>
      <vt:lpstr>Blank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Oliveira</dc:creator>
  <dc:description/>
  <cp:lastModifiedBy>Lucas Daflon Scoralick</cp:lastModifiedBy>
  <cp:revision>406</cp:revision>
  <dcterms:created xsi:type="dcterms:W3CDTF">2018-02-07T15:09:11Z</dcterms:created>
  <dcterms:modified xsi:type="dcterms:W3CDTF">2022-07-11T21:15:19Z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15</vt:i4>
  </property>
</Properties>
</file>