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57" r:id="rId4"/>
    <p:sldId id="261" r:id="rId5"/>
    <p:sldId id="258" r:id="rId6"/>
    <p:sldId id="260" r:id="rId7"/>
    <p:sldId id="259" r:id="rId8"/>
    <p:sldId id="264" r:id="rId9"/>
    <p:sldId id="267" r:id="rId10"/>
    <p:sldId id="294" r:id="rId11"/>
    <p:sldId id="295" r:id="rId12"/>
    <p:sldId id="290" r:id="rId13"/>
    <p:sldId id="291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8FDE6A-8D50-462E-AD78-6556FC2F0923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20055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Execução do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 suporte de 10% e confiança de 10%: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54 regras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rules &lt;-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apriori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bfdTrans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parameter=list(supp = 0.1, conf = 0.1,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minlen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=2, 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maxlen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 10, target = "rules"), appearance=list(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rhs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= c("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arrival_delay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=delayed"), default="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lhs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"), control=NULL)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remoção de regras redundantes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resolvutou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em: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6 regras.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nrules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rules[!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is.redundant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(rules)]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3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21BDA5-A349-B390-E667-B867C000F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169"/>
              </p:ext>
            </p:extLst>
          </p:nvPr>
        </p:nvGraphicFramePr>
        <p:xfrm>
          <a:off x="464584" y="2586508"/>
          <a:ext cx="9199607" cy="297912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37974">
                  <a:extLst>
                    <a:ext uri="{9D8B030D-6E8A-4147-A177-3AD203B41FA5}">
                      <a16:colId xmlns:a16="http://schemas.microsoft.com/office/drawing/2014/main" val="538554542"/>
                    </a:ext>
                  </a:extLst>
                </a:gridCol>
                <a:gridCol w="2247523">
                  <a:extLst>
                    <a:ext uri="{9D8B030D-6E8A-4147-A177-3AD203B41FA5}">
                      <a16:colId xmlns:a16="http://schemas.microsoft.com/office/drawing/2014/main" val="462174272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2245662375"/>
                    </a:ext>
                  </a:extLst>
                </a:gridCol>
                <a:gridCol w="1085667">
                  <a:extLst>
                    <a:ext uri="{9D8B030D-6E8A-4147-A177-3AD203B41FA5}">
                      <a16:colId xmlns:a16="http://schemas.microsoft.com/office/drawing/2014/main" val="2212481504"/>
                    </a:ext>
                  </a:extLst>
                </a:gridCol>
                <a:gridCol w="990434">
                  <a:extLst>
                    <a:ext uri="{9D8B030D-6E8A-4147-A177-3AD203B41FA5}">
                      <a16:colId xmlns:a16="http://schemas.microsoft.com/office/drawing/2014/main" val="3462218186"/>
                    </a:ext>
                  </a:extLst>
                </a:gridCol>
                <a:gridCol w="1047575">
                  <a:extLst>
                    <a:ext uri="{9D8B030D-6E8A-4147-A177-3AD203B41FA5}">
                      <a16:colId xmlns:a16="http://schemas.microsoft.com/office/drawing/2014/main" val="2491852597"/>
                    </a:ext>
                  </a:extLst>
                </a:gridCol>
              </a:tblGrid>
              <a:tr h="243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confidence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641282259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{</a:t>
                      </a:r>
                      <a:r>
                        <a:rPr lang="en-US" sz="1200" u="none" strike="noStrike" dirty="0" err="1">
                          <a:effectLst/>
                        </a:rPr>
                        <a:t>depart_humidity</a:t>
                      </a:r>
                      <a:r>
                        <a:rPr lang="en-US" sz="1200" u="none" strike="noStrike" dirty="0">
                          <a:effectLst/>
                        </a:rPr>
                        <a:t>=high}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0.1124656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0.1894616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0.5936063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0.9544034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024244033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{arrival_humidity=high}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0.1138404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0.1905915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0.5973008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0.9600951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172746915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{depart_temperature=normal}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0.1837783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0.1983336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0.9266121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0.9990958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419011446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{arrival_temperature=normal}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0.1839657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0.1981992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0.9281862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0.9984185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2926331094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{linetype_code=N}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0.1817111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0.1930983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0.9410293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0.9727230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3662275702"/>
                  </a:ext>
                </a:extLst>
              </a:tr>
              <a:tr h="455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{situation_type=REALIZADO}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{arrival_delay=delayed}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0.1985111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0.2000421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0.9923466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10.077.024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extLst>
                  <a:ext uri="{0D108BD9-81ED-4DB2-BD59-A6C34878D82A}">
                    <a16:rowId xmlns:a16="http://schemas.microsoft.com/office/drawing/2014/main" val="60144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Apriori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7A7671-68CB-F1FC-4683-C7405391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01" y="748662"/>
            <a:ext cx="6944021" cy="48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4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Disponível no Github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https://github.com/lracefetrj/mineracaodados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2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</a:rPr>
              <a:t>Ajustes</a:t>
            </a:r>
          </a:p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</a:rPr>
              <a:t>Pré-processamento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4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33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e correlação.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ELIMINAR: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>
            <p:extLst>
              <p:ext uri="{D42A27DB-BD31-4B8C-83A1-F6EECF244321}">
                <p14:modId xmlns:p14="http://schemas.microsoft.com/office/powerpoint/2010/main" val="1114452545"/>
              </p:ext>
            </p:extLst>
          </p:nvPr>
        </p:nvGraphicFramePr>
        <p:xfrm>
          <a:off x="228600" y="1315361"/>
          <a:ext cx="9601199" cy="3956345"/>
        </p:xfrm>
        <a:graphic>
          <a:graphicData uri="http://schemas.openxmlformats.org/drawingml/2006/table">
            <a:tbl>
              <a:tblPr/>
              <a:tblGrid>
                <a:gridCol w="27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27">
                  <a:extLst>
                    <a:ext uri="{9D8B030D-6E8A-4147-A177-3AD203B41FA5}">
                      <a16:colId xmlns:a16="http://schemas.microsoft.com/office/drawing/2014/main" val="245241020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categórico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Outros casos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65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</a:t>
                      </a:r>
                      <a:r>
                        <a:rPr lang="en-US" sz="13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Muito específico: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flight_id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Podem ser calculados a partir da data/hora esperada + atraso (alta correlação):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real_depart_date</a:t>
                      </a:r>
                      <a:r>
                        <a:rPr lang="en-US" sz="1300" b="1" strike="noStrike" spc="-1" dirty="0">
                          <a:latin typeface="+mn-lt"/>
                        </a:rPr>
                        <a:t> 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real_arrival_date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en-US" sz="1300" b="0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Podem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ser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calculados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partir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data/hora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esperada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+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duração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(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alta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correlação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expected_arrival_date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expected_arrival_hour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0" strike="noStrike" spc="-1" dirty="0">
                          <a:latin typeface="+mn-lt"/>
                        </a:rPr>
                        <a:t>Não há interesse nos cancelamentos: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situation_type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5554596-BF01-8C24-E7A2-FBE8971E3258}"/>
              </a:ext>
            </a:extLst>
          </p:cNvPr>
          <p:cNvSpPr/>
          <p:nvPr/>
        </p:nvSpPr>
        <p:spPr>
          <a:xfrm>
            <a:off x="5654959" y="2252674"/>
            <a:ext cx="4282430" cy="17190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Há uma correlação alta entre ponto de orvalho (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arrival_dew_point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depart_dew_point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e temperatura (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arrival_temperatura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departure_temperature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Optamos por manter a temperatura.</a:t>
            </a:r>
            <a:endParaRPr lang="pt-BR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9374E-F30A-92FE-2BAE-84B80697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r="10911"/>
          <a:stretch/>
        </p:blipFill>
        <p:spPr>
          <a:xfrm>
            <a:off x="-1" y="722625"/>
            <a:ext cx="5654959" cy="494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faltantes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&lt;- 100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subset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&gt;=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&amp;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NaN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NA, Infinitos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sapply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is.infinite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na.omit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outliers() #classe analise de outliers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#calculando fronteiras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transform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#retorna dados limpos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buClr>
                <a:srgbClr val="000000"/>
              </a:buClr>
            </a:pP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lev &lt;-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cut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)-1, -5, 5,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)+1), 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ordered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=TRUE)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levels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(lev) &lt;- c("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early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on_time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delayed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3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temperatura: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depart_temperature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</a:rPr>
              <a:t>arrival_temperature</a:t>
            </a:r>
            <a:endParaRPr lang="pt-BR" sz="16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15, 32,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c("cold", "normal", "hot")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bfd.clean$depart_temperature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Define níveis de temperatura: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depart_humidity</a:t>
            </a:r>
            <a:r>
              <a:rPr lang="en-US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en-US" sz="1800" b="1" spc="-1" dirty="0" err="1">
                <a:solidFill>
                  <a:srgbClr val="000000"/>
                </a:solidFill>
                <a:latin typeface="Arial"/>
              </a:rPr>
              <a:t>arrival_humidity</a:t>
            </a:r>
            <a:endParaRPr lang="pt-BR" sz="18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 &lt;- cut(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)-1, 40, 70, max(</a:t>
            </a: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)+1), ordered=TRUE)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levels(lev) &lt;- c("low", "normal", "high")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r>
              <a:rPr lang="en-US" sz="1300" spc="-1" dirty="0" err="1">
                <a:solidFill>
                  <a:srgbClr val="000000"/>
                </a:solidFill>
                <a:latin typeface="Courier New"/>
              </a:rPr>
              <a:t>bfd.clean$depart_humidity</a:t>
            </a:r>
            <a:r>
              <a:rPr lang="en-US" sz="13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15520">
              <a:lnSpc>
                <a:spcPct val="90000"/>
              </a:lnSpc>
              <a:buClr>
                <a:srgbClr val="000000"/>
              </a:buClr>
            </a:pPr>
            <a:endParaRPr lang="en-US" sz="1300" spc="-1" dirty="0">
              <a:solidFill>
                <a:srgbClr val="000000"/>
              </a:solidFill>
              <a:latin typeface="Courier New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substituídos: </a:t>
            </a:r>
            <a:r>
              <a:rPr lang="en-US" sz="1400" b="1" strike="noStrike" spc="-1" dirty="0" err="1">
                <a:latin typeface="Arial"/>
              </a:rPr>
              <a:t>real_duration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>
                <a:latin typeface="Arial"/>
              </a:rPr>
              <a:t>e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expected_duration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strike="noStrike" spc="-1" dirty="0" err="1">
                <a:latin typeface="Arial"/>
              </a:rPr>
              <a:t>por</a:t>
            </a:r>
            <a:r>
              <a:rPr lang="en-US" sz="1400" b="1" strike="noStrike" spc="-1" dirty="0">
                <a:latin typeface="Arial"/>
              </a:rPr>
              <a:t> </a:t>
            </a:r>
            <a:r>
              <a:rPr lang="en-US" sz="1400" b="1" strike="noStrike" spc="-1" dirty="0" err="1">
                <a:latin typeface="Arial"/>
              </a:rPr>
              <a:t>flight_delay</a:t>
            </a:r>
            <a:endParaRPr lang="en-US" sz="1400" b="1" strike="noStrike" spc="-1" dirty="0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bfd$flight_delay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bfd$real_duration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200" spc="-1" dirty="0" err="1">
                <a:solidFill>
                  <a:srgbClr val="000000"/>
                </a:solidFill>
                <a:latin typeface="Courier New"/>
              </a:rPr>
              <a:t>bfd$expected_duratio</a:t>
            </a:r>
            <a:endParaRPr lang="en-US" sz="12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Seleção de atributos (árvore de decisão)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8AAD38-DA71-A5A2-B09A-A4CD043E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400"/>
            <a:ext cx="7193434" cy="4999150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4CA58C22-242F-596C-58F4-A3342C85B0FB}"/>
              </a:ext>
            </a:extLst>
          </p:cNvPr>
          <p:cNvSpPr/>
          <p:nvPr/>
        </p:nvSpPr>
        <p:spPr>
          <a:xfrm>
            <a:off x="6637564" y="1614389"/>
            <a:ext cx="3371850" cy="40561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Ao utilizar os atributos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flight_delay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 aprendizagem, todas as decisões são tomadas a partir deles. Como a intenção é avaliar os fatores do atraso, se o atraso foi na saída ou durante 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vôo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torna menos interessante, pois o que se deseja é descobrir as condições que provocaram o atraso.</a:t>
            </a: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Logo, os dois atributos serão desconsiderados.</a:t>
            </a:r>
            <a:endParaRPr lang="pt-BR" sz="1600" b="0" strike="noStrike" spc="-1" dirty="0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</a:t>
            </a: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ões </a:t>
            </a:r>
          </a:p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frequentes</a:t>
            </a: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1056</Words>
  <Application>Microsoft Office PowerPoint</Application>
  <PresentationFormat>Personalizar</PresentationFormat>
  <Paragraphs>170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486</cp:revision>
  <dcterms:created xsi:type="dcterms:W3CDTF">2018-02-07T15:09:11Z</dcterms:created>
  <dcterms:modified xsi:type="dcterms:W3CDTF">2022-08-11T22:46:16Z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