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08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87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13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236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52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49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6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5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65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0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36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6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00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A54C-CF74-4B6D-A9F1-1A7A7AA9FFF0}" type="datetimeFigureOut">
              <a:rPr lang="es-ES" smtClean="0"/>
              <a:t>23/06/2022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8F2029-598C-4168-9B8E-06D8CA29F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24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Spring </a:t>
            </a:r>
            <a:r>
              <a:rPr lang="es-ES" dirty="0" err="1" smtClean="0"/>
              <a:t>WebFlux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0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Repositorios reactivos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05372"/>
          </a:xfrm>
        </p:spPr>
        <p:txBody>
          <a:bodyPr/>
          <a:lstStyle/>
          <a:p>
            <a:r>
              <a:rPr lang="es-ES" dirty="0" smtClean="0"/>
              <a:t>Spring ofrece implementaciones reactivas de repositorios</a:t>
            </a:r>
          </a:p>
          <a:p>
            <a:pPr lvl="1"/>
            <a:r>
              <a:rPr lang="es-ES" dirty="0" smtClean="0"/>
              <a:t>Para </a:t>
            </a:r>
            <a:r>
              <a:rPr lang="es-ES" dirty="0" err="1" smtClean="0"/>
              <a:t>MongoDB</a:t>
            </a:r>
            <a:r>
              <a:rPr lang="es-ES" dirty="0" smtClean="0"/>
              <a:t> y otras BB.DD. </a:t>
            </a:r>
            <a:r>
              <a:rPr lang="es-ES" dirty="0"/>
              <a:t>n</a:t>
            </a:r>
            <a:r>
              <a:rPr lang="es-ES" dirty="0" smtClean="0"/>
              <a:t>o relacionales</a:t>
            </a:r>
          </a:p>
          <a:p>
            <a:pPr lvl="1"/>
            <a:r>
              <a:rPr lang="es-ES" dirty="0" smtClean="0"/>
              <a:t>Para bases de datos relaciones (repositorios R2DBC)</a:t>
            </a:r>
          </a:p>
          <a:p>
            <a:pPr lvl="2"/>
            <a:r>
              <a:rPr lang="es-ES" dirty="0" smtClean="0"/>
              <a:t>No utilizan en driver JDBC</a:t>
            </a:r>
          </a:p>
          <a:p>
            <a:pPr lvl="2"/>
            <a:r>
              <a:rPr lang="es-ES" dirty="0" smtClean="0"/>
              <a:t>De momento no utilizan un ORM</a:t>
            </a:r>
          </a:p>
          <a:p>
            <a:pPr lvl="1"/>
            <a:r>
              <a:rPr lang="es-ES" dirty="0" smtClean="0"/>
              <a:t>Estos repositorios devuelven Mono o Flux (</a:t>
            </a:r>
            <a:r>
              <a:rPr lang="es-ES" dirty="0" err="1" smtClean="0"/>
              <a:t>streams</a:t>
            </a:r>
            <a:r>
              <a:rPr lang="es-ES" dirty="0" smtClean="0"/>
              <a:t>) en sus métodos. El </a:t>
            </a:r>
            <a:r>
              <a:rPr lang="es-ES" dirty="0" err="1" smtClean="0"/>
              <a:t>callback</a:t>
            </a:r>
            <a:r>
              <a:rPr lang="es-ES" dirty="0" smtClean="0"/>
              <a:t> asociado al </a:t>
            </a:r>
            <a:r>
              <a:rPr lang="es-ES" dirty="0" err="1" smtClean="0"/>
              <a:t>publisher</a:t>
            </a:r>
            <a:r>
              <a:rPr lang="es-ES" dirty="0" smtClean="0"/>
              <a:t> del </a:t>
            </a:r>
            <a:r>
              <a:rPr lang="es-ES" dirty="0" err="1" smtClean="0"/>
              <a:t>stream</a:t>
            </a:r>
            <a:r>
              <a:rPr lang="es-ES" dirty="0" smtClean="0"/>
              <a:t> será la ejecución de la consulta.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73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anotados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0029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Este método devuelve un Mono que entregará la lista de clientes</a:t>
            </a:r>
          </a:p>
          <a:p>
            <a:pPr lvl="1"/>
            <a:r>
              <a:rPr lang="es-ES" dirty="0" smtClean="0"/>
              <a:t>Se dará una única respuesta al cliente con el contenido de esa lista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3240809"/>
            <a:ext cx="8596668" cy="318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@</a:t>
            </a:r>
            <a:r>
              <a:rPr lang="es-ES" sz="1400" dirty="0" err="1"/>
              <a:t>GetMapping</a:t>
            </a:r>
            <a:r>
              <a:rPr lang="es-ES" sz="1400" dirty="0"/>
              <a:t>(produces = </a:t>
            </a:r>
            <a:r>
              <a:rPr lang="es-ES" sz="1400" dirty="0" err="1"/>
              <a:t>MediaType.</a:t>
            </a:r>
            <a:r>
              <a:rPr lang="es-ES" sz="1400" i="1" dirty="0" err="1"/>
              <a:t>APPLICATION_JSON_VALUE</a:t>
            </a:r>
            <a:r>
              <a:rPr lang="es-ES" sz="1400" i="1" dirty="0"/>
              <a:t>)</a:t>
            </a:r>
          </a:p>
          <a:p>
            <a:pPr marL="0" indent="0">
              <a:buNone/>
            </a:pPr>
            <a:r>
              <a:rPr lang="es-ES" sz="1400" dirty="0" err="1" smtClean="0"/>
              <a:t>public</a:t>
            </a:r>
            <a:r>
              <a:rPr lang="es-ES" sz="1400" dirty="0" smtClean="0"/>
              <a:t> </a:t>
            </a:r>
            <a:r>
              <a:rPr lang="es-ES" sz="1400" dirty="0"/>
              <a:t>Mono&lt;</a:t>
            </a:r>
            <a:r>
              <a:rPr lang="es-ES" sz="1400" dirty="0" err="1"/>
              <a:t>List</a:t>
            </a:r>
            <a:r>
              <a:rPr lang="es-ES" sz="1400" dirty="0"/>
              <a:t>&lt;</a:t>
            </a:r>
            <a:r>
              <a:rPr lang="es-ES" sz="1400" dirty="0" err="1"/>
              <a:t>ClienteDTO</a:t>
            </a:r>
            <a:r>
              <a:rPr lang="es-ES" sz="1400" dirty="0"/>
              <a:t>&gt;&gt; listar(){</a:t>
            </a:r>
          </a:p>
          <a:p>
            <a:pPr marL="0" indent="0"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 err="1"/>
              <a:t>clienteRepo</a:t>
            </a: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		.</a:t>
            </a:r>
            <a:r>
              <a:rPr lang="es-ES" sz="1400" dirty="0" err="1"/>
              <a:t>findAll</a:t>
            </a:r>
            <a:r>
              <a:rPr lang="es-ES" sz="1400" dirty="0"/>
              <a:t>() //Devuelve Flux&lt;Cliente&gt;</a:t>
            </a:r>
          </a:p>
          <a:p>
            <a:pPr marL="0" indent="0">
              <a:buNone/>
            </a:pPr>
            <a:r>
              <a:rPr lang="es-ES" sz="1400" dirty="0" smtClean="0"/>
              <a:t>		.</a:t>
            </a:r>
            <a:r>
              <a:rPr lang="es-ES" sz="1400" dirty="0" err="1"/>
              <a:t>map</a:t>
            </a:r>
            <a:r>
              <a:rPr lang="es-ES" sz="1400" dirty="0"/>
              <a:t>( cliente -&gt; new </a:t>
            </a:r>
            <a:r>
              <a:rPr lang="es-ES" sz="1400" dirty="0" err="1"/>
              <a:t>ClienteDTO</a:t>
            </a:r>
            <a:r>
              <a:rPr lang="es-ES" sz="1400" dirty="0"/>
              <a:t>(cliente))</a:t>
            </a:r>
          </a:p>
          <a:p>
            <a:pPr marL="0" indent="0">
              <a:buNone/>
            </a:pPr>
            <a:r>
              <a:rPr lang="es-ES" sz="1400" dirty="0" smtClean="0"/>
              <a:t>		.</a:t>
            </a:r>
            <a:r>
              <a:rPr lang="es-ES" sz="1400" dirty="0" err="1"/>
              <a:t>collectList</a:t>
            </a:r>
            <a:r>
              <a:rPr lang="es-ES" sz="1400" dirty="0"/>
              <a:t>();</a:t>
            </a:r>
          </a:p>
          <a:p>
            <a:pPr marL="0" indent="0">
              <a:buNone/>
            </a:pPr>
            <a:r>
              <a:rPr lang="es-ES" sz="1400" dirty="0"/>
              <a:t>}</a:t>
            </a:r>
            <a:endParaRPr lang="es-ES" sz="1400" dirty="0" smtClean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25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anotados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002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s-ES" dirty="0" smtClean="0"/>
              <a:t>Este método devuelve un Flux que entregará los clientes de uno en uno</a:t>
            </a:r>
          </a:p>
          <a:p>
            <a:pPr lvl="1"/>
            <a:r>
              <a:rPr lang="es-ES" dirty="0" smtClean="0"/>
              <a:t>Se dará una respuesta múltiple al cliente con cada uno de los clientes en un JSON individual. Exige que el receptor de la respuesta esté implementado de manera acorde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3240809"/>
            <a:ext cx="8596668" cy="318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@</a:t>
            </a:r>
            <a:r>
              <a:rPr lang="es-ES" sz="1400" dirty="0" err="1"/>
              <a:t>GetMapping</a:t>
            </a:r>
            <a:r>
              <a:rPr lang="es-ES" sz="1400" dirty="0"/>
              <a:t>(</a:t>
            </a:r>
            <a:r>
              <a:rPr lang="es-ES" sz="1400" dirty="0" err="1"/>
              <a:t>path</a:t>
            </a:r>
            <a:r>
              <a:rPr lang="es-ES" sz="1400" dirty="0"/>
              <a:t>="/</a:t>
            </a:r>
            <a:r>
              <a:rPr lang="es-ES" sz="1400" dirty="0" err="1"/>
              <a:t>stream</a:t>
            </a:r>
            <a:r>
              <a:rPr lang="es-ES" sz="1400" dirty="0"/>
              <a:t>", produces </a:t>
            </a:r>
            <a:r>
              <a:rPr lang="es-ES" sz="1400" dirty="0" err="1" smtClean="0"/>
              <a:t>MediaType.</a:t>
            </a:r>
            <a:r>
              <a:rPr lang="es-ES" sz="1400" i="1" dirty="0" err="1" smtClean="0"/>
              <a:t>TEXT_EVENT_STREAM_VALUE</a:t>
            </a:r>
            <a:r>
              <a:rPr lang="es-ES" sz="1400" i="1" dirty="0"/>
              <a:t>)</a:t>
            </a:r>
          </a:p>
          <a:p>
            <a:pPr marL="0" indent="0">
              <a:buNone/>
            </a:pPr>
            <a:r>
              <a:rPr lang="es-ES" sz="1400" dirty="0" err="1"/>
              <a:t>public</a:t>
            </a:r>
            <a:r>
              <a:rPr lang="es-ES" sz="1400" dirty="0"/>
              <a:t> Flux&lt;</a:t>
            </a:r>
            <a:r>
              <a:rPr lang="es-ES" sz="1400" dirty="0" err="1"/>
              <a:t>ClienteDTO</a:t>
            </a:r>
            <a:r>
              <a:rPr lang="es-ES" sz="1400" dirty="0"/>
              <a:t>&gt; </a:t>
            </a:r>
            <a:r>
              <a:rPr lang="es-ES" sz="1400" dirty="0" err="1" smtClean="0"/>
              <a:t>listarClientesStream</a:t>
            </a:r>
            <a:r>
              <a:rPr lang="es-ES" sz="1400" dirty="0" smtClean="0"/>
              <a:t>(){</a:t>
            </a: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 err="1"/>
              <a:t>clienteRepo</a:t>
            </a:r>
            <a:endParaRPr lang="es-ES" sz="1400" dirty="0"/>
          </a:p>
          <a:p>
            <a:pPr marL="0" indent="0">
              <a:buNone/>
            </a:pPr>
            <a:r>
              <a:rPr lang="es-ES" sz="1400" dirty="0" smtClean="0"/>
              <a:t>		.</a:t>
            </a:r>
            <a:r>
              <a:rPr lang="es-ES" sz="1400" dirty="0" err="1"/>
              <a:t>findAll</a:t>
            </a:r>
            <a:r>
              <a:rPr lang="es-ES" sz="1400" dirty="0"/>
              <a:t>() </a:t>
            </a:r>
          </a:p>
          <a:p>
            <a:pPr marL="0" indent="0">
              <a:buNone/>
            </a:pPr>
            <a:r>
              <a:rPr lang="es-ES" sz="1400" dirty="0" smtClean="0"/>
              <a:t>		.</a:t>
            </a:r>
            <a:r>
              <a:rPr lang="es-ES" sz="1400" dirty="0" err="1"/>
              <a:t>map</a:t>
            </a:r>
            <a:r>
              <a:rPr lang="es-ES" sz="1400" dirty="0"/>
              <a:t>( cliente -&gt; new </a:t>
            </a:r>
            <a:r>
              <a:rPr lang="es-ES" sz="1400" dirty="0" err="1"/>
              <a:t>ClienteDTO</a:t>
            </a:r>
            <a:r>
              <a:rPr lang="es-ES" sz="1400" dirty="0"/>
              <a:t>(cliente) );</a:t>
            </a:r>
          </a:p>
          <a:p>
            <a:pPr marL="0" indent="0">
              <a:buNone/>
            </a:pPr>
            <a:r>
              <a:rPr lang="es-ES" sz="1400" dirty="0"/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5529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Front </a:t>
            </a:r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76904"/>
          </a:xfrm>
        </p:spPr>
        <p:txBody>
          <a:bodyPr>
            <a:normAutofit/>
          </a:bodyPr>
          <a:lstStyle/>
          <a:p>
            <a:pPr lvl="1"/>
            <a:r>
              <a:rPr lang="es-ES" dirty="0" err="1" smtClean="0"/>
              <a:t>WebFlux</a:t>
            </a:r>
            <a:r>
              <a:rPr lang="es-ES" dirty="0" smtClean="0"/>
              <a:t> implementa el patrón </a:t>
            </a:r>
            <a:r>
              <a:rPr lang="es-ES" dirty="0" err="1" smtClean="0"/>
              <a:t>Fron</a:t>
            </a:r>
            <a:r>
              <a:rPr lang="es-ES" dirty="0" smtClean="0"/>
              <a:t> </a:t>
            </a:r>
            <a:r>
              <a:rPr lang="es-ES" dirty="0" err="1" smtClean="0"/>
              <a:t>Controller</a:t>
            </a:r>
            <a:r>
              <a:rPr lang="es-ES" dirty="0" smtClean="0"/>
              <a:t> al igual que Spring MVC</a:t>
            </a:r>
          </a:p>
          <a:p>
            <a:pPr lvl="2"/>
            <a:r>
              <a:rPr lang="es-ES" dirty="0" smtClean="0"/>
              <a:t>En vez del </a:t>
            </a:r>
            <a:r>
              <a:rPr lang="es-ES" dirty="0" err="1" smtClean="0"/>
              <a:t>DispatcherServlet</a:t>
            </a:r>
            <a:r>
              <a:rPr lang="es-ES" dirty="0" smtClean="0"/>
              <a:t> se utiliza el </a:t>
            </a:r>
            <a:r>
              <a:rPr lang="es-ES" dirty="0" err="1" smtClean="0"/>
              <a:t>DispatcherHandler</a:t>
            </a:r>
            <a:endParaRPr lang="es-ES" dirty="0" smtClean="0"/>
          </a:p>
          <a:p>
            <a:pPr lvl="2"/>
            <a:r>
              <a:rPr lang="es-ES" dirty="0" smtClean="0"/>
              <a:t>En una aplicación con Spring </a:t>
            </a:r>
            <a:r>
              <a:rPr lang="es-ES" dirty="0" err="1" smtClean="0"/>
              <a:t>Boot</a:t>
            </a:r>
            <a:r>
              <a:rPr lang="es-ES" dirty="0" smtClean="0"/>
              <a:t> se registra de manea automática</a:t>
            </a:r>
          </a:p>
          <a:p>
            <a:pPr lvl="2"/>
            <a:r>
              <a:rPr lang="es-ES" dirty="0" smtClean="0"/>
              <a:t>Su tarea es examinar los controladores para luego realizar las llamadas al método adecuado </a:t>
            </a:r>
          </a:p>
          <a:p>
            <a:pPr lvl="2"/>
            <a:r>
              <a:rPr lang="es-ES" dirty="0" smtClean="0"/>
              <a:t>Cuando tras esa llamada el controlador devuelva un </a:t>
            </a:r>
            <a:r>
              <a:rPr lang="es-ES" dirty="0" err="1" smtClean="0"/>
              <a:t>stream</a:t>
            </a:r>
            <a:r>
              <a:rPr lang="es-ES" dirty="0" smtClean="0"/>
              <a:t> (Flujo o Mono) el </a:t>
            </a:r>
            <a:r>
              <a:rPr lang="es-ES" dirty="0" err="1" smtClean="0"/>
              <a:t>DispatcherHandler</a:t>
            </a:r>
            <a:r>
              <a:rPr lang="es-ES" dirty="0" smtClean="0"/>
              <a:t> proporciona un subscriptor y los </a:t>
            </a:r>
            <a:r>
              <a:rPr lang="es-ES" dirty="0" err="1" smtClean="0"/>
              <a:t>callbacks</a:t>
            </a:r>
            <a:r>
              <a:rPr lang="es-ES" dirty="0" smtClean="0"/>
              <a:t> asociados al </a:t>
            </a:r>
            <a:r>
              <a:rPr lang="es-ES" dirty="0" err="1" smtClean="0"/>
              <a:t>stream</a:t>
            </a:r>
            <a:r>
              <a:rPr lang="es-ES" dirty="0" smtClean="0"/>
              <a:t> se ejecutarán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78702"/>
            <a:ext cx="8596668" cy="214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92708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Funcionamiento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peticiones recibidas son encoladas en el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Queue</a:t>
            </a:r>
            <a:endParaRPr lang="es-ES" dirty="0" smtClean="0"/>
          </a:p>
          <a:p>
            <a:r>
              <a:rPr lang="es-ES" dirty="0" smtClean="0"/>
              <a:t>Unos pocos hilos (hilos del </a:t>
            </a:r>
            <a:r>
              <a:rPr lang="es-ES" dirty="0" err="1" smtClean="0"/>
              <a:t>event</a:t>
            </a:r>
            <a:r>
              <a:rPr lang="es-ES" dirty="0" smtClean="0"/>
              <a:t> pool) extraen las peticiones e invocan al </a:t>
            </a:r>
            <a:r>
              <a:rPr lang="es-ES" dirty="0" err="1" smtClean="0"/>
              <a:t>DispatcherHandler</a:t>
            </a:r>
            <a:endParaRPr lang="es-ES" dirty="0" smtClean="0"/>
          </a:p>
          <a:p>
            <a:pPr lvl="1"/>
            <a:r>
              <a:rPr lang="es-ES" dirty="0" smtClean="0"/>
              <a:t>Son los hilos del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 err="1" smtClean="0"/>
              <a:t>DispatcherHandler</a:t>
            </a:r>
            <a:r>
              <a:rPr lang="es-ES" dirty="0" smtClean="0"/>
              <a:t> invoca el método del controlador correspondiente a la petición</a:t>
            </a:r>
          </a:p>
          <a:p>
            <a:pPr lvl="1"/>
            <a:r>
              <a:rPr lang="es-ES" dirty="0"/>
              <a:t>El controlador/</a:t>
            </a:r>
            <a:r>
              <a:rPr lang="es-ES" dirty="0" err="1"/>
              <a:t>endpoint</a:t>
            </a:r>
            <a:r>
              <a:rPr lang="es-ES" dirty="0"/>
              <a:t> invoca el método adecuado de la lógica de negocio</a:t>
            </a:r>
          </a:p>
          <a:p>
            <a:pPr lvl="1"/>
            <a:r>
              <a:rPr lang="es-ES" dirty="0"/>
              <a:t>Se invocan los métodos necesarios para el acceso a la base de datos (si procede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Es durante la ejecución de </a:t>
            </a:r>
            <a:r>
              <a:rPr lang="es-ES" dirty="0" smtClean="0"/>
              <a:t>estos </a:t>
            </a:r>
            <a:r>
              <a:rPr lang="es-ES" dirty="0"/>
              <a:t>métodos cuando se construye el </a:t>
            </a:r>
            <a:r>
              <a:rPr lang="es-ES" dirty="0" err="1"/>
              <a:t>stream</a:t>
            </a:r>
            <a:r>
              <a:rPr lang="es-ES" dirty="0"/>
              <a:t>. En el </a:t>
            </a:r>
            <a:r>
              <a:rPr lang="es-ES" dirty="0" err="1"/>
              <a:t>stream</a:t>
            </a:r>
            <a:r>
              <a:rPr lang="es-ES" dirty="0"/>
              <a:t> hay una serie de </a:t>
            </a:r>
            <a:r>
              <a:rPr lang="es-ES" dirty="0" err="1"/>
              <a:t>callbacks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934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Funcionamiento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Cuando termina de ejecutarse el método del controlador se devuelve el </a:t>
            </a:r>
            <a:r>
              <a:rPr lang="es-ES" dirty="0" err="1" smtClean="0"/>
              <a:t>stream</a:t>
            </a:r>
            <a:r>
              <a:rPr lang="es-ES" dirty="0" smtClean="0"/>
              <a:t> 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DispatcherHandler</a:t>
            </a:r>
            <a:r>
              <a:rPr lang="es-ES" dirty="0" smtClean="0"/>
              <a:t> proporciona un subscriptor y los </a:t>
            </a:r>
            <a:r>
              <a:rPr lang="es-ES" dirty="0" err="1" smtClean="0"/>
              <a:t>callbacks</a:t>
            </a:r>
            <a:r>
              <a:rPr lang="es-ES" dirty="0" smtClean="0"/>
              <a:t> se ejecutan</a:t>
            </a:r>
          </a:p>
          <a:p>
            <a:r>
              <a:rPr lang="es-ES" dirty="0" smtClean="0"/>
              <a:t>El producto de la ejecución de los </a:t>
            </a:r>
            <a:r>
              <a:rPr lang="es-ES" dirty="0" err="1" smtClean="0"/>
              <a:t>callbacks</a:t>
            </a:r>
            <a:r>
              <a:rPr lang="es-ES" dirty="0" smtClean="0"/>
              <a:t> se incluye en la respuesta HTTP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261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Precaución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modelo de hilos de una aplicación reactiva con </a:t>
            </a:r>
            <a:r>
              <a:rPr lang="es-ES" dirty="0" err="1" smtClean="0"/>
              <a:t>WebFlux</a:t>
            </a:r>
            <a:r>
              <a:rPr lang="es-ES" dirty="0" smtClean="0"/>
              <a:t> es completamente diferente al del servidor JEE</a:t>
            </a:r>
          </a:p>
          <a:p>
            <a:r>
              <a:rPr lang="es-ES" dirty="0" smtClean="0"/>
              <a:t>Unos pocos hilos ejecutan el código que genera el </a:t>
            </a:r>
            <a:r>
              <a:rPr lang="es-ES" dirty="0" err="1" smtClean="0"/>
              <a:t>stream</a:t>
            </a:r>
            <a:r>
              <a:rPr lang="es-ES" dirty="0" smtClean="0"/>
              <a:t> y añade los </a:t>
            </a:r>
            <a:r>
              <a:rPr lang="es-ES" dirty="0" err="1" smtClean="0"/>
              <a:t>callbacks</a:t>
            </a:r>
            <a:endParaRPr lang="es-ES" dirty="0" smtClean="0"/>
          </a:p>
          <a:p>
            <a:r>
              <a:rPr lang="es-ES" dirty="0" smtClean="0"/>
              <a:t>Otro conjunto de hilos ejecuta esos </a:t>
            </a:r>
            <a:r>
              <a:rPr lang="es-ES" dirty="0" err="1" smtClean="0"/>
              <a:t>callbacks</a:t>
            </a:r>
            <a:endParaRPr lang="es-ES" dirty="0" smtClean="0"/>
          </a:p>
          <a:p>
            <a:r>
              <a:rPr lang="es-ES" dirty="0" smtClean="0"/>
              <a:t>Hay que evitar </a:t>
            </a:r>
            <a:r>
              <a:rPr lang="es-ES" b="1" dirty="0" smtClean="0"/>
              <a:t>a toda costa </a:t>
            </a:r>
            <a:r>
              <a:rPr lang="es-ES" dirty="0" smtClean="0"/>
              <a:t>que uno de los hilos que extraen las peticiones del </a:t>
            </a:r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queue</a:t>
            </a:r>
            <a:r>
              <a:rPr lang="es-ES" dirty="0" smtClean="0"/>
              <a:t> ejecute tareas de entrada/salida bloqueante</a:t>
            </a:r>
          </a:p>
          <a:p>
            <a:pPr lvl="1"/>
            <a:r>
              <a:rPr lang="es-ES" dirty="0" smtClean="0"/>
              <a:t>Esas tareas estarán en </a:t>
            </a:r>
            <a:r>
              <a:rPr lang="es-ES" dirty="0" err="1" smtClean="0"/>
              <a:t>callbacks</a:t>
            </a:r>
            <a:r>
              <a:rPr lang="es-ES" dirty="0" smtClean="0"/>
              <a:t> ejecutados por otros hilos</a:t>
            </a:r>
          </a:p>
          <a:p>
            <a:pPr lvl="1"/>
            <a:r>
              <a:rPr lang="es-ES" dirty="0" smtClean="0"/>
              <a:t>Si un hilo del </a:t>
            </a:r>
            <a:r>
              <a:rPr lang="es-ES" dirty="0" err="1" smtClean="0"/>
              <a:t>event</a:t>
            </a:r>
            <a:r>
              <a:rPr lang="es-ES" dirty="0" smtClean="0"/>
              <a:t> pool ejecuta un código </a:t>
            </a:r>
            <a:r>
              <a:rPr lang="es-ES" dirty="0" err="1" smtClean="0"/>
              <a:t>bloquetante</a:t>
            </a:r>
            <a:r>
              <a:rPr lang="es-ES" dirty="0" smtClean="0"/>
              <a:t> no se procesarán más peticiones hasta que termine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037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42732"/>
          </a:xfrm>
        </p:spPr>
        <p:txBody>
          <a:bodyPr>
            <a:normAutofit/>
          </a:bodyPr>
          <a:lstStyle/>
          <a:p>
            <a:r>
              <a:rPr lang="es-ES" dirty="0" smtClean="0"/>
              <a:t>Solo para </a:t>
            </a:r>
            <a:r>
              <a:rPr lang="es-ES" dirty="0" err="1" smtClean="0"/>
              <a:t>endpoints</a:t>
            </a:r>
            <a:endParaRPr lang="es-ES" dirty="0" smtClean="0"/>
          </a:p>
          <a:p>
            <a:r>
              <a:rPr lang="es-ES" dirty="0" smtClean="0"/>
              <a:t>Con el mismo starter para </a:t>
            </a:r>
            <a:r>
              <a:rPr lang="es-ES" dirty="0"/>
              <a:t>S</a:t>
            </a:r>
            <a:r>
              <a:rPr lang="es-ES" dirty="0" smtClean="0"/>
              <a:t>pring </a:t>
            </a:r>
            <a:r>
              <a:rPr lang="es-ES" dirty="0" err="1" smtClean="0"/>
              <a:t>Boot</a:t>
            </a:r>
            <a:r>
              <a:rPr lang="es-ES" dirty="0" smtClean="0"/>
              <a:t> que los controladores anotados</a:t>
            </a:r>
          </a:p>
          <a:p>
            <a:r>
              <a:rPr lang="es-ES" dirty="0" smtClean="0"/>
              <a:t>No utilizan anotaciones de Spring MVC</a:t>
            </a:r>
          </a:p>
          <a:p>
            <a:r>
              <a:rPr lang="es-ES" dirty="0" smtClean="0"/>
              <a:t>Son objetos de la clase </a:t>
            </a:r>
            <a:r>
              <a:rPr lang="es-ES" dirty="0" err="1" smtClean="0"/>
              <a:t>RouterFunction</a:t>
            </a:r>
            <a:endParaRPr lang="es-ES" dirty="0" smtClean="0"/>
          </a:p>
          <a:p>
            <a:r>
              <a:rPr lang="es-ES" dirty="0" smtClean="0"/>
              <a:t>Se registran como una </a:t>
            </a:r>
            <a:r>
              <a:rPr lang="es-ES" dirty="0" err="1" smtClean="0"/>
              <a:t>bean</a:t>
            </a:r>
            <a:r>
              <a:rPr lang="es-ES" dirty="0" smtClean="0"/>
              <a:t> del contenedor de Spring</a:t>
            </a:r>
          </a:p>
          <a:p>
            <a:r>
              <a:rPr lang="es-ES" dirty="0" smtClean="0"/>
              <a:t>Normalmente como método marcado con @</a:t>
            </a:r>
            <a:r>
              <a:rPr lang="es-ES" dirty="0" err="1" smtClean="0"/>
              <a:t>Bean</a:t>
            </a:r>
            <a:r>
              <a:rPr lang="es-ES" dirty="0" smtClean="0"/>
              <a:t> en java </a:t>
            </a:r>
            <a:r>
              <a:rPr lang="es-ES" dirty="0" err="1" smtClean="0"/>
              <a:t>config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62560"/>
            <a:ext cx="8596668" cy="17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01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funcionales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62560"/>
            <a:ext cx="8596668" cy="17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7334" y="3000076"/>
            <a:ext cx="11037338" cy="321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@</a:t>
            </a:r>
            <a:r>
              <a:rPr lang="es-ES" sz="1400" dirty="0" err="1"/>
              <a:t>Bean</a:t>
            </a:r>
            <a:endParaRPr lang="es-ES" sz="1400" dirty="0"/>
          </a:p>
          <a:p>
            <a:pPr marL="0" indent="0">
              <a:buNone/>
            </a:pP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RouterFunction</a:t>
            </a:r>
            <a:r>
              <a:rPr lang="es-ES" sz="1400" dirty="0"/>
              <a:t>&lt;</a:t>
            </a:r>
            <a:r>
              <a:rPr lang="es-ES" sz="1400" dirty="0" err="1"/>
              <a:t>ServerResponse</a:t>
            </a:r>
            <a:r>
              <a:rPr lang="es-ES" sz="1400" dirty="0"/>
              <a:t>&gt; </a:t>
            </a:r>
            <a:r>
              <a:rPr lang="es-ES" sz="1400" dirty="0" err="1"/>
              <a:t>functionalRoutesClientes</a:t>
            </a:r>
            <a:r>
              <a:rPr lang="es-ES" sz="1400" dirty="0"/>
              <a:t>(</a:t>
            </a:r>
            <a:r>
              <a:rPr lang="es-ES" sz="1400" dirty="0" err="1"/>
              <a:t>ClientesHandler</a:t>
            </a:r>
            <a:r>
              <a:rPr lang="es-ES" sz="1400" dirty="0"/>
              <a:t> </a:t>
            </a:r>
            <a:r>
              <a:rPr lang="es-ES" sz="1400" dirty="0" err="1"/>
              <a:t>clientesHandler</a:t>
            </a:r>
            <a:r>
              <a:rPr lang="es-ES" sz="1400" dirty="0"/>
              <a:t>) {</a:t>
            </a:r>
          </a:p>
          <a:p>
            <a:pPr marL="0" indent="0">
              <a:buNone/>
            </a:pPr>
            <a:r>
              <a:rPr lang="es-ES" sz="1400" dirty="0" smtClean="0"/>
              <a:t>	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 err="1"/>
              <a:t>RouterFunctions</a:t>
            </a:r>
            <a:endParaRPr lang="es-ES" sz="1400" dirty="0"/>
          </a:p>
          <a:p>
            <a:pPr marL="0" indent="0">
              <a:buNone/>
            </a:pPr>
            <a:r>
              <a:rPr lang="fr-FR" sz="1400" dirty="0" smtClean="0"/>
              <a:t>	.</a:t>
            </a:r>
            <a:r>
              <a:rPr lang="fr-FR" sz="1400" i="1" dirty="0" smtClean="0"/>
              <a:t>route(</a:t>
            </a:r>
            <a:r>
              <a:rPr lang="fr-FR" sz="1400" i="1" dirty="0" err="1" smtClean="0"/>
              <a:t>RequestPredicates.GET</a:t>
            </a:r>
            <a:r>
              <a:rPr lang="fr-FR" sz="1400" i="1" dirty="0"/>
              <a:t>("/clientes</a:t>
            </a:r>
            <a:r>
              <a:rPr lang="fr-FR" sz="1400" i="1" dirty="0" smtClean="0"/>
              <a:t>"), </a:t>
            </a:r>
            <a:r>
              <a:rPr lang="fr-FR" sz="1400" i="1" dirty="0" err="1"/>
              <a:t>serverRequest</a:t>
            </a:r>
            <a:r>
              <a:rPr lang="fr-FR" sz="1400" i="1" dirty="0"/>
              <a:t> -&gt; </a:t>
            </a:r>
            <a:r>
              <a:rPr lang="fr-FR" sz="1400" i="1" dirty="0" err="1"/>
              <a:t>clientesHandler.listar</a:t>
            </a:r>
            <a:r>
              <a:rPr lang="fr-FR" sz="1400" i="1" dirty="0"/>
              <a:t>(</a:t>
            </a:r>
            <a:r>
              <a:rPr lang="fr-FR" sz="1400" i="1" dirty="0" err="1"/>
              <a:t>serverRequest</a:t>
            </a:r>
            <a:r>
              <a:rPr lang="fr-FR" sz="1400" i="1" dirty="0"/>
              <a:t>))</a:t>
            </a:r>
          </a:p>
          <a:p>
            <a:pPr marL="0" indent="0">
              <a:buNone/>
            </a:pPr>
            <a:r>
              <a:rPr lang="es-ES" sz="1400" dirty="0" smtClean="0"/>
              <a:t>	.</a:t>
            </a:r>
            <a:r>
              <a:rPr lang="es-ES" sz="1400" dirty="0" err="1"/>
              <a:t>andRoute</a:t>
            </a:r>
            <a:r>
              <a:rPr lang="es-ES" sz="1400" dirty="0"/>
              <a:t>(</a:t>
            </a:r>
            <a:r>
              <a:rPr lang="es-ES" sz="1400" dirty="0" err="1"/>
              <a:t>RequestPredicates.</a:t>
            </a:r>
            <a:r>
              <a:rPr lang="es-ES" sz="1400" i="1" dirty="0" err="1"/>
              <a:t>GET</a:t>
            </a:r>
            <a:r>
              <a:rPr lang="es-ES" sz="1400" i="1" dirty="0"/>
              <a:t>("/clientes/{id</a:t>
            </a:r>
            <a:r>
              <a:rPr lang="es-ES" sz="1400" i="1" dirty="0" smtClean="0"/>
              <a:t>}"), </a:t>
            </a:r>
            <a:r>
              <a:rPr lang="es-ES" sz="1400" i="1" dirty="0" err="1"/>
              <a:t>serverRequest</a:t>
            </a:r>
            <a:r>
              <a:rPr lang="es-ES" sz="1400" i="1" dirty="0"/>
              <a:t> -&gt; </a:t>
            </a:r>
            <a:r>
              <a:rPr lang="es-ES" sz="1400" i="1" dirty="0" err="1"/>
              <a:t>clientesHandler.buscar</a:t>
            </a:r>
            <a:r>
              <a:rPr lang="es-ES" sz="1400" i="1" dirty="0"/>
              <a:t>(</a:t>
            </a:r>
            <a:r>
              <a:rPr lang="es-ES" sz="1400" i="1" dirty="0" err="1"/>
              <a:t>serverRequest</a:t>
            </a:r>
            <a:r>
              <a:rPr lang="es-ES" sz="1400" i="1" dirty="0"/>
              <a:t>))</a:t>
            </a:r>
          </a:p>
          <a:p>
            <a:pPr marL="0" indent="0">
              <a:buNone/>
            </a:pPr>
            <a:r>
              <a:rPr lang="es-ES" sz="1400" dirty="0" smtClean="0"/>
              <a:t>	.</a:t>
            </a:r>
            <a:r>
              <a:rPr lang="es-ES" sz="1400" dirty="0" err="1"/>
              <a:t>andRoute</a:t>
            </a:r>
            <a:r>
              <a:rPr lang="es-ES" sz="1400" dirty="0"/>
              <a:t>(</a:t>
            </a:r>
            <a:r>
              <a:rPr lang="es-ES" sz="1400" dirty="0" err="1"/>
              <a:t>RequestPredicates.</a:t>
            </a:r>
            <a:r>
              <a:rPr lang="es-ES" sz="1400" i="1" dirty="0" err="1"/>
              <a:t>POST</a:t>
            </a:r>
            <a:r>
              <a:rPr lang="es-ES" sz="1400" i="1" dirty="0"/>
              <a:t>("/clientes</a:t>
            </a:r>
            <a:r>
              <a:rPr lang="es-ES" sz="1400" i="1" dirty="0" smtClean="0"/>
              <a:t>"), </a:t>
            </a:r>
            <a:r>
              <a:rPr lang="es-ES" sz="1400" i="1" dirty="0" err="1"/>
              <a:t>serverRequest</a:t>
            </a:r>
            <a:r>
              <a:rPr lang="es-ES" sz="1400" i="1" dirty="0"/>
              <a:t> -&gt; </a:t>
            </a:r>
            <a:r>
              <a:rPr lang="es-ES" sz="1400" i="1" dirty="0" err="1"/>
              <a:t>clientesHandler.insertar</a:t>
            </a:r>
            <a:r>
              <a:rPr lang="es-ES" sz="1400" i="1" dirty="0"/>
              <a:t>(</a:t>
            </a:r>
            <a:r>
              <a:rPr lang="es-ES" sz="1400" i="1" dirty="0" err="1"/>
              <a:t>serverRequest</a:t>
            </a:r>
            <a:r>
              <a:rPr lang="es-ES" sz="1400" i="1" dirty="0"/>
              <a:t>))</a:t>
            </a:r>
          </a:p>
          <a:p>
            <a:pPr marL="0" indent="0">
              <a:buNone/>
            </a:pPr>
            <a:r>
              <a:rPr lang="es-ES" sz="1400" dirty="0" smtClean="0"/>
              <a:t>	.</a:t>
            </a:r>
            <a:r>
              <a:rPr lang="es-ES" sz="1400" dirty="0" err="1"/>
              <a:t>andRoute</a:t>
            </a:r>
            <a:r>
              <a:rPr lang="es-ES" sz="1400" dirty="0"/>
              <a:t>(</a:t>
            </a:r>
            <a:r>
              <a:rPr lang="es-ES" sz="1400" dirty="0" err="1"/>
              <a:t>RequestPredicates.</a:t>
            </a:r>
            <a:r>
              <a:rPr lang="es-ES" sz="1400" i="1" dirty="0" err="1"/>
              <a:t>PUT</a:t>
            </a:r>
            <a:r>
              <a:rPr lang="es-ES" sz="1400" i="1" dirty="0"/>
              <a:t>("/clientes/{id</a:t>
            </a:r>
            <a:r>
              <a:rPr lang="es-ES" sz="1400" i="1" dirty="0" smtClean="0"/>
              <a:t>}"), </a:t>
            </a:r>
            <a:r>
              <a:rPr lang="es-ES" sz="1400" i="1" dirty="0" err="1"/>
              <a:t>serverRequest</a:t>
            </a:r>
            <a:r>
              <a:rPr lang="es-ES" sz="1400" i="1" dirty="0"/>
              <a:t> -&gt; </a:t>
            </a:r>
            <a:r>
              <a:rPr lang="es-ES" sz="1400" i="1" dirty="0" err="1"/>
              <a:t>clientesHandler.modificar</a:t>
            </a:r>
            <a:r>
              <a:rPr lang="es-ES" sz="1400" i="1" dirty="0"/>
              <a:t>(</a:t>
            </a:r>
            <a:r>
              <a:rPr lang="es-ES" sz="1400" i="1" dirty="0" err="1"/>
              <a:t>serverRequest</a:t>
            </a:r>
            <a:r>
              <a:rPr lang="es-ES" sz="1400" i="1" dirty="0"/>
              <a:t>))</a:t>
            </a:r>
          </a:p>
          <a:p>
            <a:pPr marL="0" indent="0">
              <a:buNone/>
            </a:pPr>
            <a:r>
              <a:rPr lang="es-ES" sz="1400" dirty="0" smtClean="0"/>
              <a:t>	.</a:t>
            </a:r>
            <a:r>
              <a:rPr lang="es-ES" sz="1400" dirty="0" err="1"/>
              <a:t>andRoute</a:t>
            </a:r>
            <a:r>
              <a:rPr lang="es-ES" sz="1400" dirty="0"/>
              <a:t>(</a:t>
            </a:r>
            <a:r>
              <a:rPr lang="es-ES" sz="1400" dirty="0" err="1"/>
              <a:t>RequestPredicates.</a:t>
            </a:r>
            <a:r>
              <a:rPr lang="es-ES" sz="1400" i="1" dirty="0" err="1"/>
              <a:t>DELETE</a:t>
            </a:r>
            <a:r>
              <a:rPr lang="es-ES" sz="1400" i="1" dirty="0"/>
              <a:t>("/clientes/{id}"), </a:t>
            </a:r>
            <a:r>
              <a:rPr lang="es-ES" sz="1400" i="1" dirty="0" smtClean="0"/>
              <a:t> </a:t>
            </a:r>
            <a:r>
              <a:rPr lang="es-ES" sz="1400" i="1" dirty="0" err="1" smtClean="0"/>
              <a:t>serverRequest</a:t>
            </a:r>
            <a:r>
              <a:rPr lang="es-ES" sz="1400" i="1" dirty="0" smtClean="0"/>
              <a:t> </a:t>
            </a:r>
            <a:r>
              <a:rPr lang="es-ES" sz="1400" i="1" dirty="0"/>
              <a:t>-&gt; </a:t>
            </a:r>
            <a:r>
              <a:rPr lang="es-ES" sz="1400" i="1" dirty="0" err="1"/>
              <a:t>clientesHandler.borrar</a:t>
            </a:r>
            <a:r>
              <a:rPr lang="es-ES" sz="1400" i="1" dirty="0"/>
              <a:t>(</a:t>
            </a:r>
            <a:r>
              <a:rPr lang="es-ES" sz="1400" i="1" dirty="0" err="1"/>
              <a:t>serverRequest</a:t>
            </a:r>
            <a:r>
              <a:rPr lang="es-ES" sz="1400" i="1" dirty="0"/>
              <a:t>));</a:t>
            </a:r>
          </a:p>
          <a:p>
            <a:pPr marL="0" indent="0">
              <a:buNone/>
            </a:pPr>
            <a:r>
              <a:rPr lang="es-ES" sz="1400" dirty="0"/>
              <a:t>}</a:t>
            </a:r>
            <a:endParaRPr lang="es-ES" sz="140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03699"/>
          </a:xfrm>
        </p:spPr>
        <p:txBody>
          <a:bodyPr>
            <a:normAutofit/>
          </a:bodyPr>
          <a:lstStyle/>
          <a:p>
            <a:r>
              <a:rPr lang="es-ES" dirty="0" smtClean="0"/>
              <a:t>Ejemplo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7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110815"/>
          </a:xfrm>
        </p:spPr>
        <p:txBody>
          <a:bodyPr>
            <a:normAutofit/>
          </a:bodyPr>
          <a:lstStyle/>
          <a:p>
            <a:r>
              <a:rPr lang="es-ES" dirty="0" smtClean="0"/>
              <a:t>Cada ruta que añadimos tiene</a:t>
            </a:r>
          </a:p>
          <a:p>
            <a:pPr lvl="1"/>
            <a:r>
              <a:rPr lang="es-ES" dirty="0" err="1" smtClean="0"/>
              <a:t>Path</a:t>
            </a:r>
            <a:endParaRPr lang="es-ES" dirty="0" smtClean="0"/>
          </a:p>
          <a:p>
            <a:pPr lvl="1"/>
            <a:r>
              <a:rPr lang="es-ES" dirty="0" smtClean="0"/>
              <a:t>Un objeto del tipo </a:t>
            </a:r>
            <a:r>
              <a:rPr lang="es-ES" dirty="0" err="1" smtClean="0"/>
              <a:t>HandlerFunction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err="1" smtClean="0"/>
              <a:t>HandlerFunction</a:t>
            </a:r>
            <a:r>
              <a:rPr lang="es-ES" dirty="0" smtClean="0"/>
              <a:t> se proporciona como expresión lambda para una </a:t>
            </a:r>
            <a:r>
              <a:rPr lang="es-ES" dirty="0" err="1" smtClean="0"/>
              <a:t>mayorlegibilidad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err="1" smtClean="0"/>
              <a:t>HandlerFunction</a:t>
            </a:r>
            <a:r>
              <a:rPr lang="es-ES" dirty="0" smtClean="0"/>
              <a:t> recibirá el </a:t>
            </a:r>
            <a:r>
              <a:rPr lang="es-ES" dirty="0" err="1" smtClean="0"/>
              <a:t>request</a:t>
            </a:r>
            <a:r>
              <a:rPr lang="es-ES" dirty="0" smtClean="0"/>
              <a:t> y devolverá el </a:t>
            </a:r>
            <a:r>
              <a:rPr lang="es-ES" dirty="0" err="1" smtClean="0"/>
              <a:t>stream</a:t>
            </a:r>
            <a:r>
              <a:rPr lang="es-ES" dirty="0" smtClean="0"/>
              <a:t> (Mono o Flujo)</a:t>
            </a:r>
          </a:p>
          <a:p>
            <a:r>
              <a:rPr lang="es-ES" dirty="0" smtClean="0"/>
              <a:t>Resulta conveniente que la lógica de control no esté en la </a:t>
            </a:r>
            <a:r>
              <a:rPr lang="es-ES" dirty="0" err="1" smtClean="0"/>
              <a:t>HandlerFunction</a:t>
            </a:r>
            <a:r>
              <a:rPr lang="es-ES" dirty="0" smtClean="0"/>
              <a:t> sino en otra clase aparte</a:t>
            </a:r>
          </a:p>
          <a:p>
            <a:pPr lvl="1"/>
            <a:r>
              <a:rPr lang="es-ES" dirty="0" smtClean="0"/>
              <a:t>En el ejemplo anterior la lógica de control está en ‘</a:t>
            </a:r>
            <a:r>
              <a:rPr lang="es-ES" dirty="0" err="1" smtClean="0"/>
              <a:t>ClientesHandler</a:t>
            </a:r>
            <a:r>
              <a:rPr lang="es-ES" dirty="0" smtClean="0"/>
              <a:t>’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62560"/>
            <a:ext cx="8596668" cy="17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4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Spring </a:t>
            </a:r>
            <a:r>
              <a:rPr lang="es-ES" dirty="0" err="1" smtClean="0"/>
              <a:t>WebFlux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</a:t>
            </a:r>
            <a:r>
              <a:rPr lang="es-ES" dirty="0" err="1" smtClean="0"/>
              <a:t>framework</a:t>
            </a:r>
            <a:r>
              <a:rPr lang="es-ES" dirty="0" smtClean="0"/>
              <a:t> web que proporciona programación reactiva a aplicaciones que se comunican con el protocolo HTTP</a:t>
            </a:r>
          </a:p>
          <a:p>
            <a:pPr lvl="1"/>
            <a:r>
              <a:rPr lang="es-ES" dirty="0" smtClean="0"/>
              <a:t>Aplicaciones web</a:t>
            </a:r>
          </a:p>
          <a:p>
            <a:pPr lvl="1"/>
            <a:r>
              <a:rPr lang="es-ES" dirty="0" smtClean="0"/>
              <a:t>Servicios REST</a:t>
            </a:r>
          </a:p>
          <a:p>
            <a:pPr lvl="1"/>
            <a:r>
              <a:rPr lang="es-ES" dirty="0" smtClean="0"/>
              <a:t>Otro tipo de servicios sobre HTTP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8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110815"/>
          </a:xfrm>
        </p:spPr>
        <p:txBody>
          <a:bodyPr>
            <a:normAutofit/>
          </a:bodyPr>
          <a:lstStyle/>
          <a:p>
            <a:r>
              <a:rPr lang="es-ES" dirty="0" smtClean="0"/>
              <a:t>Cada ruta que añadimos tiene</a:t>
            </a:r>
          </a:p>
          <a:p>
            <a:pPr lvl="1"/>
            <a:r>
              <a:rPr lang="es-ES" dirty="0" err="1" smtClean="0"/>
              <a:t>Path</a:t>
            </a:r>
            <a:endParaRPr lang="es-ES" dirty="0" smtClean="0"/>
          </a:p>
          <a:p>
            <a:pPr lvl="1"/>
            <a:r>
              <a:rPr lang="es-ES" dirty="0" smtClean="0"/>
              <a:t>Un objeto del tipo </a:t>
            </a:r>
            <a:r>
              <a:rPr lang="es-ES" dirty="0" err="1" smtClean="0"/>
              <a:t>HandlerFunction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err="1" smtClean="0"/>
              <a:t>HandlerFunction</a:t>
            </a:r>
            <a:r>
              <a:rPr lang="es-ES" dirty="0" smtClean="0"/>
              <a:t> se proporciona como expresión lambda para una </a:t>
            </a:r>
            <a:r>
              <a:rPr lang="es-ES" dirty="0" err="1" smtClean="0"/>
              <a:t>mayorlegibilidad</a:t>
            </a:r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 err="1" smtClean="0"/>
              <a:t>HandlerFunction</a:t>
            </a:r>
            <a:r>
              <a:rPr lang="es-ES" dirty="0" smtClean="0"/>
              <a:t> recibirá el </a:t>
            </a:r>
            <a:r>
              <a:rPr lang="es-ES" dirty="0" err="1" smtClean="0"/>
              <a:t>request</a:t>
            </a:r>
            <a:r>
              <a:rPr lang="es-ES" dirty="0" smtClean="0"/>
              <a:t> y devolverá el </a:t>
            </a:r>
            <a:r>
              <a:rPr lang="es-ES" dirty="0" err="1" smtClean="0"/>
              <a:t>stream</a:t>
            </a:r>
            <a:r>
              <a:rPr lang="es-ES" dirty="0" smtClean="0"/>
              <a:t> (Mono o Flujo)</a:t>
            </a:r>
          </a:p>
          <a:p>
            <a:r>
              <a:rPr lang="es-ES" dirty="0" smtClean="0"/>
              <a:t>Resulta conveniente que la lógica de control no esté en la </a:t>
            </a:r>
            <a:r>
              <a:rPr lang="es-ES" dirty="0" err="1" smtClean="0"/>
              <a:t>HandlerFunction</a:t>
            </a:r>
            <a:r>
              <a:rPr lang="es-ES" dirty="0" smtClean="0"/>
              <a:t> sino en otra clase aparte</a:t>
            </a:r>
          </a:p>
          <a:p>
            <a:pPr lvl="1"/>
            <a:r>
              <a:rPr lang="es-ES" dirty="0" smtClean="0"/>
              <a:t>En el ejemplo anterior la lógica de control está en ‘</a:t>
            </a:r>
            <a:r>
              <a:rPr lang="es-ES" dirty="0" err="1" smtClean="0"/>
              <a:t>ClientesHandler</a:t>
            </a:r>
            <a:r>
              <a:rPr lang="es-ES" dirty="0" smtClean="0"/>
              <a:t>’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62560"/>
            <a:ext cx="8596668" cy="17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8246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11080"/>
          </a:xfrm>
        </p:spPr>
        <p:txBody>
          <a:bodyPr>
            <a:normAutofit/>
          </a:bodyPr>
          <a:lstStyle/>
          <a:p>
            <a:r>
              <a:rPr lang="es-ES" dirty="0" err="1" smtClean="0"/>
              <a:t>ClientesHandler</a:t>
            </a:r>
            <a:endParaRPr lang="es-ES" dirty="0" smtClean="0"/>
          </a:p>
          <a:p>
            <a:pPr lvl="1"/>
            <a:r>
              <a:rPr lang="es-ES" dirty="0" smtClean="0"/>
              <a:t>Se registra como una </a:t>
            </a:r>
            <a:r>
              <a:rPr lang="es-ES" dirty="0" err="1" smtClean="0"/>
              <a:t>bean</a:t>
            </a:r>
            <a:r>
              <a:rPr lang="es-ES" dirty="0" smtClean="0"/>
              <a:t> de </a:t>
            </a:r>
            <a:r>
              <a:rPr lang="es-ES" dirty="0" err="1" smtClean="0"/>
              <a:t>spring</a:t>
            </a:r>
            <a:endParaRPr lang="es-ES" dirty="0" smtClean="0"/>
          </a:p>
          <a:p>
            <a:pPr lvl="1"/>
            <a:r>
              <a:rPr lang="es-ES" dirty="0" smtClean="0"/>
              <a:t>Tiene un método por cada ruta </a:t>
            </a:r>
          </a:p>
          <a:p>
            <a:pPr lvl="1"/>
            <a:r>
              <a:rPr lang="es-ES" dirty="0" smtClean="0"/>
              <a:t>Recibe el objeto </a:t>
            </a:r>
            <a:r>
              <a:rPr lang="es-ES" dirty="0" err="1" smtClean="0"/>
              <a:t>request</a:t>
            </a:r>
            <a:endParaRPr lang="es-ES" dirty="0" smtClean="0"/>
          </a:p>
          <a:p>
            <a:pPr lvl="2"/>
            <a:r>
              <a:rPr lang="es-ES" dirty="0" smtClean="0"/>
              <a:t>No es del tipo </a:t>
            </a:r>
            <a:r>
              <a:rPr lang="es-ES" dirty="0" err="1" smtClean="0"/>
              <a:t>HttpServletRequest</a:t>
            </a:r>
            <a:r>
              <a:rPr lang="es-ES" dirty="0" smtClean="0"/>
              <a:t> del api de </a:t>
            </a:r>
            <a:r>
              <a:rPr lang="es-ES" dirty="0" err="1" smtClean="0"/>
              <a:t>servlets</a:t>
            </a: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62560"/>
            <a:ext cx="8596668" cy="17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829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962"/>
          </a:xfrm>
        </p:spPr>
        <p:txBody>
          <a:bodyPr>
            <a:normAutofit/>
          </a:bodyPr>
          <a:lstStyle/>
          <a:p>
            <a:r>
              <a:rPr lang="es-ES" dirty="0" err="1" smtClean="0"/>
              <a:t>ClientesHandler</a:t>
            </a:r>
            <a:r>
              <a:rPr lang="es-ES" dirty="0" smtClean="0"/>
              <a:t>, método asociado a GET /clientes/{id}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62560"/>
            <a:ext cx="8596668" cy="17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7333" y="2674189"/>
            <a:ext cx="11063217" cy="367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s-ES" dirty="0"/>
              <a:t>@</a:t>
            </a:r>
            <a:r>
              <a:rPr lang="es-ES" dirty="0" err="1"/>
              <a:t>Component</a:t>
            </a:r>
            <a:endParaRPr lang="es-ES" dirty="0"/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ClientesHandler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	@</a:t>
            </a:r>
            <a:r>
              <a:rPr lang="es-ES" dirty="0" err="1"/>
              <a:t>Autowired</a:t>
            </a:r>
            <a:r>
              <a:rPr lang="es-ES" dirty="0"/>
              <a:t>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ServicioClientes</a:t>
            </a:r>
            <a:r>
              <a:rPr lang="es-ES" dirty="0"/>
              <a:t> </a:t>
            </a:r>
            <a:r>
              <a:rPr lang="es-ES" dirty="0" err="1"/>
              <a:t>servicioClientes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@</a:t>
            </a:r>
            <a:r>
              <a:rPr lang="es-ES" dirty="0" err="1"/>
              <a:t>Autowired</a:t>
            </a:r>
            <a:r>
              <a:rPr lang="es-ES" dirty="0"/>
              <a:t> </a:t>
            </a:r>
            <a:r>
              <a:rPr lang="es-ES" dirty="0" err="1"/>
              <a:t>private</a:t>
            </a:r>
            <a:r>
              <a:rPr lang="es-ES" dirty="0"/>
              <a:t> </a:t>
            </a:r>
            <a:r>
              <a:rPr lang="es-ES" dirty="0" err="1"/>
              <a:t>ClienteRepository</a:t>
            </a:r>
            <a:r>
              <a:rPr lang="es-ES" dirty="0"/>
              <a:t> </a:t>
            </a:r>
            <a:r>
              <a:rPr lang="es-ES" dirty="0" err="1"/>
              <a:t>clienteRepo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Mono&lt;</a:t>
            </a:r>
            <a:r>
              <a:rPr lang="es-ES" dirty="0" err="1"/>
              <a:t>ServerResponse</a:t>
            </a:r>
            <a:r>
              <a:rPr lang="es-ES" dirty="0"/>
              <a:t>&gt; buscar(</a:t>
            </a:r>
            <a:r>
              <a:rPr lang="es-ES" dirty="0" err="1"/>
              <a:t>ServerRequest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){	</a:t>
            </a:r>
          </a:p>
          <a:p>
            <a:pPr marL="457200" lvl="1" indent="0">
              <a:buNone/>
            </a:pPr>
            <a:r>
              <a:rPr lang="es-ES" dirty="0"/>
              <a:t>	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 smtClean="0"/>
              <a:t>clienteRepo.findById</a:t>
            </a:r>
            <a:r>
              <a:rPr lang="es-ES" dirty="0" smtClean="0"/>
              <a:t>(</a:t>
            </a:r>
            <a:r>
              <a:rPr lang="es-ES" dirty="0" err="1" smtClean="0"/>
              <a:t>request.pathVariable</a:t>
            </a:r>
            <a:r>
              <a:rPr lang="es-ES" dirty="0"/>
              <a:t>("id")) </a:t>
            </a:r>
          </a:p>
          <a:p>
            <a:pPr marL="457200" lvl="1" indent="0">
              <a:buNone/>
            </a:pPr>
            <a:r>
              <a:rPr lang="es-ES" dirty="0"/>
              <a:t>	            </a:t>
            </a:r>
            <a:r>
              <a:rPr lang="es-ES" dirty="0" smtClean="0"/>
              <a:t>   .</a:t>
            </a:r>
            <a:r>
              <a:rPr lang="es-ES" dirty="0" err="1"/>
              <a:t>flatMap</a:t>
            </a:r>
            <a:r>
              <a:rPr lang="es-ES" dirty="0"/>
              <a:t>( cliente </a:t>
            </a:r>
            <a:r>
              <a:rPr lang="es-ES" dirty="0" smtClean="0"/>
              <a:t>-&gt; </a:t>
            </a:r>
            <a:r>
              <a:rPr lang="es-ES" dirty="0" err="1" smtClean="0"/>
              <a:t>ServerResponse.ok</a:t>
            </a:r>
            <a:r>
              <a:rPr lang="es-ES" dirty="0"/>
              <a:t>()</a:t>
            </a:r>
          </a:p>
          <a:p>
            <a:pPr marL="457200" lvl="1" indent="0">
              <a:buNone/>
            </a:pPr>
            <a:r>
              <a:rPr lang="es-ES" dirty="0"/>
              <a:t>	            		</a:t>
            </a:r>
            <a:r>
              <a:rPr lang="es-ES" dirty="0" smtClean="0"/>
              <a:t>		.</a:t>
            </a:r>
            <a:r>
              <a:rPr lang="es-ES" dirty="0" err="1"/>
              <a:t>contentType</a:t>
            </a:r>
            <a:r>
              <a:rPr lang="es-ES" dirty="0"/>
              <a:t>(</a:t>
            </a:r>
            <a:r>
              <a:rPr lang="es-ES" dirty="0" err="1"/>
              <a:t>MediaType.APPLICATION_JSON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r>
              <a:rPr lang="es-ES" dirty="0"/>
              <a:t>	            		</a:t>
            </a:r>
            <a:r>
              <a:rPr lang="es-ES" dirty="0" smtClean="0"/>
              <a:t>		.</a:t>
            </a:r>
            <a:r>
              <a:rPr lang="es-ES" dirty="0" err="1"/>
              <a:t>body</a:t>
            </a:r>
            <a:r>
              <a:rPr lang="es-ES" dirty="0"/>
              <a:t>(</a:t>
            </a:r>
            <a:r>
              <a:rPr lang="es-ES" dirty="0" err="1"/>
              <a:t>Mono.just</a:t>
            </a:r>
            <a:r>
              <a:rPr lang="es-ES" dirty="0"/>
              <a:t>(new </a:t>
            </a:r>
            <a:r>
              <a:rPr lang="es-ES" dirty="0" err="1"/>
              <a:t>ClienteDTO</a:t>
            </a:r>
            <a:r>
              <a:rPr lang="es-ES" dirty="0"/>
              <a:t>(cliente)), </a:t>
            </a:r>
            <a:r>
              <a:rPr lang="es-ES" dirty="0" err="1"/>
              <a:t>ClienteDTO.class</a:t>
            </a:r>
            <a:r>
              <a:rPr lang="es-ES" dirty="0" smtClean="0"/>
              <a:t>))</a:t>
            </a:r>
            <a:endParaRPr lang="es-ES" dirty="0"/>
          </a:p>
          <a:p>
            <a:pPr marL="457200" lvl="1" indent="0">
              <a:buNone/>
            </a:pPr>
            <a:r>
              <a:rPr lang="es-ES" dirty="0"/>
              <a:t>	            .</a:t>
            </a:r>
            <a:r>
              <a:rPr lang="es-ES" dirty="0" err="1"/>
              <a:t>switchIfEmpty</a:t>
            </a:r>
            <a:r>
              <a:rPr lang="es-ES" dirty="0"/>
              <a:t>(</a:t>
            </a:r>
            <a:r>
              <a:rPr lang="es-ES" dirty="0" err="1"/>
              <a:t>ServerResponse.notFound</a:t>
            </a:r>
            <a:r>
              <a:rPr lang="es-ES" dirty="0"/>
              <a:t>().</a:t>
            </a:r>
            <a:r>
              <a:rPr lang="es-ES" dirty="0" err="1"/>
              <a:t>build</a:t>
            </a:r>
            <a:r>
              <a:rPr lang="es-ES" dirty="0"/>
              <a:t>());</a:t>
            </a:r>
          </a:p>
          <a:p>
            <a:pPr marL="457200" lvl="1" indent="0">
              <a:buNone/>
            </a:pPr>
            <a:r>
              <a:rPr lang="es-ES" dirty="0"/>
              <a:t>	}	</a:t>
            </a:r>
          </a:p>
          <a:p>
            <a:pPr marL="457200" lvl="1" indent="0">
              <a:buFont typeface="Wingdings 3" charset="2"/>
              <a:buNone/>
            </a:pPr>
            <a:endParaRPr lang="es-ES" dirty="0" smtClean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650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funcionales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962"/>
          </a:xfrm>
        </p:spPr>
        <p:txBody>
          <a:bodyPr>
            <a:normAutofit/>
          </a:bodyPr>
          <a:lstStyle/>
          <a:p>
            <a:r>
              <a:rPr lang="es-ES" dirty="0" err="1" smtClean="0"/>
              <a:t>ClientesHandler</a:t>
            </a:r>
            <a:r>
              <a:rPr lang="es-ES" dirty="0" smtClean="0"/>
              <a:t>, método asociado a POST /clientes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4262560"/>
            <a:ext cx="8596668" cy="17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77333" y="2674189"/>
            <a:ext cx="11063217" cy="3671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err="1"/>
              <a:t>public</a:t>
            </a:r>
            <a:r>
              <a:rPr lang="es-ES" b="1" dirty="0"/>
              <a:t> Mono&lt;</a:t>
            </a:r>
            <a:r>
              <a:rPr lang="es-ES" b="1" dirty="0" err="1"/>
              <a:t>ServerResponse</a:t>
            </a:r>
            <a:r>
              <a:rPr lang="es-ES" b="1" dirty="0"/>
              <a:t>&gt; insertar(</a:t>
            </a:r>
            <a:r>
              <a:rPr lang="es-ES" b="1" dirty="0" err="1"/>
              <a:t>ServerRequest</a:t>
            </a:r>
            <a:r>
              <a:rPr lang="es-ES" b="1" dirty="0"/>
              <a:t> </a:t>
            </a:r>
            <a:r>
              <a:rPr lang="es-ES" b="1" dirty="0" err="1"/>
              <a:t>request</a:t>
            </a:r>
            <a:r>
              <a:rPr lang="es-ES" b="1" dirty="0"/>
              <a:t>){</a:t>
            </a:r>
          </a:p>
          <a:p>
            <a:pPr marL="0" indent="0">
              <a:buNone/>
            </a:pPr>
            <a:r>
              <a:rPr lang="es-ES" b="1" dirty="0" smtClean="0"/>
              <a:t>	</a:t>
            </a:r>
            <a:r>
              <a:rPr lang="es-ES" b="1" dirty="0" err="1" smtClean="0"/>
              <a:t>return</a:t>
            </a:r>
            <a:r>
              <a:rPr lang="es-ES" b="1" dirty="0" smtClean="0"/>
              <a:t> </a:t>
            </a:r>
            <a:r>
              <a:rPr lang="es-ES" dirty="0" err="1" smtClean="0"/>
              <a:t>request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	.</a:t>
            </a:r>
            <a:r>
              <a:rPr lang="es-ES" dirty="0" err="1"/>
              <a:t>bodyToMono</a:t>
            </a:r>
            <a:r>
              <a:rPr lang="es-ES" dirty="0"/>
              <a:t>(</a:t>
            </a:r>
            <a:r>
              <a:rPr lang="es-ES" dirty="0" err="1"/>
              <a:t>ClienteDTO.</a:t>
            </a:r>
            <a:r>
              <a:rPr lang="es-ES" b="1" dirty="0" err="1"/>
              <a:t>class</a:t>
            </a:r>
            <a:r>
              <a:rPr lang="es-ES" b="1" dirty="0"/>
              <a:t>) //Devuelve Mono&lt;</a:t>
            </a:r>
            <a:r>
              <a:rPr lang="es-ES" b="1" dirty="0" err="1"/>
              <a:t>ClienteDTO</a:t>
            </a:r>
            <a:r>
              <a:rPr lang="es-ES" b="1" dirty="0"/>
              <a:t>&gt;</a:t>
            </a:r>
          </a:p>
          <a:p>
            <a:pPr marL="0" indent="0">
              <a:buNone/>
            </a:pPr>
            <a:r>
              <a:rPr lang="es-ES" dirty="0" smtClean="0"/>
              <a:t>		.</a:t>
            </a:r>
            <a:r>
              <a:rPr lang="es-ES" dirty="0" err="1"/>
              <a:t>flatMap</a:t>
            </a:r>
            <a:r>
              <a:rPr lang="es-ES" dirty="0"/>
              <a:t>(</a:t>
            </a:r>
            <a:r>
              <a:rPr lang="es-ES" dirty="0" err="1"/>
              <a:t>clienteDTO</a:t>
            </a:r>
            <a:r>
              <a:rPr lang="es-ES" dirty="0"/>
              <a:t> -&gt; {</a:t>
            </a:r>
          </a:p>
          <a:p>
            <a:pPr marL="0" indent="0">
              <a:buNone/>
            </a:pPr>
            <a:r>
              <a:rPr lang="es-ES" dirty="0" smtClean="0"/>
              <a:t>			Cliente </a:t>
            </a:r>
            <a:r>
              <a:rPr lang="es-ES" dirty="0" err="1"/>
              <a:t>cliente</a:t>
            </a:r>
            <a:r>
              <a:rPr lang="es-ES" dirty="0"/>
              <a:t> = </a:t>
            </a:r>
            <a:r>
              <a:rPr lang="es-ES" dirty="0" err="1"/>
              <a:t>clienteDTO.asCliente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b="1" dirty="0" smtClean="0"/>
              <a:t>			</a:t>
            </a:r>
            <a:r>
              <a:rPr lang="es-ES" b="1" dirty="0" err="1" smtClean="0"/>
              <a:t>return</a:t>
            </a:r>
            <a:r>
              <a:rPr lang="es-ES" b="1" dirty="0" smtClean="0"/>
              <a:t> </a:t>
            </a:r>
            <a:r>
              <a:rPr lang="es-ES" b="1" dirty="0" err="1" smtClean="0"/>
              <a:t>ServerResponse</a:t>
            </a:r>
            <a:endParaRPr lang="es-ES" b="1" dirty="0" smtClean="0"/>
          </a:p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			</a:t>
            </a:r>
            <a:r>
              <a:rPr lang="es-ES" dirty="0" smtClean="0"/>
              <a:t>.</a:t>
            </a:r>
            <a:r>
              <a:rPr lang="es-ES" i="1" dirty="0" smtClean="0"/>
              <a:t>ok</a:t>
            </a:r>
            <a:r>
              <a:rPr lang="es-ES" i="1" dirty="0"/>
              <a:t>()</a:t>
            </a:r>
          </a:p>
          <a:p>
            <a:pPr marL="0" indent="0">
              <a:buNone/>
            </a:pPr>
            <a:r>
              <a:rPr lang="es-ES" dirty="0" smtClean="0"/>
              <a:t>				.</a:t>
            </a:r>
            <a:r>
              <a:rPr lang="es-ES" dirty="0" err="1"/>
              <a:t>contentType</a:t>
            </a:r>
            <a:r>
              <a:rPr lang="es-ES" dirty="0"/>
              <a:t>(</a:t>
            </a:r>
            <a:r>
              <a:rPr lang="es-ES" dirty="0" err="1"/>
              <a:t>MediaType.</a:t>
            </a:r>
            <a:r>
              <a:rPr lang="es-ES" b="1" i="1" dirty="0" err="1"/>
              <a:t>APPLICATION_JSON</a:t>
            </a:r>
            <a:r>
              <a:rPr lang="es-ES" b="1" i="1" dirty="0"/>
              <a:t>)</a:t>
            </a:r>
          </a:p>
          <a:p>
            <a:pPr marL="0" indent="0">
              <a:buNone/>
            </a:pPr>
            <a:r>
              <a:rPr lang="es-ES" dirty="0" smtClean="0"/>
              <a:t>				.</a:t>
            </a:r>
            <a:r>
              <a:rPr lang="es-ES" dirty="0" err="1"/>
              <a:t>body</a:t>
            </a:r>
            <a:r>
              <a:rPr lang="es-ES" dirty="0"/>
              <a:t>(</a:t>
            </a:r>
            <a:r>
              <a:rPr lang="es-ES" dirty="0" err="1"/>
              <a:t>gestorClientes.insertar</a:t>
            </a:r>
            <a:r>
              <a:rPr lang="es-ES" dirty="0"/>
              <a:t>(cliente).</a:t>
            </a:r>
            <a:r>
              <a:rPr lang="es-ES" dirty="0" err="1"/>
              <a:t>map</a:t>
            </a:r>
            <a:r>
              <a:rPr lang="es-ES" dirty="0"/>
              <a:t>(cli -&gt; </a:t>
            </a:r>
            <a:r>
              <a:rPr lang="es-ES" b="1" dirty="0"/>
              <a:t>new </a:t>
            </a:r>
            <a:r>
              <a:rPr lang="es-ES" b="1" dirty="0" err="1"/>
              <a:t>ClienteDTO</a:t>
            </a:r>
            <a:r>
              <a:rPr lang="es-ES" b="1" dirty="0"/>
              <a:t>(cli)), </a:t>
            </a:r>
            <a:r>
              <a:rPr lang="es-ES" b="1" dirty="0" err="1"/>
              <a:t>ClienteDTO.class</a:t>
            </a:r>
            <a:r>
              <a:rPr lang="es-ES" b="1" dirty="0"/>
              <a:t>);</a:t>
            </a:r>
          </a:p>
          <a:p>
            <a:pPr marL="0" indent="0">
              <a:buNone/>
            </a:pPr>
            <a:r>
              <a:rPr lang="es-ES" dirty="0" smtClean="0"/>
              <a:t>		});</a:t>
            </a:r>
            <a:endParaRPr lang="es-ES" dirty="0"/>
          </a:p>
          <a:p>
            <a:pPr marL="0" indent="0">
              <a:buNone/>
            </a:pPr>
            <a:r>
              <a:rPr lang="es-ES" sz="1400" dirty="0"/>
              <a:t>}</a:t>
            </a:r>
            <a:r>
              <a:rPr lang="es-ES" dirty="0"/>
              <a:t>	</a:t>
            </a:r>
          </a:p>
          <a:p>
            <a:pPr marL="457200" lvl="1" indent="0">
              <a:buFont typeface="Wingdings 3" charset="2"/>
              <a:buNone/>
            </a:pPr>
            <a:endParaRPr lang="es-ES" dirty="0" smtClean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73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0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Project Reactor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librería para desarrollar aplicaciones reactivas no bloqueantes en Java</a:t>
            </a:r>
          </a:p>
          <a:p>
            <a:r>
              <a:rPr lang="es-ES" dirty="0" smtClean="0"/>
              <a:t>Se basa en la especificación de </a:t>
            </a:r>
            <a:r>
              <a:rPr lang="es-ES" dirty="0" err="1" smtClean="0"/>
              <a:t>streams</a:t>
            </a:r>
            <a:r>
              <a:rPr lang="es-ES" dirty="0" smtClean="0"/>
              <a:t> reactivos introducidas en Java 9</a:t>
            </a:r>
          </a:p>
          <a:p>
            <a:r>
              <a:rPr lang="es-ES" dirty="0" smtClean="0"/>
              <a:t>Puede utilizarse en cualquier aplicación, no es necesario que sea </a:t>
            </a:r>
            <a:r>
              <a:rPr lang="es-ES" dirty="0" err="1" smtClean="0"/>
              <a:t>WebFlux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411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reactiva: </a:t>
            </a:r>
            <a:r>
              <a:rPr lang="es-ES" dirty="0" err="1" smtClean="0"/>
              <a:t>Streams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aplicación reactiva se basa en la creación de </a:t>
            </a:r>
            <a:r>
              <a:rPr lang="es-ES" dirty="0" err="1" smtClean="0"/>
              <a:t>streams</a:t>
            </a:r>
            <a:endParaRPr lang="es-ES" dirty="0" smtClean="0"/>
          </a:p>
          <a:p>
            <a:r>
              <a:rPr lang="es-ES" dirty="0" smtClean="0"/>
              <a:t>Un </a:t>
            </a:r>
            <a:r>
              <a:rPr lang="es-ES" dirty="0" err="1" smtClean="0"/>
              <a:t>stream</a:t>
            </a:r>
            <a:r>
              <a:rPr lang="es-ES" dirty="0" smtClean="0"/>
              <a:t> es una cadena de objetos. </a:t>
            </a:r>
            <a:endParaRPr lang="es-ES" dirty="0"/>
          </a:p>
          <a:p>
            <a:r>
              <a:rPr lang="es-ES" dirty="0" smtClean="0"/>
              <a:t>Esos objetos pueden ser (según la </a:t>
            </a:r>
            <a:r>
              <a:rPr lang="es-ES" dirty="0" err="1" smtClean="0"/>
              <a:t>specificacion</a:t>
            </a:r>
            <a:r>
              <a:rPr lang="es-ES" dirty="0" smtClean="0"/>
              <a:t> de </a:t>
            </a:r>
            <a:r>
              <a:rPr lang="es-ES" dirty="0" err="1" smtClean="0"/>
              <a:t>streams</a:t>
            </a:r>
            <a:r>
              <a:rPr lang="es-ES" dirty="0" smtClean="0"/>
              <a:t> reactivos)</a:t>
            </a:r>
          </a:p>
          <a:p>
            <a:pPr lvl="1"/>
            <a:r>
              <a:rPr lang="es-ES" dirty="0" smtClean="0"/>
              <a:t>Un Publisher, que genera los elementos/eventos</a:t>
            </a:r>
          </a:p>
          <a:p>
            <a:pPr lvl="1"/>
            <a:r>
              <a:rPr lang="es-ES" dirty="0" smtClean="0"/>
              <a:t>Un </a:t>
            </a:r>
            <a:r>
              <a:rPr lang="es-ES" dirty="0" err="1" smtClean="0"/>
              <a:t>processor</a:t>
            </a:r>
            <a:r>
              <a:rPr lang="es-ES" dirty="0" smtClean="0"/>
              <a:t>, que recibe elementos/eventos de un Publisher, los procesa de algún modo y los emite a su vez</a:t>
            </a:r>
          </a:p>
          <a:p>
            <a:pPr lvl="1"/>
            <a:r>
              <a:rPr lang="es-ES" dirty="0" smtClean="0"/>
              <a:t>Un </a:t>
            </a:r>
            <a:r>
              <a:rPr lang="es-ES" dirty="0" err="1" smtClean="0"/>
              <a:t>subscriber</a:t>
            </a:r>
            <a:r>
              <a:rPr lang="es-ES" dirty="0" smtClean="0"/>
              <a:t>, que recibe los elementos/eventos y da fin al </a:t>
            </a:r>
            <a:r>
              <a:rPr lang="es-ES" dirty="0" err="1" smtClean="0"/>
              <a:t>stream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Vemos que un </a:t>
            </a:r>
            <a:r>
              <a:rPr lang="es-ES" dirty="0" err="1" smtClean="0"/>
              <a:t>processor</a:t>
            </a:r>
            <a:r>
              <a:rPr lang="es-ES" dirty="0" smtClean="0"/>
              <a:t> es Publisher y </a:t>
            </a:r>
            <a:r>
              <a:rPr lang="es-ES" dirty="0" err="1" smtClean="0"/>
              <a:t>subscriber</a:t>
            </a:r>
            <a:r>
              <a:rPr lang="es-ES" dirty="0" smtClean="0"/>
              <a:t> simultáneamente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44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Programación reactiva: </a:t>
            </a:r>
            <a:r>
              <a:rPr lang="es-ES" dirty="0" err="1" smtClean="0"/>
              <a:t>Streams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 Project Reactor es muy económico el crear </a:t>
            </a:r>
            <a:r>
              <a:rPr lang="es-ES" dirty="0" err="1" smtClean="0"/>
              <a:t>streams</a:t>
            </a:r>
            <a:endParaRPr lang="es-ES" dirty="0" smtClean="0"/>
          </a:p>
          <a:p>
            <a:r>
              <a:rPr lang="es-ES" dirty="0" err="1" smtClean="0"/>
              <a:t>Streams</a:t>
            </a:r>
            <a:r>
              <a:rPr lang="es-ES" dirty="0" smtClean="0"/>
              <a:t> de dos tipos (variantes de la misma idea)</a:t>
            </a:r>
          </a:p>
          <a:p>
            <a:pPr lvl="1"/>
            <a:r>
              <a:rPr lang="es-ES" dirty="0" smtClean="0"/>
              <a:t>Mono: Un </a:t>
            </a:r>
            <a:r>
              <a:rPr lang="es-ES" dirty="0" err="1" smtClean="0"/>
              <a:t>stream</a:t>
            </a:r>
            <a:r>
              <a:rPr lang="es-ES" dirty="0" smtClean="0"/>
              <a:t> por el que ‘circulará’ un único elemento/evento</a:t>
            </a:r>
          </a:p>
          <a:p>
            <a:pPr lvl="1"/>
            <a:r>
              <a:rPr lang="es-ES" dirty="0" err="1" smtClean="0"/>
              <a:t>Multi</a:t>
            </a:r>
            <a:r>
              <a:rPr lang="es-ES" dirty="0" smtClean="0"/>
              <a:t>: Un </a:t>
            </a:r>
            <a:r>
              <a:rPr lang="es-ES" dirty="0" err="1" smtClean="0"/>
              <a:t>stream</a:t>
            </a:r>
            <a:r>
              <a:rPr lang="es-ES" dirty="0" smtClean="0"/>
              <a:t> de 0 a N elementos</a:t>
            </a:r>
          </a:p>
          <a:p>
            <a:pPr lvl="1"/>
            <a:r>
              <a:rPr lang="es-ES" dirty="0" smtClean="0"/>
              <a:t>Mono y </a:t>
            </a:r>
            <a:r>
              <a:rPr lang="es-ES" dirty="0" err="1" smtClean="0"/>
              <a:t>Multi</a:t>
            </a:r>
            <a:r>
              <a:rPr lang="es-ES" dirty="0" smtClean="0"/>
              <a:t> </a:t>
            </a:r>
            <a:r>
              <a:rPr lang="es-ES" dirty="0" err="1" smtClean="0"/>
              <a:t>imlementan</a:t>
            </a:r>
            <a:r>
              <a:rPr lang="es-ES" dirty="0" smtClean="0"/>
              <a:t> la interfaz Publisher de los </a:t>
            </a:r>
            <a:r>
              <a:rPr lang="es-ES" dirty="0" err="1" smtClean="0"/>
              <a:t>streams</a:t>
            </a:r>
            <a:r>
              <a:rPr lang="es-ES" dirty="0" smtClean="0"/>
              <a:t> reactivos de Java 9</a:t>
            </a:r>
          </a:p>
          <a:p>
            <a:pPr lvl="1"/>
            <a:endParaRPr lang="es-ES" dirty="0"/>
          </a:p>
          <a:p>
            <a:r>
              <a:rPr lang="es-ES" dirty="0" smtClean="0"/>
              <a:t>Elemento/evento: Son objetos emitidos por un Publisher. Podemos interpretarlos como información que la aplicación maneja o como eventos que indican que la aplicación debe realizar alguna tarea. Que sean una cosa u otra depende de la situación.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008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Dependencias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60581"/>
          </a:xfrm>
        </p:spPr>
        <p:txBody>
          <a:bodyPr/>
          <a:lstStyle/>
          <a:p>
            <a:r>
              <a:rPr lang="es-ES" dirty="0" smtClean="0"/>
              <a:t>Pom.xml: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500997" y="2674189"/>
            <a:ext cx="6883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  <a:p>
            <a:r>
              <a:rPr lang="es-ES" dirty="0" smtClean="0"/>
              <a:t>	&lt;</a:t>
            </a:r>
            <a:r>
              <a:rPr lang="es-ES" dirty="0" err="1"/>
              <a:t>groupId</a:t>
            </a:r>
            <a:r>
              <a:rPr lang="es-ES" dirty="0"/>
              <a:t>&gt;</a:t>
            </a:r>
            <a:r>
              <a:rPr lang="es-ES" dirty="0" err="1"/>
              <a:t>org.springframework.boot</a:t>
            </a:r>
            <a:r>
              <a:rPr lang="es-ES" dirty="0"/>
              <a:t>&lt;/</a:t>
            </a:r>
            <a:r>
              <a:rPr lang="es-ES" dirty="0" err="1"/>
              <a:t>groupId</a:t>
            </a:r>
            <a:r>
              <a:rPr lang="es-ES" dirty="0"/>
              <a:t>&gt;</a:t>
            </a:r>
          </a:p>
          <a:p>
            <a:r>
              <a:rPr lang="es-ES" dirty="0" smtClean="0"/>
              <a:t>	&lt;</a:t>
            </a:r>
            <a:r>
              <a:rPr lang="es-ES" dirty="0" err="1"/>
              <a:t>artifactId</a:t>
            </a:r>
            <a:r>
              <a:rPr lang="es-ES" dirty="0"/>
              <a:t>&gt;</a:t>
            </a: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boot</a:t>
            </a:r>
            <a:r>
              <a:rPr lang="es-ES" dirty="0"/>
              <a:t>-starter-</a:t>
            </a:r>
            <a:r>
              <a:rPr lang="es-ES" dirty="0" err="1"/>
              <a:t>webflux</a:t>
            </a:r>
            <a:r>
              <a:rPr lang="es-ES" dirty="0"/>
              <a:t>&lt;/</a:t>
            </a:r>
            <a:r>
              <a:rPr lang="es-ES" dirty="0" err="1"/>
              <a:t>artifactId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dependency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421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Controladores/</a:t>
            </a:r>
            <a:r>
              <a:rPr lang="es-ES" dirty="0" err="1" smtClean="0"/>
              <a:t>Endpoints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705372"/>
          </a:xfrm>
        </p:spPr>
        <p:txBody>
          <a:bodyPr/>
          <a:lstStyle/>
          <a:p>
            <a:r>
              <a:rPr lang="es-ES" dirty="0" smtClean="0"/>
              <a:t>Existen dos modos de implementar los controladores con </a:t>
            </a:r>
            <a:r>
              <a:rPr lang="es-ES" dirty="0" err="1" smtClean="0"/>
              <a:t>WebFlux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pPr lvl="1"/>
            <a:r>
              <a:rPr lang="es-ES" dirty="0" smtClean="0"/>
              <a:t>Controladores anotados</a:t>
            </a:r>
          </a:p>
          <a:p>
            <a:pPr lvl="1"/>
            <a:r>
              <a:rPr lang="es-ES" dirty="0" smtClean="0"/>
              <a:t>Controladores funcionales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59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anotados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0029"/>
          </a:xfrm>
        </p:spPr>
        <p:txBody>
          <a:bodyPr/>
          <a:lstStyle/>
          <a:p>
            <a:r>
              <a:rPr lang="es-ES" dirty="0" smtClean="0"/>
              <a:t>Utilizan las mismas anotaciones que en </a:t>
            </a:r>
            <a:r>
              <a:rPr lang="es-ES" dirty="0" err="1" smtClean="0"/>
              <a:t>String</a:t>
            </a:r>
            <a:r>
              <a:rPr lang="es-ES" dirty="0" smtClean="0"/>
              <a:t> MVC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3240810"/>
            <a:ext cx="8596668" cy="172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@</a:t>
            </a:r>
            <a:r>
              <a:rPr lang="es-ES" sz="1400" dirty="0" err="1"/>
              <a:t>RestController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@</a:t>
            </a:r>
            <a:r>
              <a:rPr lang="es-ES" sz="1400" dirty="0" err="1"/>
              <a:t>RequestMapping</a:t>
            </a:r>
            <a:r>
              <a:rPr lang="es-ES" sz="1400" dirty="0"/>
              <a:t>(</a:t>
            </a:r>
            <a:r>
              <a:rPr lang="es-ES" sz="1400" dirty="0" err="1"/>
              <a:t>path</a:t>
            </a:r>
            <a:r>
              <a:rPr lang="es-ES" sz="1400" dirty="0"/>
              <a:t>="/clientes")</a:t>
            </a:r>
          </a:p>
          <a:p>
            <a:pPr marL="0" indent="0">
              <a:buNone/>
            </a:pPr>
            <a:r>
              <a:rPr lang="es-ES" sz="1400" dirty="0" err="1"/>
              <a:t>public</a:t>
            </a:r>
            <a:r>
              <a:rPr lang="es-ES" sz="1400" dirty="0"/>
              <a:t> </a:t>
            </a:r>
            <a:r>
              <a:rPr lang="es-ES" sz="1400" dirty="0" err="1"/>
              <a:t>class</a:t>
            </a:r>
            <a:r>
              <a:rPr lang="es-ES" sz="1400" dirty="0"/>
              <a:t> </a:t>
            </a:r>
            <a:r>
              <a:rPr lang="es-ES" sz="1400" dirty="0" err="1"/>
              <a:t>ClientesRest</a:t>
            </a:r>
            <a:r>
              <a:rPr lang="es-ES" sz="1400" dirty="0"/>
              <a:t> {</a:t>
            </a:r>
          </a:p>
          <a:p>
            <a:pPr marL="0" indent="0">
              <a:buNone/>
            </a:pPr>
            <a:r>
              <a:rPr lang="es-ES" sz="1400" dirty="0" smtClean="0"/>
              <a:t>	@</a:t>
            </a:r>
            <a:r>
              <a:rPr lang="es-ES" sz="1400" dirty="0" err="1"/>
              <a:t>Autowired</a:t>
            </a:r>
            <a:r>
              <a:rPr lang="es-ES" sz="1400" dirty="0"/>
              <a:t> </a:t>
            </a:r>
            <a:r>
              <a:rPr lang="es-ES" sz="1400" dirty="0" err="1"/>
              <a:t>private</a:t>
            </a:r>
            <a:r>
              <a:rPr lang="es-ES" sz="1400" dirty="0"/>
              <a:t> </a:t>
            </a:r>
            <a:r>
              <a:rPr lang="es-ES" sz="1400" dirty="0" err="1"/>
              <a:t>ClienteRepository</a:t>
            </a:r>
            <a:r>
              <a:rPr lang="es-ES" sz="1400" dirty="0"/>
              <a:t> </a:t>
            </a:r>
            <a:r>
              <a:rPr lang="es-ES" sz="1400" dirty="0" err="1"/>
              <a:t>clienteRepo</a:t>
            </a:r>
            <a:r>
              <a:rPr lang="es-ES" sz="1400" dirty="0"/>
              <a:t>;</a:t>
            </a:r>
            <a:endParaRPr lang="es-ES" sz="1400" dirty="0" smtClean="0"/>
          </a:p>
          <a:p>
            <a:endParaRPr lang="es-ES" dirty="0" smtClean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577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WebFlux</a:t>
            </a:r>
            <a:r>
              <a:rPr lang="es-ES" dirty="0" smtClean="0"/>
              <a:t>: Controladores anotados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278626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Diferencia: Los valores que devuelven los métodos anotados son Mono o Flux</a:t>
            </a:r>
          </a:p>
          <a:p>
            <a:pPr lvl="1"/>
            <a:r>
              <a:rPr lang="es-ES" dirty="0" smtClean="0"/>
              <a:t>Aquí se está utilizando un repositorio reactivo de </a:t>
            </a:r>
            <a:r>
              <a:rPr lang="es-ES" dirty="0" err="1" smtClean="0"/>
              <a:t>spring</a:t>
            </a:r>
            <a:r>
              <a:rPr lang="es-ES" dirty="0" smtClean="0"/>
              <a:t> data (siguiente diapositiva)</a:t>
            </a:r>
          </a:p>
          <a:p>
            <a:pPr lvl="1"/>
            <a:r>
              <a:rPr lang="es-ES" dirty="0" smtClean="0"/>
              <a:t>Vemos como el método devuelve Mono&lt;</a:t>
            </a:r>
            <a:r>
              <a:rPr lang="es-ES" dirty="0" err="1" smtClean="0"/>
              <a:t>ResponseEntity</a:t>
            </a:r>
            <a:r>
              <a:rPr lang="es-ES" dirty="0" smtClean="0"/>
              <a:t>&gt;</a:t>
            </a:r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77334" y="3439216"/>
            <a:ext cx="8596668" cy="3185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500" dirty="0"/>
              <a:t>@</a:t>
            </a:r>
            <a:r>
              <a:rPr lang="es-ES" sz="1500" dirty="0" err="1"/>
              <a:t>GetMapping</a:t>
            </a:r>
            <a:r>
              <a:rPr lang="es-ES" sz="1500" dirty="0"/>
              <a:t>(</a:t>
            </a:r>
            <a:r>
              <a:rPr lang="es-ES" sz="1500" dirty="0" err="1"/>
              <a:t>path</a:t>
            </a:r>
            <a:r>
              <a:rPr lang="es-ES" sz="1500" dirty="0"/>
              <a:t>="/{id}", produces = </a:t>
            </a:r>
            <a:r>
              <a:rPr lang="es-ES" sz="1500" dirty="0" err="1"/>
              <a:t>MediaType.</a:t>
            </a:r>
            <a:r>
              <a:rPr lang="es-ES" sz="1500" i="1" dirty="0" err="1"/>
              <a:t>APPLICATION_JSON_VALUE</a:t>
            </a:r>
            <a:r>
              <a:rPr lang="es-ES" sz="1500" i="1" dirty="0"/>
              <a:t>)</a:t>
            </a:r>
          </a:p>
          <a:p>
            <a:pPr marL="0" indent="0">
              <a:buNone/>
            </a:pPr>
            <a:r>
              <a:rPr lang="en-US" sz="1500" dirty="0"/>
              <a:t>public Mono&lt;</a:t>
            </a:r>
            <a:r>
              <a:rPr lang="en-US" sz="1500" dirty="0" err="1"/>
              <a:t>ResponseEntity</a:t>
            </a:r>
            <a:r>
              <a:rPr lang="en-US" sz="1500" dirty="0"/>
              <a:t>&lt;</a:t>
            </a:r>
            <a:r>
              <a:rPr lang="en-US" sz="1500" dirty="0" err="1"/>
              <a:t>ClienteDTO</a:t>
            </a:r>
            <a:r>
              <a:rPr lang="en-US" sz="1500" dirty="0"/>
              <a:t>&gt;&gt; </a:t>
            </a:r>
            <a:r>
              <a:rPr lang="en-US" sz="1500" dirty="0" err="1"/>
              <a:t>buscar</a:t>
            </a:r>
            <a:r>
              <a:rPr lang="en-US" sz="1500" dirty="0"/>
              <a:t>(@</a:t>
            </a:r>
            <a:r>
              <a:rPr lang="en-US" sz="1500" dirty="0" err="1"/>
              <a:t>PathVariable</a:t>
            </a:r>
            <a:r>
              <a:rPr lang="en-US" sz="1500" dirty="0"/>
              <a:t>("id") String id</a:t>
            </a:r>
            <a:r>
              <a:rPr lang="en-US" sz="1500" dirty="0" smtClean="0"/>
              <a:t>){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s-ES" sz="1500" dirty="0" err="1" smtClean="0"/>
              <a:t>return</a:t>
            </a:r>
            <a:r>
              <a:rPr lang="es-ES" sz="1500" dirty="0" smtClean="0"/>
              <a:t> </a:t>
            </a:r>
            <a:r>
              <a:rPr lang="es-ES" sz="1500" dirty="0" err="1"/>
              <a:t>clienteRepo</a:t>
            </a:r>
            <a:endParaRPr lang="es-ES" sz="1500" dirty="0"/>
          </a:p>
          <a:p>
            <a:pPr marL="0" indent="0">
              <a:buNone/>
            </a:pPr>
            <a:r>
              <a:rPr lang="es-ES" sz="1500" dirty="0" smtClean="0"/>
              <a:t>		.</a:t>
            </a:r>
            <a:r>
              <a:rPr lang="es-ES" sz="1500" dirty="0" err="1"/>
              <a:t>findById</a:t>
            </a:r>
            <a:r>
              <a:rPr lang="es-ES" sz="1500" dirty="0"/>
              <a:t>(id) </a:t>
            </a:r>
          </a:p>
          <a:p>
            <a:pPr marL="0" indent="0">
              <a:buNone/>
            </a:pPr>
            <a:r>
              <a:rPr lang="es-ES" sz="1500" dirty="0" smtClean="0"/>
              <a:t>		.</a:t>
            </a:r>
            <a:r>
              <a:rPr lang="es-ES" sz="1500" dirty="0" err="1"/>
              <a:t>map</a:t>
            </a:r>
            <a:r>
              <a:rPr lang="es-ES" sz="1500" dirty="0"/>
              <a:t>( cliente -&gt; {</a:t>
            </a:r>
          </a:p>
          <a:p>
            <a:pPr marL="0" indent="0">
              <a:buNone/>
            </a:pPr>
            <a:r>
              <a:rPr lang="en-US" sz="1500" dirty="0" smtClean="0"/>
              <a:t>			return </a:t>
            </a:r>
            <a:r>
              <a:rPr lang="en-US" sz="1500" dirty="0"/>
              <a:t>new </a:t>
            </a:r>
            <a:r>
              <a:rPr lang="en-US" sz="1500" dirty="0" err="1"/>
              <a:t>ResponseEntity</a:t>
            </a:r>
            <a:r>
              <a:rPr lang="en-US" sz="1500" dirty="0"/>
              <a:t>&lt;</a:t>
            </a:r>
            <a:r>
              <a:rPr lang="en-US" sz="1500" dirty="0" err="1"/>
              <a:t>ClienteDTO</a:t>
            </a:r>
            <a:r>
              <a:rPr lang="en-US" sz="1500" dirty="0"/>
              <a:t>&gt;(new </a:t>
            </a:r>
            <a:r>
              <a:rPr lang="en-US" sz="1500" dirty="0" err="1"/>
              <a:t>ClienteDTO</a:t>
            </a:r>
            <a:r>
              <a:rPr lang="en-US" sz="1500" dirty="0"/>
              <a:t>(</a:t>
            </a:r>
            <a:r>
              <a:rPr lang="en-US" sz="1500" dirty="0" err="1"/>
              <a:t>cliente</a:t>
            </a:r>
            <a:r>
              <a:rPr lang="en-US" sz="1500" dirty="0"/>
              <a:t>), </a:t>
            </a:r>
            <a:r>
              <a:rPr lang="en-US" sz="1500" dirty="0" smtClean="0"/>
              <a:t>												</a:t>
            </a:r>
            <a:r>
              <a:rPr lang="en-US" sz="1500" dirty="0"/>
              <a:t> </a:t>
            </a:r>
            <a:r>
              <a:rPr lang="en-US" sz="1500" dirty="0" smtClean="0"/>
              <a:t>    </a:t>
            </a:r>
            <a:r>
              <a:rPr lang="en-US" sz="1500" dirty="0" err="1" smtClean="0"/>
              <a:t>HttpStatus.</a:t>
            </a:r>
            <a:r>
              <a:rPr lang="en-US" sz="1500" i="1" dirty="0" err="1" smtClean="0"/>
              <a:t>OK</a:t>
            </a:r>
            <a:r>
              <a:rPr lang="en-US" sz="1500" i="1" dirty="0"/>
              <a:t>);</a:t>
            </a:r>
          </a:p>
          <a:p>
            <a:pPr marL="0" indent="0">
              <a:buNone/>
            </a:pPr>
            <a:r>
              <a:rPr lang="es-ES" sz="1500" dirty="0" smtClean="0"/>
              <a:t>	})</a:t>
            </a:r>
            <a:endParaRPr lang="es-ES" sz="1500" dirty="0"/>
          </a:p>
          <a:p>
            <a:pPr marL="0" indent="0">
              <a:buNone/>
            </a:pPr>
            <a:r>
              <a:rPr lang="es-ES" sz="1500" dirty="0" smtClean="0"/>
              <a:t>	.</a:t>
            </a:r>
            <a:r>
              <a:rPr lang="es-ES" sz="1500" dirty="0" err="1"/>
              <a:t>defaultIfEmpty</a:t>
            </a:r>
            <a:r>
              <a:rPr lang="es-ES" sz="1500" dirty="0"/>
              <a:t>(new </a:t>
            </a:r>
            <a:r>
              <a:rPr lang="es-ES" sz="1500" dirty="0" err="1"/>
              <a:t>ResponseEntity</a:t>
            </a:r>
            <a:r>
              <a:rPr lang="es-ES" sz="1500" dirty="0"/>
              <a:t>&lt;</a:t>
            </a:r>
            <a:r>
              <a:rPr lang="es-ES" sz="1500" dirty="0" err="1"/>
              <a:t>ClienteDTO</a:t>
            </a:r>
            <a:r>
              <a:rPr lang="es-ES" sz="1500" dirty="0"/>
              <a:t>&gt;(</a:t>
            </a:r>
            <a:r>
              <a:rPr lang="es-ES" sz="1500" dirty="0" err="1"/>
              <a:t>HttpStatus.</a:t>
            </a:r>
            <a:r>
              <a:rPr lang="es-ES" sz="1500" i="1" dirty="0" err="1"/>
              <a:t>NOT_FOUND</a:t>
            </a:r>
            <a:r>
              <a:rPr lang="es-ES" sz="1500" i="1" dirty="0"/>
              <a:t>));</a:t>
            </a:r>
          </a:p>
          <a:p>
            <a:pPr marL="0" indent="0">
              <a:buNone/>
            </a:pPr>
            <a:r>
              <a:rPr lang="es-ES" sz="1500" dirty="0"/>
              <a:t>}</a:t>
            </a:r>
            <a:endParaRPr lang="es-ES" sz="1500" dirty="0" smtClean="0"/>
          </a:p>
          <a:p>
            <a:endParaRPr lang="es-ES" dirty="0" smtClean="0"/>
          </a:p>
          <a:p>
            <a:pPr marL="0" indent="0">
              <a:buFont typeface="Wingdings 3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395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1565</TotalTime>
  <Words>1093</Words>
  <Application>Microsoft Office PowerPoint</Application>
  <PresentationFormat>Panorámica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Faceta</vt:lpstr>
      <vt:lpstr>Spring WebFlux</vt:lpstr>
      <vt:lpstr>Spring WebFlux</vt:lpstr>
      <vt:lpstr>Project Reactor</vt:lpstr>
      <vt:lpstr>Programación reactiva: Streams</vt:lpstr>
      <vt:lpstr>Programación reactiva: Streams</vt:lpstr>
      <vt:lpstr>WebFlux: Dependencias</vt:lpstr>
      <vt:lpstr>WebFlux: Controladores/Endpoints</vt:lpstr>
      <vt:lpstr>WebFlux: Controladores anotados</vt:lpstr>
      <vt:lpstr>WebFlux: Controladores anotados</vt:lpstr>
      <vt:lpstr>WebFlux: Repositorios reactivos</vt:lpstr>
      <vt:lpstr>WebFlux: Controladores anotados</vt:lpstr>
      <vt:lpstr>WebFlux: Controladores anotados</vt:lpstr>
      <vt:lpstr>WebFlux: Front controller</vt:lpstr>
      <vt:lpstr>WebFlux: Funcionamiento</vt:lpstr>
      <vt:lpstr>WebFlux: Funcionamiento</vt:lpstr>
      <vt:lpstr>WebFlux: Precaución</vt:lpstr>
      <vt:lpstr>WebFlux: Controladores funcionales</vt:lpstr>
      <vt:lpstr>WebFlux: Controladores funcionales</vt:lpstr>
      <vt:lpstr>WebFlux: Controladores funcionales</vt:lpstr>
      <vt:lpstr>WebFlux: Controladores funcionales</vt:lpstr>
      <vt:lpstr>WebFlux: Controladores funcionales</vt:lpstr>
      <vt:lpstr>WebFlux: Controladores funcionales</vt:lpstr>
      <vt:lpstr>WebFlux: Controladores funcionales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WebFlux</dc:title>
  <dc:creator>uno</dc:creator>
  <cp:lastModifiedBy>uno</cp:lastModifiedBy>
  <cp:revision>29</cp:revision>
  <dcterms:created xsi:type="dcterms:W3CDTF">2022-06-23T09:42:38Z</dcterms:created>
  <dcterms:modified xsi:type="dcterms:W3CDTF">2022-06-24T11:48:02Z</dcterms:modified>
</cp:coreProperties>
</file>