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68" r:id="rId1"/>
  </p:sldMasterIdLst>
  <p:sldIdLst>
    <p:sldId id="256" r:id="rId2"/>
    <p:sldId id="257" r:id="rId3"/>
    <p:sldId id="258" r:id="rId4"/>
    <p:sldId id="305" r:id="rId5"/>
    <p:sldId id="306" r:id="rId6"/>
    <p:sldId id="307" r:id="rId7"/>
    <p:sldId id="308" r:id="rId8"/>
    <p:sldId id="309" r:id="rId9"/>
    <p:sldId id="310" r:id="rId10"/>
    <p:sldId id="312" r:id="rId11"/>
    <p:sldId id="314" r:id="rId12"/>
    <p:sldId id="317" r:id="rId13"/>
    <p:sldId id="318" r:id="rId14"/>
    <p:sldId id="311" r:id="rId15"/>
    <p:sldId id="315" r:id="rId16"/>
    <p:sldId id="313" r:id="rId17"/>
    <p:sldId id="271"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881"/>
    <p:restoredTop sz="96405"/>
  </p:normalViewPr>
  <p:slideViewPr>
    <p:cSldViewPr snapToGrid="0" snapToObjects="1">
      <p:cViewPr varScale="1">
        <p:scale>
          <a:sx n="142" d="100"/>
          <a:sy n="142" d="100"/>
        </p:scale>
        <p:origin x="184" y="6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DDA51639-B2D6-4652-B8C3-1B4C224A7BAF}" type="datetimeFigureOut">
              <a:rPr lang="en-US" dirty="0"/>
              <a:t>7/18/21</a:t>
            </a:fld>
            <a:endParaRPr lang="en-US" dirty="0"/>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US" dirty="0"/>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4FAB73BC-B049-4115-A692-8D63A059BFB8}" type="slidenum">
              <a:rPr lang="en-US" dirty="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1A6AA8-A04B-4104-9AE2-BD48D340E27F}" type="datetimeFigureOut">
              <a:rPr lang="en-US" dirty="0"/>
              <a:t>7/18/21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E0BF79-FAC6-4A96-8DE1-F7B82E2E1652}" type="datetimeFigureOut">
              <a:rPr lang="en-US" dirty="0"/>
              <a:t>7/18/21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2FF5DD9-2C52-442D-92E2-8072C0C3D7CD}" type="datetimeFigureOut">
              <a:rPr lang="en-US" dirty="0"/>
              <a:t>7/18/21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C44961B7-6B89-48AB-966F-622E2788EECC}" type="datetimeFigureOut">
              <a:rPr lang="en-US" dirty="0"/>
              <a:t>7/18/21</a:t>
            </a:fld>
            <a:endParaRPr lang="en-US" dirty="0"/>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US" dirty="0"/>
          </a:p>
        </p:txBody>
      </p:sp>
      <p:sp>
        <p:nvSpPr>
          <p:cNvPr id="6" name="Slide Number Placeholder 5"/>
          <p:cNvSpPr>
            <a:spLocks noGrp="1"/>
          </p:cNvSpPr>
          <p:nvPr>
            <p:ph type="sldNum" sz="quarter" idx="12"/>
          </p:nvPr>
        </p:nvSpPr>
        <p:spPr>
          <a:xfrm>
            <a:off x="8604504" y="5211060"/>
            <a:ext cx="2112264" cy="228600"/>
          </a:xfrm>
        </p:spPr>
        <p:txBody>
          <a:bodyPr/>
          <a:lstStyle/>
          <a:p>
            <a:fld id="{4FAB73BC-B049-4115-A692-8D63A059BFB8}" type="slidenum">
              <a:rPr lang="en-US" dirty="0"/>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BD3D6FB-79CC-4683-A046-BBE785BA1BED}" type="datetimeFigureOut">
              <a:rPr lang="en-US" dirty="0"/>
              <a:t>7/18/21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512B3E8-48F1-4B23-8498-D8A04A81EC9C}" type="datetimeFigureOut">
              <a:rPr lang="en-US" dirty="0"/>
              <a:t>7/18/21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0B90D90-AA62-404D-A741-635B4370F9CB}" type="datetimeFigureOut">
              <a:rPr lang="en-US" dirty="0"/>
              <a:t>7/18/21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7002E4-6836-46D1-9DBB-3C27C0DD3A89}" type="datetimeFigureOut">
              <a:rPr lang="en-US" dirty="0"/>
              <a:t>7/18/21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1CF131DD-A141-4471-BCF9-C6073EDD7E20}" type="datetimeFigureOut">
              <a:rPr lang="en-US" dirty="0"/>
              <a:t>7/18/21</a:t>
            </a:fld>
            <a:endParaRPr lang="en-US" dirty="0"/>
          </a:p>
        </p:txBody>
      </p:sp>
      <p:sp>
        <p:nvSpPr>
          <p:cNvPr id="9" name="Footer Placeholder 8"/>
          <p:cNvSpPr>
            <a:spLocks noGrp="1"/>
          </p:cNvSpPr>
          <p:nvPr>
            <p:ph type="ftr" sz="quarter" idx="11"/>
          </p:nvPr>
        </p:nvSpPr>
        <p:spPr/>
        <p:txBody>
          <a:bodyPr/>
          <a:lstStyle>
            <a:lvl1pPr algn="r">
              <a:defRPr/>
            </a:lvl1pPr>
          </a:lstStyle>
          <a:p>
            <a:endParaRPr lang="en-US" dirty="0"/>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4FAB73BC-B049-4115-A692-8D63A059BFB8}" type="slidenum">
              <a:rPr lang="en-US" dirty="0"/>
              <a:pPr/>
              <a:t>‹#›</a:t>
            </a:fld>
            <a:endParaRPr lang="en-US" dirty="0"/>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AB334A90-EB03-42F3-8859-2C2B2724C058}" type="datetimeFigureOut">
              <a:rPr lang="en-US" dirty="0"/>
              <a:t>7/18/21</a:t>
            </a:fld>
            <a:endParaRPr lang="en-US" dirty="0"/>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dirty="0"/>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4FAB73BC-B049-4115-A692-8D63A059BFB8}" type="slidenum">
              <a:rPr lang="en-US" dirty="0"/>
              <a:pPr/>
              <a:t>‹#›</a:t>
            </a:fld>
            <a:endParaRPr lang="en-US" dirty="0"/>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CBC48EC7-AF6A-48D3-8284-14BACBEBDD84}" type="datetimeFigureOut">
              <a:rPr lang="en-US" dirty="0"/>
              <a:t>7/18/21</a:t>
            </a:fld>
            <a:endParaRPr lang="en-US" dirty="0"/>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sldNum="0" hdr="0" ftr="0" dt="0"/>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168C5-8379-144D-B985-DFCAA430BF5F}"/>
              </a:ext>
            </a:extLst>
          </p:cNvPr>
          <p:cNvSpPr>
            <a:spLocks noGrp="1"/>
          </p:cNvSpPr>
          <p:nvPr>
            <p:ph type="ctrTitle"/>
          </p:nvPr>
        </p:nvSpPr>
        <p:spPr>
          <a:xfrm>
            <a:off x="1563969" y="2205562"/>
            <a:ext cx="9068586" cy="2590800"/>
          </a:xfrm>
        </p:spPr>
        <p:txBody>
          <a:bodyPr/>
          <a:lstStyle/>
          <a:p>
            <a:r>
              <a:rPr lang="en-VN" dirty="0"/>
              <a:t>REACT HOOK</a:t>
            </a:r>
          </a:p>
        </p:txBody>
      </p:sp>
      <p:sp>
        <p:nvSpPr>
          <p:cNvPr id="3" name="Subtitle 2">
            <a:extLst>
              <a:ext uri="{FF2B5EF4-FFF2-40B4-BE49-F238E27FC236}">
                <a16:creationId xmlns:a16="http://schemas.microsoft.com/office/drawing/2014/main" id="{91F11358-C7F6-4143-A2C6-449969FF4E91}"/>
              </a:ext>
            </a:extLst>
          </p:cNvPr>
          <p:cNvSpPr>
            <a:spLocks noGrp="1"/>
          </p:cNvSpPr>
          <p:nvPr>
            <p:ph type="subTitle" idx="1"/>
          </p:nvPr>
        </p:nvSpPr>
        <p:spPr>
          <a:xfrm>
            <a:off x="1561707" y="4894333"/>
            <a:ext cx="9070848" cy="457201"/>
          </a:xfrm>
        </p:spPr>
        <p:txBody>
          <a:bodyPr/>
          <a:lstStyle/>
          <a:p>
            <a:r>
              <a:rPr lang="en-VN" dirty="0"/>
              <a:t>Nguyễn Thành Luân - NIIT</a:t>
            </a:r>
          </a:p>
        </p:txBody>
      </p:sp>
    </p:spTree>
    <p:extLst>
      <p:ext uri="{BB962C8B-B14F-4D97-AF65-F5344CB8AC3E}">
        <p14:creationId xmlns:p14="http://schemas.microsoft.com/office/powerpoint/2010/main" val="3044262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3123D-B4E2-3345-85AE-7DE8928AB58F}"/>
              </a:ext>
            </a:extLst>
          </p:cNvPr>
          <p:cNvSpPr>
            <a:spLocks noGrp="1"/>
          </p:cNvSpPr>
          <p:nvPr>
            <p:ph type="title"/>
          </p:nvPr>
        </p:nvSpPr>
        <p:spPr/>
        <p:txBody>
          <a:bodyPr/>
          <a:lstStyle/>
          <a:p>
            <a:r>
              <a:rPr lang="en-VN" dirty="0"/>
              <a:t>reactMemo</a:t>
            </a:r>
          </a:p>
        </p:txBody>
      </p:sp>
      <p:sp>
        <p:nvSpPr>
          <p:cNvPr id="3" name="Content Placeholder 2">
            <a:extLst>
              <a:ext uri="{FF2B5EF4-FFF2-40B4-BE49-F238E27FC236}">
                <a16:creationId xmlns:a16="http://schemas.microsoft.com/office/drawing/2014/main" id="{AFF54035-3047-714C-ABA0-2556F47B2312}"/>
              </a:ext>
            </a:extLst>
          </p:cNvPr>
          <p:cNvSpPr>
            <a:spLocks noGrp="1"/>
          </p:cNvSpPr>
          <p:nvPr>
            <p:ph idx="1"/>
          </p:nvPr>
        </p:nvSpPr>
        <p:spPr/>
        <p:txBody>
          <a:bodyPr/>
          <a:lstStyle/>
          <a:p>
            <a:r>
              <a:rPr lang="en-VN" dirty="0"/>
              <a:t>reactMemo là một higher order function sinh ra với mục tránh bị re-render nhiều lần ảnh hưởng đến hiệu suất chương trình.  </a:t>
            </a:r>
            <a:r>
              <a:rPr lang="en-US" dirty="0"/>
              <a:t>N</a:t>
            </a:r>
            <a:r>
              <a:rPr lang="en-VN" dirty="0"/>
              <a:t>ó giống như hàm shouldComponentUpdate nhưng với cú pháp như sau </a:t>
            </a:r>
          </a:p>
          <a:p>
            <a:endParaRPr lang="en-VN" dirty="0"/>
          </a:p>
        </p:txBody>
      </p:sp>
      <p:sp>
        <p:nvSpPr>
          <p:cNvPr id="4" name="Rectangle 3">
            <a:extLst>
              <a:ext uri="{FF2B5EF4-FFF2-40B4-BE49-F238E27FC236}">
                <a16:creationId xmlns:a16="http://schemas.microsoft.com/office/drawing/2014/main" id="{17EB0F22-5B41-6344-8E81-732CC0453E3E}"/>
              </a:ext>
            </a:extLst>
          </p:cNvPr>
          <p:cNvSpPr/>
          <p:nvPr/>
        </p:nvSpPr>
        <p:spPr>
          <a:xfrm>
            <a:off x="1840922" y="3325092"/>
            <a:ext cx="8510155" cy="2171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r>
              <a:rPr lang="en-VN" dirty="0"/>
              <a:t>onst myComponent = React.memo(function MyComponent(props){</a:t>
            </a:r>
          </a:p>
          <a:p>
            <a:pPr algn="ctr"/>
            <a:endParaRPr lang="en-VN" dirty="0"/>
          </a:p>
          <a:p>
            <a:pPr algn="ctr"/>
            <a:endParaRPr lang="en-VN" dirty="0"/>
          </a:p>
          <a:p>
            <a:pPr algn="ctr"/>
            <a:r>
              <a:rPr lang="en-VN" dirty="0"/>
              <a:t>});</a:t>
            </a:r>
          </a:p>
        </p:txBody>
      </p:sp>
    </p:spTree>
    <p:extLst>
      <p:ext uri="{BB962C8B-B14F-4D97-AF65-F5344CB8AC3E}">
        <p14:creationId xmlns:p14="http://schemas.microsoft.com/office/powerpoint/2010/main" val="30207296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8D4EA-E187-1F48-B2E6-9C1A48B9D2AA}"/>
              </a:ext>
            </a:extLst>
          </p:cNvPr>
          <p:cNvSpPr>
            <a:spLocks noGrp="1"/>
          </p:cNvSpPr>
          <p:nvPr>
            <p:ph type="title"/>
          </p:nvPr>
        </p:nvSpPr>
        <p:spPr/>
        <p:txBody>
          <a:bodyPr/>
          <a:lstStyle/>
          <a:p>
            <a:r>
              <a:rPr lang="en-VN" dirty="0"/>
              <a:t>Ví dụ về react memo</a:t>
            </a:r>
          </a:p>
        </p:txBody>
      </p:sp>
      <p:pic>
        <p:nvPicPr>
          <p:cNvPr id="4" name="Content Placeholder 3">
            <a:extLst>
              <a:ext uri="{FF2B5EF4-FFF2-40B4-BE49-F238E27FC236}">
                <a16:creationId xmlns:a16="http://schemas.microsoft.com/office/drawing/2014/main" id="{4A095E59-2989-7D4F-ACAD-B809E1FDFA86}"/>
              </a:ext>
            </a:extLst>
          </p:cNvPr>
          <p:cNvPicPr>
            <a:picLocks noGrp="1" noChangeAspect="1"/>
          </p:cNvPicPr>
          <p:nvPr>
            <p:ph idx="1"/>
          </p:nvPr>
        </p:nvPicPr>
        <p:blipFill>
          <a:blip r:embed="rId2"/>
          <a:stretch>
            <a:fillRect/>
          </a:stretch>
        </p:blipFill>
        <p:spPr>
          <a:xfrm>
            <a:off x="1227121" y="1941458"/>
            <a:ext cx="4685306" cy="4603659"/>
          </a:xfrm>
          <a:prstGeom prst="rect">
            <a:avLst/>
          </a:prstGeom>
        </p:spPr>
      </p:pic>
    </p:spTree>
    <p:extLst>
      <p:ext uri="{BB962C8B-B14F-4D97-AF65-F5344CB8AC3E}">
        <p14:creationId xmlns:p14="http://schemas.microsoft.com/office/powerpoint/2010/main" val="21009892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8363A-F7C8-664D-BF65-F8E5E9B61C19}"/>
              </a:ext>
            </a:extLst>
          </p:cNvPr>
          <p:cNvSpPr>
            <a:spLocks noGrp="1"/>
          </p:cNvSpPr>
          <p:nvPr>
            <p:ph type="title"/>
          </p:nvPr>
        </p:nvSpPr>
        <p:spPr/>
        <p:txBody>
          <a:bodyPr/>
          <a:lstStyle/>
          <a:p>
            <a:r>
              <a:rPr lang="en-VN" dirty="0"/>
              <a:t>useCallback</a:t>
            </a:r>
          </a:p>
        </p:txBody>
      </p:sp>
      <p:sp>
        <p:nvSpPr>
          <p:cNvPr id="3" name="Content Placeholder 2">
            <a:extLst>
              <a:ext uri="{FF2B5EF4-FFF2-40B4-BE49-F238E27FC236}">
                <a16:creationId xmlns:a16="http://schemas.microsoft.com/office/drawing/2014/main" id="{815C3602-F682-A441-B688-329E40704C54}"/>
              </a:ext>
            </a:extLst>
          </p:cNvPr>
          <p:cNvSpPr>
            <a:spLocks noGrp="1"/>
          </p:cNvSpPr>
          <p:nvPr>
            <p:ph idx="1"/>
          </p:nvPr>
        </p:nvSpPr>
        <p:spPr/>
        <p:txBody>
          <a:bodyPr/>
          <a:lstStyle/>
          <a:p>
            <a:r>
              <a:rPr lang="en-VN" dirty="0"/>
              <a:t>useCallback được sử dụng để tránh việc gọi đi gọi lại một hàm nào đó, cú pháp </a:t>
            </a:r>
          </a:p>
          <a:p>
            <a:endParaRPr lang="en-VN" dirty="0"/>
          </a:p>
        </p:txBody>
      </p:sp>
      <p:pic>
        <p:nvPicPr>
          <p:cNvPr id="4" name="Picture 3">
            <a:extLst>
              <a:ext uri="{FF2B5EF4-FFF2-40B4-BE49-F238E27FC236}">
                <a16:creationId xmlns:a16="http://schemas.microsoft.com/office/drawing/2014/main" id="{7E3F7CA4-1EEB-C347-AC89-DCF481547230}"/>
              </a:ext>
            </a:extLst>
          </p:cNvPr>
          <p:cNvPicPr>
            <a:picLocks noChangeAspect="1"/>
          </p:cNvPicPr>
          <p:nvPr/>
        </p:nvPicPr>
        <p:blipFill>
          <a:blip r:embed="rId2"/>
          <a:stretch>
            <a:fillRect/>
          </a:stretch>
        </p:blipFill>
        <p:spPr>
          <a:xfrm>
            <a:off x="1130300" y="2571173"/>
            <a:ext cx="9994900" cy="2260600"/>
          </a:xfrm>
          <a:prstGeom prst="rect">
            <a:avLst/>
          </a:prstGeom>
        </p:spPr>
      </p:pic>
      <p:sp>
        <p:nvSpPr>
          <p:cNvPr id="6" name="TextBox 5">
            <a:extLst>
              <a:ext uri="{FF2B5EF4-FFF2-40B4-BE49-F238E27FC236}">
                <a16:creationId xmlns:a16="http://schemas.microsoft.com/office/drawing/2014/main" id="{EC90AF59-1504-4540-9047-C1966274681A}"/>
              </a:ext>
            </a:extLst>
          </p:cNvPr>
          <p:cNvSpPr txBox="1"/>
          <p:nvPr/>
        </p:nvSpPr>
        <p:spPr>
          <a:xfrm>
            <a:off x="1130300" y="5263450"/>
            <a:ext cx="10058400" cy="923330"/>
          </a:xfrm>
          <a:prstGeom prst="rect">
            <a:avLst/>
          </a:prstGeom>
          <a:noFill/>
        </p:spPr>
        <p:txBody>
          <a:bodyPr wrap="square" rtlCol="0">
            <a:spAutoFit/>
          </a:bodyPr>
          <a:lstStyle/>
          <a:p>
            <a:r>
              <a:rPr lang="en-VN" dirty="0"/>
              <a:t>useCallback nhận vào hai tham số, tham số đầu tiên là hàm tránh việc gọi lại và tham số thứ hai là các giá trị khi mà chúng thay đổi mới gọi lại hàm, mặc định nếu như tham số thứ hai để là rỗng thì reactjs sẽ coi như nhận tất cả các giá trị</a:t>
            </a:r>
          </a:p>
        </p:txBody>
      </p:sp>
    </p:spTree>
    <p:extLst>
      <p:ext uri="{BB962C8B-B14F-4D97-AF65-F5344CB8AC3E}">
        <p14:creationId xmlns:p14="http://schemas.microsoft.com/office/powerpoint/2010/main" val="26551825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256C9-9A29-554A-A23E-9CD13D6FFB24}"/>
              </a:ext>
            </a:extLst>
          </p:cNvPr>
          <p:cNvSpPr>
            <a:spLocks noGrp="1"/>
          </p:cNvSpPr>
          <p:nvPr>
            <p:ph type="title"/>
          </p:nvPr>
        </p:nvSpPr>
        <p:spPr/>
        <p:txBody>
          <a:bodyPr/>
          <a:lstStyle/>
          <a:p>
            <a:r>
              <a:rPr lang="en-US" dirty="0"/>
              <a:t>V</a:t>
            </a:r>
            <a:r>
              <a:rPr lang="en-VN" dirty="0"/>
              <a:t>í dụ về useCallback</a:t>
            </a:r>
          </a:p>
        </p:txBody>
      </p:sp>
      <p:pic>
        <p:nvPicPr>
          <p:cNvPr id="4" name="Content Placeholder 3">
            <a:extLst>
              <a:ext uri="{FF2B5EF4-FFF2-40B4-BE49-F238E27FC236}">
                <a16:creationId xmlns:a16="http://schemas.microsoft.com/office/drawing/2014/main" id="{8693AF6F-58AD-B642-85CF-3956BEB8A4D0}"/>
              </a:ext>
            </a:extLst>
          </p:cNvPr>
          <p:cNvPicPr>
            <a:picLocks noGrp="1" noChangeAspect="1"/>
          </p:cNvPicPr>
          <p:nvPr>
            <p:ph idx="1"/>
          </p:nvPr>
        </p:nvPicPr>
        <p:blipFill>
          <a:blip r:embed="rId2"/>
          <a:stretch>
            <a:fillRect/>
          </a:stretch>
        </p:blipFill>
        <p:spPr>
          <a:xfrm>
            <a:off x="1210905" y="2055758"/>
            <a:ext cx="6133372" cy="3932237"/>
          </a:xfrm>
          <a:prstGeom prst="rect">
            <a:avLst/>
          </a:prstGeom>
        </p:spPr>
      </p:pic>
    </p:spTree>
    <p:extLst>
      <p:ext uri="{BB962C8B-B14F-4D97-AF65-F5344CB8AC3E}">
        <p14:creationId xmlns:p14="http://schemas.microsoft.com/office/powerpoint/2010/main" val="32813170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B5A9F-43AC-5B4E-BE42-02D9B54D685B}"/>
              </a:ext>
            </a:extLst>
          </p:cNvPr>
          <p:cNvSpPr>
            <a:spLocks noGrp="1"/>
          </p:cNvSpPr>
          <p:nvPr>
            <p:ph type="title"/>
          </p:nvPr>
        </p:nvSpPr>
        <p:spPr/>
        <p:txBody>
          <a:bodyPr/>
          <a:lstStyle/>
          <a:p>
            <a:r>
              <a:rPr lang="en-VN" dirty="0"/>
              <a:t>useMemo</a:t>
            </a:r>
          </a:p>
        </p:txBody>
      </p:sp>
      <p:sp>
        <p:nvSpPr>
          <p:cNvPr id="3" name="Content Placeholder 2">
            <a:extLst>
              <a:ext uri="{FF2B5EF4-FFF2-40B4-BE49-F238E27FC236}">
                <a16:creationId xmlns:a16="http://schemas.microsoft.com/office/drawing/2014/main" id="{23E71A5A-C9B7-BD48-BA20-0B64F0D103EF}"/>
              </a:ext>
            </a:extLst>
          </p:cNvPr>
          <p:cNvSpPr>
            <a:spLocks noGrp="1"/>
          </p:cNvSpPr>
          <p:nvPr>
            <p:ph idx="1"/>
          </p:nvPr>
        </p:nvSpPr>
        <p:spPr/>
        <p:txBody>
          <a:bodyPr/>
          <a:lstStyle/>
          <a:p>
            <a:r>
              <a:rPr lang="en-VN" dirty="0"/>
              <a:t>useMemo được sinh ra để tránh việc tính toán lại một function lặp đi lặp lại nhiều lần mỗi khi component re-render. </a:t>
            </a:r>
          </a:p>
          <a:p>
            <a:r>
              <a:rPr lang="en-VN" dirty="0"/>
              <a:t>Bản chất useMemo là caching lại return của function, mỗi lần component re-render nó sẽ kiểm tra  giá trị tham số truyền vào function nếu giá trịu đó không thay đổi thì return value giá trị đã được caching trong memorry. Cú pháp useMemo </a:t>
            </a:r>
          </a:p>
          <a:p>
            <a:endParaRPr lang="en-VN" dirty="0"/>
          </a:p>
        </p:txBody>
      </p:sp>
      <p:sp>
        <p:nvSpPr>
          <p:cNvPr id="4" name="Rectangle 3">
            <a:extLst>
              <a:ext uri="{FF2B5EF4-FFF2-40B4-BE49-F238E27FC236}">
                <a16:creationId xmlns:a16="http://schemas.microsoft.com/office/drawing/2014/main" id="{5548E6BC-F43C-2C44-9A75-B686F2EE35E4}"/>
              </a:ext>
            </a:extLst>
          </p:cNvPr>
          <p:cNvSpPr/>
          <p:nvPr/>
        </p:nvSpPr>
        <p:spPr>
          <a:xfrm>
            <a:off x="1361209" y="3844636"/>
            <a:ext cx="9175173" cy="10095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const </a:t>
            </a:r>
            <a:r>
              <a:rPr lang="en-US" dirty="0" err="1"/>
              <a:t>memoizedValue</a:t>
            </a:r>
            <a:r>
              <a:rPr lang="en-US" dirty="0"/>
              <a:t> = </a:t>
            </a:r>
            <a:r>
              <a:rPr lang="en-US" dirty="0" err="1"/>
              <a:t>useMemo</a:t>
            </a:r>
            <a:r>
              <a:rPr lang="en-US" dirty="0"/>
              <a:t>(() =&gt; </a:t>
            </a:r>
            <a:r>
              <a:rPr lang="en-US" dirty="0" err="1"/>
              <a:t>computeExpensiveValue</a:t>
            </a:r>
            <a:r>
              <a:rPr lang="en-US" dirty="0"/>
              <a:t>(a, b), [a, b]);</a:t>
            </a:r>
            <a:endParaRPr lang="en-VN" dirty="0"/>
          </a:p>
        </p:txBody>
      </p:sp>
    </p:spTree>
    <p:extLst>
      <p:ext uri="{BB962C8B-B14F-4D97-AF65-F5344CB8AC3E}">
        <p14:creationId xmlns:p14="http://schemas.microsoft.com/office/powerpoint/2010/main" val="38580963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41113-D71B-DC43-A1E0-49DAEA13061A}"/>
              </a:ext>
            </a:extLst>
          </p:cNvPr>
          <p:cNvSpPr>
            <a:spLocks noGrp="1"/>
          </p:cNvSpPr>
          <p:nvPr>
            <p:ph type="title"/>
          </p:nvPr>
        </p:nvSpPr>
        <p:spPr/>
        <p:txBody>
          <a:bodyPr/>
          <a:lstStyle/>
          <a:p>
            <a:r>
              <a:rPr lang="en-VN" dirty="0"/>
              <a:t>Ví dụ về useMemo</a:t>
            </a:r>
          </a:p>
        </p:txBody>
      </p:sp>
      <p:sp>
        <p:nvSpPr>
          <p:cNvPr id="6" name="Content Placeholder 5">
            <a:extLst>
              <a:ext uri="{FF2B5EF4-FFF2-40B4-BE49-F238E27FC236}">
                <a16:creationId xmlns:a16="http://schemas.microsoft.com/office/drawing/2014/main" id="{F66ED41B-E8C4-3A44-A54C-CE0C99BF98C7}"/>
              </a:ext>
            </a:extLst>
          </p:cNvPr>
          <p:cNvSpPr>
            <a:spLocks noGrp="1"/>
          </p:cNvSpPr>
          <p:nvPr>
            <p:ph idx="1"/>
          </p:nvPr>
        </p:nvSpPr>
        <p:spPr/>
        <p:txBody>
          <a:bodyPr/>
          <a:lstStyle/>
          <a:p>
            <a:endParaRPr lang="en-VN"/>
          </a:p>
        </p:txBody>
      </p:sp>
      <p:pic>
        <p:nvPicPr>
          <p:cNvPr id="7" name="Picture 6">
            <a:extLst>
              <a:ext uri="{FF2B5EF4-FFF2-40B4-BE49-F238E27FC236}">
                <a16:creationId xmlns:a16="http://schemas.microsoft.com/office/drawing/2014/main" id="{1EAB5D6E-DEF3-C040-B88B-3BD771D94354}"/>
              </a:ext>
            </a:extLst>
          </p:cNvPr>
          <p:cNvPicPr>
            <a:picLocks noChangeAspect="1"/>
          </p:cNvPicPr>
          <p:nvPr/>
        </p:nvPicPr>
        <p:blipFill>
          <a:blip r:embed="rId2"/>
          <a:stretch>
            <a:fillRect/>
          </a:stretch>
        </p:blipFill>
        <p:spPr>
          <a:xfrm>
            <a:off x="1066800" y="2103120"/>
            <a:ext cx="7708900" cy="3924300"/>
          </a:xfrm>
          <a:prstGeom prst="rect">
            <a:avLst/>
          </a:prstGeom>
        </p:spPr>
      </p:pic>
    </p:spTree>
    <p:extLst>
      <p:ext uri="{BB962C8B-B14F-4D97-AF65-F5344CB8AC3E}">
        <p14:creationId xmlns:p14="http://schemas.microsoft.com/office/powerpoint/2010/main" val="19413986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AAF40-A031-9B40-B0D5-8FF4255CE753}"/>
              </a:ext>
            </a:extLst>
          </p:cNvPr>
          <p:cNvSpPr>
            <a:spLocks noGrp="1"/>
          </p:cNvSpPr>
          <p:nvPr>
            <p:ph type="title"/>
          </p:nvPr>
        </p:nvSpPr>
        <p:spPr/>
        <p:txBody>
          <a:bodyPr/>
          <a:lstStyle/>
          <a:p>
            <a:r>
              <a:rPr lang="en-VN" dirty="0"/>
              <a:t>Lưu ý khi sử dụng  react hook</a:t>
            </a:r>
          </a:p>
        </p:txBody>
      </p:sp>
      <p:sp>
        <p:nvSpPr>
          <p:cNvPr id="3" name="Content Placeholder 2">
            <a:extLst>
              <a:ext uri="{FF2B5EF4-FFF2-40B4-BE49-F238E27FC236}">
                <a16:creationId xmlns:a16="http://schemas.microsoft.com/office/drawing/2014/main" id="{ABDBFAF5-6C87-6244-9888-FEFA5E888882}"/>
              </a:ext>
            </a:extLst>
          </p:cNvPr>
          <p:cNvSpPr>
            <a:spLocks noGrp="1"/>
          </p:cNvSpPr>
          <p:nvPr>
            <p:ph idx="1"/>
          </p:nvPr>
        </p:nvSpPr>
        <p:spPr/>
        <p:txBody>
          <a:bodyPr/>
          <a:lstStyle/>
          <a:p>
            <a:r>
              <a:rPr lang="vi-VN" b="1" dirty="0"/>
              <a:t>Không gọi hook bên trong loop, câu điều kiện, hay các function lồng với nhau.</a:t>
            </a:r>
            <a:r>
              <a:rPr lang="vi-VN" dirty="0"/>
              <a:t> Thay vì đó, luôn sử dụng Hook ở phần trên cùng của React function, trước bất cứ việc trả về (return) nào. Với cách này, bạn đảm bảo các Hook được gọi theo đúng thứ tự trong các lần render. Nó cho phép React có được đúng state giữa nhiều lần gọi useState và useEffect.</a:t>
            </a:r>
            <a:endParaRPr lang="en-VN" dirty="0"/>
          </a:p>
        </p:txBody>
      </p:sp>
    </p:spTree>
    <p:extLst>
      <p:ext uri="{BB962C8B-B14F-4D97-AF65-F5344CB8AC3E}">
        <p14:creationId xmlns:p14="http://schemas.microsoft.com/office/powerpoint/2010/main" val="29426257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572A0-B262-A148-BFBD-CA15DC9B4566}"/>
              </a:ext>
            </a:extLst>
          </p:cNvPr>
          <p:cNvSpPr>
            <a:spLocks noGrp="1"/>
          </p:cNvSpPr>
          <p:nvPr>
            <p:ph type="title"/>
          </p:nvPr>
        </p:nvSpPr>
        <p:spPr/>
        <p:txBody>
          <a:bodyPr/>
          <a:lstStyle/>
          <a:p>
            <a:r>
              <a:rPr lang="en-VN" dirty="0"/>
              <a:t>Tổng kết</a:t>
            </a:r>
          </a:p>
        </p:txBody>
      </p:sp>
      <p:sp>
        <p:nvSpPr>
          <p:cNvPr id="3" name="Content Placeholder 2">
            <a:extLst>
              <a:ext uri="{FF2B5EF4-FFF2-40B4-BE49-F238E27FC236}">
                <a16:creationId xmlns:a16="http://schemas.microsoft.com/office/drawing/2014/main" id="{5EEBC0DA-7952-344B-A0C3-B9E70E87AAF3}"/>
              </a:ext>
            </a:extLst>
          </p:cNvPr>
          <p:cNvSpPr>
            <a:spLocks noGrp="1"/>
          </p:cNvSpPr>
          <p:nvPr>
            <p:ph idx="1"/>
          </p:nvPr>
        </p:nvSpPr>
        <p:spPr/>
        <p:txBody>
          <a:bodyPr/>
          <a:lstStyle/>
          <a:p>
            <a:r>
              <a:rPr lang="en-US" dirty="0"/>
              <a:t>React Hook </a:t>
            </a:r>
            <a:r>
              <a:rPr lang="en-US" dirty="0" err="1"/>
              <a:t>là</a:t>
            </a:r>
            <a:r>
              <a:rPr lang="en-US" dirty="0"/>
              <a:t> </a:t>
            </a:r>
            <a:r>
              <a:rPr lang="en-US" dirty="0" err="1"/>
              <a:t>gì</a:t>
            </a:r>
            <a:r>
              <a:rPr lang="en-US" dirty="0"/>
              <a:t> ?</a:t>
            </a:r>
          </a:p>
          <a:p>
            <a:r>
              <a:rPr lang="en-US" dirty="0" err="1"/>
              <a:t>Tìm</a:t>
            </a:r>
            <a:r>
              <a:rPr lang="en-US" dirty="0"/>
              <a:t> </a:t>
            </a:r>
            <a:r>
              <a:rPr lang="en-US" dirty="0" err="1"/>
              <a:t>hiểu</a:t>
            </a:r>
            <a:r>
              <a:rPr lang="en-US" dirty="0"/>
              <a:t> </a:t>
            </a:r>
            <a:r>
              <a:rPr lang="en-US" dirty="0" err="1"/>
              <a:t>về</a:t>
            </a:r>
            <a:r>
              <a:rPr lang="en-US" dirty="0"/>
              <a:t> State Hook </a:t>
            </a:r>
          </a:p>
          <a:p>
            <a:r>
              <a:rPr lang="en-US" dirty="0" err="1"/>
              <a:t>Sử</a:t>
            </a:r>
            <a:r>
              <a:rPr lang="en-US" dirty="0"/>
              <a:t> </a:t>
            </a:r>
            <a:r>
              <a:rPr lang="en-US" dirty="0" err="1"/>
              <a:t>dụng</a:t>
            </a:r>
            <a:r>
              <a:rPr lang="en-US" dirty="0"/>
              <a:t> Effect Hook</a:t>
            </a:r>
          </a:p>
          <a:p>
            <a:r>
              <a:rPr lang="en-US" dirty="0" err="1"/>
              <a:t>useReducer,useRef,useMemo,useCallback</a:t>
            </a:r>
            <a:endParaRPr lang="en-US" dirty="0"/>
          </a:p>
          <a:p>
            <a:r>
              <a:rPr lang="en-US" dirty="0" err="1"/>
              <a:t>Quy</a:t>
            </a:r>
            <a:r>
              <a:rPr lang="en-US" dirty="0"/>
              <a:t> </a:t>
            </a:r>
            <a:r>
              <a:rPr lang="en-US" dirty="0" err="1"/>
              <a:t>tắc</a:t>
            </a:r>
            <a:r>
              <a:rPr lang="en-US" dirty="0"/>
              <a:t> </a:t>
            </a:r>
            <a:r>
              <a:rPr lang="en-US" dirty="0" err="1"/>
              <a:t>khi</a:t>
            </a:r>
            <a:r>
              <a:rPr lang="en-US" dirty="0"/>
              <a:t> </a:t>
            </a:r>
            <a:r>
              <a:rPr lang="en-US" dirty="0" err="1"/>
              <a:t>sử</a:t>
            </a:r>
            <a:r>
              <a:rPr lang="en-US" dirty="0"/>
              <a:t> </a:t>
            </a:r>
            <a:r>
              <a:rPr lang="en-US" dirty="0" err="1"/>
              <a:t>dụng</a:t>
            </a:r>
            <a:r>
              <a:rPr lang="en-US" dirty="0"/>
              <a:t> hook</a:t>
            </a:r>
          </a:p>
        </p:txBody>
      </p:sp>
    </p:spTree>
    <p:extLst>
      <p:ext uri="{BB962C8B-B14F-4D97-AF65-F5344CB8AC3E}">
        <p14:creationId xmlns:p14="http://schemas.microsoft.com/office/powerpoint/2010/main" val="18203449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1035C-7C26-0F48-9B6A-AA3C743AB073}"/>
              </a:ext>
            </a:extLst>
          </p:cNvPr>
          <p:cNvSpPr>
            <a:spLocks noGrp="1"/>
          </p:cNvSpPr>
          <p:nvPr>
            <p:ph type="title"/>
          </p:nvPr>
        </p:nvSpPr>
        <p:spPr/>
        <p:txBody>
          <a:bodyPr/>
          <a:lstStyle/>
          <a:p>
            <a:r>
              <a:rPr lang="en-VN" dirty="0"/>
              <a:t>Tổng quan</a:t>
            </a:r>
          </a:p>
        </p:txBody>
      </p:sp>
      <p:sp>
        <p:nvSpPr>
          <p:cNvPr id="3" name="Content Placeholder 2">
            <a:extLst>
              <a:ext uri="{FF2B5EF4-FFF2-40B4-BE49-F238E27FC236}">
                <a16:creationId xmlns:a16="http://schemas.microsoft.com/office/drawing/2014/main" id="{96FB7BB4-3649-D04C-AF90-3AA8609D51F0}"/>
              </a:ext>
            </a:extLst>
          </p:cNvPr>
          <p:cNvSpPr>
            <a:spLocks noGrp="1"/>
          </p:cNvSpPr>
          <p:nvPr>
            <p:ph idx="1"/>
          </p:nvPr>
        </p:nvSpPr>
        <p:spPr/>
        <p:txBody>
          <a:bodyPr/>
          <a:lstStyle/>
          <a:p>
            <a:r>
              <a:rPr lang="en-US" dirty="0"/>
              <a:t>React Hook </a:t>
            </a:r>
            <a:r>
              <a:rPr lang="en-US" dirty="0" err="1"/>
              <a:t>là</a:t>
            </a:r>
            <a:r>
              <a:rPr lang="en-US" dirty="0"/>
              <a:t> </a:t>
            </a:r>
            <a:r>
              <a:rPr lang="en-US" dirty="0" err="1"/>
              <a:t>gì</a:t>
            </a:r>
            <a:r>
              <a:rPr lang="en-US" dirty="0"/>
              <a:t> ?</a:t>
            </a:r>
          </a:p>
          <a:p>
            <a:r>
              <a:rPr lang="en-US" dirty="0" err="1"/>
              <a:t>Tìm</a:t>
            </a:r>
            <a:r>
              <a:rPr lang="en-US" dirty="0"/>
              <a:t> </a:t>
            </a:r>
            <a:r>
              <a:rPr lang="en-US" dirty="0" err="1"/>
              <a:t>hiểu</a:t>
            </a:r>
            <a:r>
              <a:rPr lang="en-US" dirty="0"/>
              <a:t> </a:t>
            </a:r>
            <a:r>
              <a:rPr lang="en-US" dirty="0" err="1"/>
              <a:t>về</a:t>
            </a:r>
            <a:r>
              <a:rPr lang="en-US" dirty="0"/>
              <a:t> State Hook </a:t>
            </a:r>
          </a:p>
          <a:p>
            <a:r>
              <a:rPr lang="en-US" dirty="0" err="1"/>
              <a:t>Sử</a:t>
            </a:r>
            <a:r>
              <a:rPr lang="en-US" dirty="0"/>
              <a:t> </a:t>
            </a:r>
            <a:r>
              <a:rPr lang="en-US" dirty="0" err="1"/>
              <a:t>dụng</a:t>
            </a:r>
            <a:r>
              <a:rPr lang="en-US" dirty="0"/>
              <a:t> Effect Hook</a:t>
            </a:r>
          </a:p>
          <a:p>
            <a:r>
              <a:rPr lang="en-US" dirty="0" err="1"/>
              <a:t>useReducer,useRef,useMemo,useCallback</a:t>
            </a:r>
            <a:endParaRPr lang="en-US" dirty="0"/>
          </a:p>
          <a:p>
            <a:r>
              <a:rPr lang="en-US" dirty="0" err="1"/>
              <a:t>Quy</a:t>
            </a:r>
            <a:r>
              <a:rPr lang="en-US" dirty="0"/>
              <a:t> </a:t>
            </a:r>
            <a:r>
              <a:rPr lang="en-US" dirty="0" err="1"/>
              <a:t>tắc</a:t>
            </a:r>
            <a:r>
              <a:rPr lang="en-US" dirty="0"/>
              <a:t> </a:t>
            </a:r>
            <a:r>
              <a:rPr lang="en-US" dirty="0" err="1"/>
              <a:t>khi</a:t>
            </a:r>
            <a:r>
              <a:rPr lang="en-US" dirty="0"/>
              <a:t> </a:t>
            </a:r>
            <a:r>
              <a:rPr lang="en-US" dirty="0" err="1"/>
              <a:t>sử</a:t>
            </a:r>
            <a:r>
              <a:rPr lang="en-US" dirty="0"/>
              <a:t> </a:t>
            </a:r>
            <a:r>
              <a:rPr lang="en-US" dirty="0" err="1"/>
              <a:t>dụng</a:t>
            </a:r>
            <a:r>
              <a:rPr lang="en-US" dirty="0"/>
              <a:t> hook</a:t>
            </a:r>
          </a:p>
        </p:txBody>
      </p:sp>
    </p:spTree>
    <p:extLst>
      <p:ext uri="{BB962C8B-B14F-4D97-AF65-F5344CB8AC3E}">
        <p14:creationId xmlns:p14="http://schemas.microsoft.com/office/powerpoint/2010/main" val="19341145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9E374-9DFA-A249-ACC0-54C4BF305411}"/>
              </a:ext>
            </a:extLst>
          </p:cNvPr>
          <p:cNvSpPr>
            <a:spLocks noGrp="1"/>
          </p:cNvSpPr>
          <p:nvPr>
            <p:ph type="title"/>
          </p:nvPr>
        </p:nvSpPr>
        <p:spPr/>
        <p:txBody>
          <a:bodyPr>
            <a:normAutofit/>
          </a:bodyPr>
          <a:lstStyle/>
          <a:p>
            <a:r>
              <a:rPr lang="en-VN" dirty="0"/>
              <a:t>React Hook là gì ?</a:t>
            </a:r>
          </a:p>
        </p:txBody>
      </p:sp>
      <p:sp>
        <p:nvSpPr>
          <p:cNvPr id="3" name="Content Placeholder 2">
            <a:extLst>
              <a:ext uri="{FF2B5EF4-FFF2-40B4-BE49-F238E27FC236}">
                <a16:creationId xmlns:a16="http://schemas.microsoft.com/office/drawing/2014/main" id="{F8146FBF-90B7-AC45-9372-E05C6C28A7B7}"/>
              </a:ext>
            </a:extLst>
          </p:cNvPr>
          <p:cNvSpPr>
            <a:spLocks noGrp="1"/>
          </p:cNvSpPr>
          <p:nvPr>
            <p:ph idx="1"/>
          </p:nvPr>
        </p:nvSpPr>
        <p:spPr/>
        <p:txBody>
          <a:bodyPr/>
          <a:lstStyle/>
          <a:p>
            <a:r>
              <a:rPr lang="en-US" dirty="0"/>
              <a:t>React Hook </a:t>
            </a:r>
            <a:r>
              <a:rPr lang="en-US" dirty="0" err="1"/>
              <a:t>là</a:t>
            </a:r>
            <a:r>
              <a:rPr lang="en-US" dirty="0"/>
              <a:t> </a:t>
            </a:r>
            <a:r>
              <a:rPr lang="en-US" dirty="0" err="1"/>
              <a:t>một</a:t>
            </a:r>
            <a:r>
              <a:rPr lang="en-US" dirty="0"/>
              <a:t> </a:t>
            </a:r>
            <a:r>
              <a:rPr lang="en-US" dirty="0" err="1"/>
              <a:t>tính</a:t>
            </a:r>
            <a:r>
              <a:rPr lang="en-US" dirty="0"/>
              <a:t> </a:t>
            </a:r>
            <a:r>
              <a:rPr lang="en-US" dirty="0" err="1"/>
              <a:t>năng</a:t>
            </a:r>
            <a:r>
              <a:rPr lang="en-US" dirty="0"/>
              <a:t> </a:t>
            </a:r>
            <a:r>
              <a:rPr lang="en-US" dirty="0" err="1"/>
              <a:t>mới</a:t>
            </a:r>
            <a:r>
              <a:rPr lang="en-US" dirty="0"/>
              <a:t> </a:t>
            </a:r>
            <a:r>
              <a:rPr lang="en-US" dirty="0" err="1"/>
              <a:t>được</a:t>
            </a:r>
            <a:r>
              <a:rPr lang="en-US" dirty="0"/>
              <a:t> </a:t>
            </a:r>
            <a:r>
              <a:rPr lang="en-US" dirty="0" err="1"/>
              <a:t>áp</a:t>
            </a:r>
            <a:r>
              <a:rPr lang="en-US" dirty="0"/>
              <a:t> </a:t>
            </a:r>
            <a:r>
              <a:rPr lang="en-US" dirty="0" err="1"/>
              <a:t>dụng</a:t>
            </a:r>
            <a:r>
              <a:rPr lang="en-US" dirty="0"/>
              <a:t> </a:t>
            </a:r>
            <a:r>
              <a:rPr lang="en-US" dirty="0" err="1"/>
              <a:t>từ</a:t>
            </a:r>
            <a:r>
              <a:rPr lang="en-US" dirty="0"/>
              <a:t> </a:t>
            </a:r>
            <a:r>
              <a:rPr lang="en-US" dirty="0" err="1"/>
              <a:t>phiên</a:t>
            </a:r>
            <a:r>
              <a:rPr lang="en-US" dirty="0"/>
              <a:t> </a:t>
            </a:r>
            <a:r>
              <a:rPr lang="en-US" dirty="0" err="1"/>
              <a:t>bản</a:t>
            </a:r>
            <a:r>
              <a:rPr lang="en-US" dirty="0"/>
              <a:t> react 16.8, </a:t>
            </a:r>
            <a:r>
              <a:rPr lang="en-US" dirty="0" err="1"/>
              <a:t>nó</a:t>
            </a:r>
            <a:r>
              <a:rPr lang="en-US" dirty="0"/>
              <a:t> </a:t>
            </a:r>
            <a:r>
              <a:rPr lang="en-US" dirty="0" err="1"/>
              <a:t>cho</a:t>
            </a:r>
            <a:r>
              <a:rPr lang="en-US" dirty="0"/>
              <a:t> </a:t>
            </a:r>
            <a:r>
              <a:rPr lang="en-US" dirty="0" err="1"/>
              <a:t>phép</a:t>
            </a:r>
            <a:r>
              <a:rPr lang="en-US" dirty="0"/>
              <a:t> </a:t>
            </a:r>
            <a:r>
              <a:rPr lang="en-US" dirty="0" err="1"/>
              <a:t>sử</a:t>
            </a:r>
            <a:r>
              <a:rPr lang="en-US" dirty="0"/>
              <a:t> </a:t>
            </a:r>
            <a:r>
              <a:rPr lang="en-US" dirty="0" err="1"/>
              <a:t>dụng</a:t>
            </a:r>
            <a:r>
              <a:rPr lang="en-US" dirty="0"/>
              <a:t> state </a:t>
            </a:r>
            <a:r>
              <a:rPr lang="en-US" dirty="0" err="1"/>
              <a:t>và</a:t>
            </a:r>
            <a:r>
              <a:rPr lang="en-US" dirty="0"/>
              <a:t> life cycle hook </a:t>
            </a:r>
            <a:r>
              <a:rPr lang="en-US" dirty="0" err="1"/>
              <a:t>mà</a:t>
            </a:r>
            <a:r>
              <a:rPr lang="en-US" dirty="0"/>
              <a:t> </a:t>
            </a:r>
            <a:r>
              <a:rPr lang="en-US" dirty="0" err="1"/>
              <a:t>không</a:t>
            </a:r>
            <a:r>
              <a:rPr lang="en-US" dirty="0"/>
              <a:t> </a:t>
            </a:r>
            <a:r>
              <a:rPr lang="en-US" dirty="0" err="1"/>
              <a:t>cần</a:t>
            </a:r>
            <a:r>
              <a:rPr lang="en-US" dirty="0"/>
              <a:t> </a:t>
            </a:r>
            <a:r>
              <a:rPr lang="en-US" dirty="0" err="1"/>
              <a:t>tạo</a:t>
            </a:r>
            <a:r>
              <a:rPr lang="en-US" dirty="0"/>
              <a:t> class component </a:t>
            </a:r>
          </a:p>
          <a:p>
            <a:r>
              <a:rPr lang="en-US" dirty="0"/>
              <a:t>Hook </a:t>
            </a:r>
            <a:r>
              <a:rPr lang="en-US" dirty="0" err="1"/>
              <a:t>giúp</a:t>
            </a:r>
            <a:r>
              <a:rPr lang="en-US" dirty="0"/>
              <a:t> </a:t>
            </a:r>
            <a:r>
              <a:rPr lang="en-US" dirty="0" err="1"/>
              <a:t>cho</a:t>
            </a:r>
            <a:r>
              <a:rPr lang="en-US" dirty="0"/>
              <a:t> </a:t>
            </a:r>
            <a:r>
              <a:rPr lang="en-US" dirty="0" err="1"/>
              <a:t>các</a:t>
            </a:r>
            <a:r>
              <a:rPr lang="en-US" dirty="0"/>
              <a:t> component </a:t>
            </a:r>
            <a:r>
              <a:rPr lang="en-US" dirty="0" err="1"/>
              <a:t>trở</a:t>
            </a:r>
            <a:r>
              <a:rPr lang="en-US" dirty="0"/>
              <a:t> </a:t>
            </a:r>
            <a:r>
              <a:rPr lang="en-US" dirty="0" err="1"/>
              <a:t>nên</a:t>
            </a:r>
            <a:r>
              <a:rPr lang="en-US" dirty="0"/>
              <a:t> </a:t>
            </a:r>
            <a:r>
              <a:rPr lang="en-US" dirty="0" err="1"/>
              <a:t>gọn</a:t>
            </a:r>
            <a:r>
              <a:rPr lang="en-US" dirty="0"/>
              <a:t> </a:t>
            </a:r>
            <a:r>
              <a:rPr lang="en-US" dirty="0" err="1"/>
              <a:t>nhẹ</a:t>
            </a:r>
            <a:r>
              <a:rPr lang="en-US" dirty="0"/>
              <a:t> </a:t>
            </a:r>
            <a:r>
              <a:rPr lang="en-US" dirty="0" err="1"/>
              <a:t>hơn</a:t>
            </a:r>
            <a:r>
              <a:rPr lang="en-US" dirty="0"/>
              <a:t> </a:t>
            </a:r>
          </a:p>
          <a:p>
            <a:r>
              <a:rPr lang="en-US" dirty="0"/>
              <a:t>Hook </a:t>
            </a:r>
            <a:r>
              <a:rPr lang="en-US" dirty="0" err="1"/>
              <a:t>giúp</a:t>
            </a:r>
            <a:r>
              <a:rPr lang="en-US" dirty="0"/>
              <a:t> </a:t>
            </a:r>
            <a:r>
              <a:rPr lang="en-US" dirty="0" err="1"/>
              <a:t>giảm</a:t>
            </a:r>
            <a:r>
              <a:rPr lang="en-US" dirty="0"/>
              <a:t> </a:t>
            </a:r>
            <a:r>
              <a:rPr lang="en-US" dirty="0" err="1"/>
              <a:t>số</a:t>
            </a:r>
            <a:r>
              <a:rPr lang="en-US" dirty="0"/>
              <a:t> </a:t>
            </a:r>
            <a:r>
              <a:rPr lang="en-US" dirty="0" err="1"/>
              <a:t>lượng</a:t>
            </a:r>
            <a:r>
              <a:rPr lang="en-US" dirty="0"/>
              <a:t> code </a:t>
            </a:r>
            <a:r>
              <a:rPr lang="en-US" dirty="0" err="1"/>
              <a:t>và</a:t>
            </a:r>
            <a:r>
              <a:rPr lang="en-US" dirty="0"/>
              <a:t> </a:t>
            </a:r>
            <a:r>
              <a:rPr lang="en-US" dirty="0" err="1"/>
              <a:t>cách</a:t>
            </a:r>
            <a:r>
              <a:rPr lang="en-US" dirty="0"/>
              <a:t> </a:t>
            </a:r>
            <a:r>
              <a:rPr lang="en-US" dirty="0" err="1"/>
              <a:t>viết</a:t>
            </a:r>
            <a:r>
              <a:rPr lang="en-US" dirty="0"/>
              <a:t> </a:t>
            </a:r>
            <a:r>
              <a:rPr lang="en-US" dirty="0" err="1"/>
              <a:t>cũng</a:t>
            </a:r>
            <a:r>
              <a:rPr lang="en-US" dirty="0"/>
              <a:t> </a:t>
            </a:r>
            <a:r>
              <a:rPr lang="en-US" dirty="0" err="1"/>
              <a:t>đơn</a:t>
            </a:r>
            <a:r>
              <a:rPr lang="en-US" dirty="0"/>
              <a:t> </a:t>
            </a:r>
            <a:r>
              <a:rPr lang="en-US" dirty="0" err="1"/>
              <a:t>giản</a:t>
            </a:r>
            <a:r>
              <a:rPr lang="en-US" dirty="0"/>
              <a:t> </a:t>
            </a:r>
            <a:r>
              <a:rPr lang="en-US" dirty="0" err="1"/>
              <a:t>hơn</a:t>
            </a:r>
            <a:r>
              <a:rPr lang="en-US" dirty="0"/>
              <a:t> </a:t>
            </a:r>
          </a:p>
          <a:p>
            <a:endParaRPr lang="en-US" dirty="0"/>
          </a:p>
        </p:txBody>
      </p:sp>
    </p:spTree>
    <p:extLst>
      <p:ext uri="{BB962C8B-B14F-4D97-AF65-F5344CB8AC3E}">
        <p14:creationId xmlns:p14="http://schemas.microsoft.com/office/powerpoint/2010/main" val="3448179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7A930-9ACE-514C-8FE7-96FD02AEBC52}"/>
              </a:ext>
            </a:extLst>
          </p:cNvPr>
          <p:cNvSpPr>
            <a:spLocks noGrp="1"/>
          </p:cNvSpPr>
          <p:nvPr>
            <p:ph type="title"/>
          </p:nvPr>
        </p:nvSpPr>
        <p:spPr/>
        <p:txBody>
          <a:bodyPr/>
          <a:lstStyle/>
          <a:p>
            <a:r>
              <a:rPr lang="en-VN" dirty="0"/>
              <a:t>useState hook</a:t>
            </a:r>
          </a:p>
        </p:txBody>
      </p:sp>
      <p:sp>
        <p:nvSpPr>
          <p:cNvPr id="3" name="Content Placeholder 2">
            <a:extLst>
              <a:ext uri="{FF2B5EF4-FFF2-40B4-BE49-F238E27FC236}">
                <a16:creationId xmlns:a16="http://schemas.microsoft.com/office/drawing/2014/main" id="{C475C5AC-32E8-E648-B337-4DFB2BAF5E80}"/>
              </a:ext>
            </a:extLst>
          </p:cNvPr>
          <p:cNvSpPr>
            <a:spLocks noGrp="1"/>
          </p:cNvSpPr>
          <p:nvPr>
            <p:ph idx="1"/>
          </p:nvPr>
        </p:nvSpPr>
        <p:spPr/>
        <p:txBody>
          <a:bodyPr/>
          <a:lstStyle/>
          <a:p>
            <a:r>
              <a:rPr lang="en-VN" dirty="0"/>
              <a:t>useState hook là một hàm cho phép bạn sử dụng state trong react function component </a:t>
            </a:r>
          </a:p>
          <a:p>
            <a:r>
              <a:rPr lang="en-US" dirty="0" err="1"/>
              <a:t>Cú</a:t>
            </a:r>
            <a:r>
              <a:rPr lang="en-US" dirty="0"/>
              <a:t> </a:t>
            </a:r>
            <a:r>
              <a:rPr lang="en-US" dirty="0" err="1"/>
              <a:t>pháp</a:t>
            </a:r>
            <a:r>
              <a:rPr lang="en-US" dirty="0"/>
              <a:t> </a:t>
            </a:r>
            <a:r>
              <a:rPr lang="en-US" dirty="0" err="1"/>
              <a:t>tạo</a:t>
            </a:r>
            <a:r>
              <a:rPr lang="en-US" dirty="0"/>
              <a:t> state </a:t>
            </a:r>
            <a:r>
              <a:rPr lang="en-US" dirty="0" err="1"/>
              <a:t>bằng</a:t>
            </a:r>
            <a:r>
              <a:rPr lang="en-US" dirty="0"/>
              <a:t> </a:t>
            </a:r>
            <a:r>
              <a:rPr lang="en-US" dirty="0" err="1"/>
              <a:t>useState</a:t>
            </a:r>
            <a:r>
              <a:rPr lang="en-US" dirty="0"/>
              <a:t> </a:t>
            </a:r>
          </a:p>
          <a:p>
            <a:pPr marL="0" indent="0">
              <a:buNone/>
            </a:pPr>
            <a:endParaRPr lang="en-VN" dirty="0"/>
          </a:p>
        </p:txBody>
      </p:sp>
      <p:sp>
        <p:nvSpPr>
          <p:cNvPr id="4" name="Rectangle 3">
            <a:extLst>
              <a:ext uri="{FF2B5EF4-FFF2-40B4-BE49-F238E27FC236}">
                <a16:creationId xmlns:a16="http://schemas.microsoft.com/office/drawing/2014/main" id="{03BEB5FB-2A6F-594B-B484-A90D9DC60ABF}"/>
              </a:ext>
            </a:extLst>
          </p:cNvPr>
          <p:cNvSpPr/>
          <p:nvPr/>
        </p:nvSpPr>
        <p:spPr>
          <a:xfrm>
            <a:off x="1163782" y="3272444"/>
            <a:ext cx="9864436" cy="7966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r>
              <a:rPr lang="en-VN" dirty="0"/>
              <a:t>onst [stateName,changeStateFunction] = useState(initState);</a:t>
            </a:r>
          </a:p>
        </p:txBody>
      </p:sp>
    </p:spTree>
    <p:extLst>
      <p:ext uri="{BB962C8B-B14F-4D97-AF65-F5344CB8AC3E}">
        <p14:creationId xmlns:p14="http://schemas.microsoft.com/office/powerpoint/2010/main" val="24467343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9EE4E-80FE-CD4B-8F29-23B84034ED9F}"/>
              </a:ext>
            </a:extLst>
          </p:cNvPr>
          <p:cNvSpPr>
            <a:spLocks noGrp="1"/>
          </p:cNvSpPr>
          <p:nvPr>
            <p:ph type="title"/>
          </p:nvPr>
        </p:nvSpPr>
        <p:spPr/>
        <p:txBody>
          <a:bodyPr/>
          <a:lstStyle/>
          <a:p>
            <a:r>
              <a:rPr lang="en-VN" dirty="0"/>
              <a:t>useEffect Hook</a:t>
            </a:r>
          </a:p>
        </p:txBody>
      </p:sp>
      <p:sp>
        <p:nvSpPr>
          <p:cNvPr id="3" name="Content Placeholder 2">
            <a:extLst>
              <a:ext uri="{FF2B5EF4-FFF2-40B4-BE49-F238E27FC236}">
                <a16:creationId xmlns:a16="http://schemas.microsoft.com/office/drawing/2014/main" id="{8AB64283-98E0-6F46-A99D-53D212D52042}"/>
              </a:ext>
            </a:extLst>
          </p:cNvPr>
          <p:cNvSpPr>
            <a:spLocks noGrp="1"/>
          </p:cNvSpPr>
          <p:nvPr>
            <p:ph idx="1"/>
          </p:nvPr>
        </p:nvSpPr>
        <p:spPr/>
        <p:txBody>
          <a:bodyPr/>
          <a:lstStyle/>
          <a:p>
            <a:r>
              <a:rPr lang="en-VN" dirty="0"/>
              <a:t>useEffect hook có mục đích sử dụng giống với componentDidMount, componentDidUpdate, count trong class component </a:t>
            </a:r>
          </a:p>
          <a:p>
            <a:r>
              <a:rPr lang="en-VN" dirty="0"/>
              <a:t>Ví dụmponentWillUnmo</a:t>
            </a:r>
          </a:p>
          <a:p>
            <a:endParaRPr lang="en-VN" dirty="0"/>
          </a:p>
        </p:txBody>
      </p:sp>
      <p:pic>
        <p:nvPicPr>
          <p:cNvPr id="4" name="Picture 3">
            <a:extLst>
              <a:ext uri="{FF2B5EF4-FFF2-40B4-BE49-F238E27FC236}">
                <a16:creationId xmlns:a16="http://schemas.microsoft.com/office/drawing/2014/main" id="{A3F49916-74D9-4D42-AC0D-0DBCAAE34AF4}"/>
              </a:ext>
            </a:extLst>
          </p:cNvPr>
          <p:cNvPicPr>
            <a:picLocks noChangeAspect="1"/>
          </p:cNvPicPr>
          <p:nvPr/>
        </p:nvPicPr>
        <p:blipFill>
          <a:blip r:embed="rId2"/>
          <a:stretch>
            <a:fillRect/>
          </a:stretch>
        </p:blipFill>
        <p:spPr>
          <a:xfrm>
            <a:off x="1066800" y="3429000"/>
            <a:ext cx="5397500" cy="1663700"/>
          </a:xfrm>
          <a:prstGeom prst="rect">
            <a:avLst/>
          </a:prstGeom>
        </p:spPr>
      </p:pic>
    </p:spTree>
    <p:extLst>
      <p:ext uri="{BB962C8B-B14F-4D97-AF65-F5344CB8AC3E}">
        <p14:creationId xmlns:p14="http://schemas.microsoft.com/office/powerpoint/2010/main" val="34875118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86D68-68D6-8745-8C30-D9B037303DD9}"/>
              </a:ext>
            </a:extLst>
          </p:cNvPr>
          <p:cNvSpPr>
            <a:spLocks noGrp="1"/>
          </p:cNvSpPr>
          <p:nvPr>
            <p:ph type="title"/>
          </p:nvPr>
        </p:nvSpPr>
        <p:spPr/>
        <p:txBody>
          <a:bodyPr/>
          <a:lstStyle/>
          <a:p>
            <a:r>
              <a:rPr lang="en-VN" dirty="0"/>
              <a:t>Chạy useEffect một lần ?</a:t>
            </a:r>
          </a:p>
        </p:txBody>
      </p:sp>
      <p:sp>
        <p:nvSpPr>
          <p:cNvPr id="3" name="Content Placeholder 2">
            <a:extLst>
              <a:ext uri="{FF2B5EF4-FFF2-40B4-BE49-F238E27FC236}">
                <a16:creationId xmlns:a16="http://schemas.microsoft.com/office/drawing/2014/main" id="{8DF80E22-9BE2-9941-A8AF-9673B3989D6A}"/>
              </a:ext>
            </a:extLst>
          </p:cNvPr>
          <p:cNvSpPr>
            <a:spLocks noGrp="1"/>
          </p:cNvSpPr>
          <p:nvPr>
            <p:ph idx="1"/>
          </p:nvPr>
        </p:nvSpPr>
        <p:spPr/>
        <p:txBody>
          <a:bodyPr/>
          <a:lstStyle/>
          <a:p>
            <a:r>
              <a:rPr lang="en-VN" dirty="0"/>
              <a:t>Khi mới dùng hook, có một vấn đề rất nhiều bạn đã gặp phải đó là useEffect chạy liên tục khi có sự cập nhật lại của giao diện, điều này dẫn đến tình trạng tràn bộ nhớ </a:t>
            </a:r>
          </a:p>
          <a:p>
            <a:r>
              <a:rPr lang="en-VN" dirty="0"/>
              <a:t>Để giải quyết tình trạng này, useEffect cho phép nhận vào một tham số thứ hai là một mảng chứa các state mà khi các state này thay đổi sẽ gọi useEffect </a:t>
            </a:r>
          </a:p>
          <a:p>
            <a:r>
              <a:rPr lang="en-VN" dirty="0"/>
              <a:t>Nếu trong trường hợp bạn muốn useEffect chỉ chạy một lần như componentDiddMount trong component class, bạn có thể đưa một mảng rỗng vào tham số này, cú pháp </a:t>
            </a:r>
          </a:p>
          <a:p>
            <a:endParaRPr lang="en-VN" dirty="0"/>
          </a:p>
        </p:txBody>
      </p:sp>
      <p:pic>
        <p:nvPicPr>
          <p:cNvPr id="4" name="Picture 3">
            <a:extLst>
              <a:ext uri="{FF2B5EF4-FFF2-40B4-BE49-F238E27FC236}">
                <a16:creationId xmlns:a16="http://schemas.microsoft.com/office/drawing/2014/main" id="{0F0F791F-E45E-5448-8CF0-D6D578E0F26E}"/>
              </a:ext>
            </a:extLst>
          </p:cNvPr>
          <p:cNvPicPr>
            <a:picLocks noChangeAspect="1"/>
          </p:cNvPicPr>
          <p:nvPr/>
        </p:nvPicPr>
        <p:blipFill>
          <a:blip r:embed="rId2"/>
          <a:stretch>
            <a:fillRect/>
          </a:stretch>
        </p:blipFill>
        <p:spPr>
          <a:xfrm>
            <a:off x="1283277" y="4069080"/>
            <a:ext cx="6743700" cy="2628900"/>
          </a:xfrm>
          <a:prstGeom prst="rect">
            <a:avLst/>
          </a:prstGeom>
        </p:spPr>
      </p:pic>
    </p:spTree>
    <p:extLst>
      <p:ext uri="{BB962C8B-B14F-4D97-AF65-F5344CB8AC3E}">
        <p14:creationId xmlns:p14="http://schemas.microsoft.com/office/powerpoint/2010/main" val="23032749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24457-BB94-B343-B6F3-E84D0F7E0BE0}"/>
              </a:ext>
            </a:extLst>
          </p:cNvPr>
          <p:cNvSpPr>
            <a:spLocks noGrp="1"/>
          </p:cNvSpPr>
          <p:nvPr>
            <p:ph type="title"/>
          </p:nvPr>
        </p:nvSpPr>
        <p:spPr/>
        <p:txBody>
          <a:bodyPr/>
          <a:lstStyle/>
          <a:p>
            <a:r>
              <a:rPr lang="en-VN" dirty="0"/>
              <a:t>useReducer</a:t>
            </a:r>
          </a:p>
        </p:txBody>
      </p:sp>
      <p:sp>
        <p:nvSpPr>
          <p:cNvPr id="3" name="Content Placeholder 2">
            <a:extLst>
              <a:ext uri="{FF2B5EF4-FFF2-40B4-BE49-F238E27FC236}">
                <a16:creationId xmlns:a16="http://schemas.microsoft.com/office/drawing/2014/main" id="{F9051E0F-CD35-8146-AE19-8DE5500B537A}"/>
              </a:ext>
            </a:extLst>
          </p:cNvPr>
          <p:cNvSpPr>
            <a:spLocks noGrp="1"/>
          </p:cNvSpPr>
          <p:nvPr>
            <p:ph idx="1"/>
          </p:nvPr>
        </p:nvSpPr>
        <p:spPr/>
        <p:txBody>
          <a:bodyPr/>
          <a:lstStyle/>
          <a:p>
            <a:r>
              <a:rPr lang="en-VN" dirty="0"/>
              <a:t>useReducer được sử dụng trong trường hợp trong component có nhiều state hoặc các state có cấu  trúc phức tạp </a:t>
            </a:r>
          </a:p>
          <a:p>
            <a:r>
              <a:rPr lang="en-US" dirty="0"/>
              <a:t>R</a:t>
            </a:r>
            <a:r>
              <a:rPr lang="en-VN" dirty="0"/>
              <a:t>educer nhận vào hai tham số, tham số thứ nhất là  một callback function, callback function này lại nhận vào hai tham số là state và action, tham số thứ hai là state khởi tạo</a:t>
            </a:r>
          </a:p>
          <a:p>
            <a:r>
              <a:rPr lang="en-VN" dirty="0"/>
              <a:t>State đại diện cho local state và action đại diện cho hành động tác động vào state </a:t>
            </a:r>
          </a:p>
          <a:p>
            <a:r>
              <a:rPr lang="en-VN" dirty="0"/>
              <a:t>Cách khởi tạo reducer </a:t>
            </a:r>
          </a:p>
          <a:p>
            <a:endParaRPr lang="en-VN" dirty="0"/>
          </a:p>
        </p:txBody>
      </p:sp>
      <p:sp>
        <p:nvSpPr>
          <p:cNvPr id="5" name="Rectangle 4">
            <a:extLst>
              <a:ext uri="{FF2B5EF4-FFF2-40B4-BE49-F238E27FC236}">
                <a16:creationId xmlns:a16="http://schemas.microsoft.com/office/drawing/2014/main" id="{7FFC59A3-CB04-744B-904C-3DE84D739260}"/>
              </a:ext>
            </a:extLst>
          </p:cNvPr>
          <p:cNvSpPr/>
          <p:nvPr/>
        </p:nvSpPr>
        <p:spPr>
          <a:xfrm>
            <a:off x="1823648" y="4408537"/>
            <a:ext cx="8025319" cy="8073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r>
              <a:rPr lang="en-VN" dirty="0"/>
              <a:t>onst [state,dispatch]= useReducer(reducer,initalState)</a:t>
            </a:r>
          </a:p>
        </p:txBody>
      </p:sp>
    </p:spTree>
    <p:extLst>
      <p:ext uri="{BB962C8B-B14F-4D97-AF65-F5344CB8AC3E}">
        <p14:creationId xmlns:p14="http://schemas.microsoft.com/office/powerpoint/2010/main" val="27503286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C2531-D0B5-C747-8537-114F477484DE}"/>
              </a:ext>
            </a:extLst>
          </p:cNvPr>
          <p:cNvSpPr>
            <a:spLocks noGrp="1"/>
          </p:cNvSpPr>
          <p:nvPr>
            <p:ph type="title"/>
          </p:nvPr>
        </p:nvSpPr>
        <p:spPr/>
        <p:txBody>
          <a:bodyPr/>
          <a:lstStyle/>
          <a:p>
            <a:r>
              <a:rPr lang="en-VN" dirty="0"/>
              <a:t>Ví dụ về reducer</a:t>
            </a:r>
          </a:p>
        </p:txBody>
      </p:sp>
      <p:pic>
        <p:nvPicPr>
          <p:cNvPr id="5" name="Content Placeholder 4">
            <a:extLst>
              <a:ext uri="{FF2B5EF4-FFF2-40B4-BE49-F238E27FC236}">
                <a16:creationId xmlns:a16="http://schemas.microsoft.com/office/drawing/2014/main" id="{A30FC431-AA25-B54C-8AD2-AFCA4348D522}"/>
              </a:ext>
            </a:extLst>
          </p:cNvPr>
          <p:cNvPicPr>
            <a:picLocks noGrp="1" noChangeAspect="1"/>
          </p:cNvPicPr>
          <p:nvPr>
            <p:ph idx="1"/>
          </p:nvPr>
        </p:nvPicPr>
        <p:blipFill>
          <a:blip r:embed="rId2"/>
          <a:stretch>
            <a:fillRect/>
          </a:stretch>
        </p:blipFill>
        <p:spPr>
          <a:xfrm>
            <a:off x="1352574" y="2124220"/>
            <a:ext cx="5559087" cy="3932237"/>
          </a:xfrm>
          <a:prstGeom prst="rect">
            <a:avLst/>
          </a:prstGeom>
        </p:spPr>
      </p:pic>
    </p:spTree>
    <p:extLst>
      <p:ext uri="{BB962C8B-B14F-4D97-AF65-F5344CB8AC3E}">
        <p14:creationId xmlns:p14="http://schemas.microsoft.com/office/powerpoint/2010/main" val="3777837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AB7C4-F936-4347-8AC0-6D0AB65A0525}"/>
              </a:ext>
            </a:extLst>
          </p:cNvPr>
          <p:cNvSpPr>
            <a:spLocks noGrp="1"/>
          </p:cNvSpPr>
          <p:nvPr>
            <p:ph type="title"/>
          </p:nvPr>
        </p:nvSpPr>
        <p:spPr/>
        <p:txBody>
          <a:bodyPr/>
          <a:lstStyle/>
          <a:p>
            <a:r>
              <a:rPr lang="en-VN" dirty="0"/>
              <a:t>useRef</a:t>
            </a:r>
          </a:p>
        </p:txBody>
      </p:sp>
      <p:sp>
        <p:nvSpPr>
          <p:cNvPr id="3" name="Content Placeholder 2">
            <a:extLst>
              <a:ext uri="{FF2B5EF4-FFF2-40B4-BE49-F238E27FC236}">
                <a16:creationId xmlns:a16="http://schemas.microsoft.com/office/drawing/2014/main" id="{21550A53-2713-8D4D-A256-C4FBA445B83C}"/>
              </a:ext>
            </a:extLst>
          </p:cNvPr>
          <p:cNvSpPr>
            <a:spLocks noGrp="1"/>
          </p:cNvSpPr>
          <p:nvPr>
            <p:ph idx="1"/>
          </p:nvPr>
        </p:nvSpPr>
        <p:spPr/>
        <p:txBody>
          <a:bodyPr/>
          <a:lstStyle/>
          <a:p>
            <a:pPr marL="0" indent="0">
              <a:buNone/>
            </a:pPr>
            <a:r>
              <a:rPr lang="en-VN" dirty="0"/>
              <a:t>useRef được sử dụng như một biến trong function component, useRef có một thuộc tính là .current cho phép lấy về giá trị hiện tại chứa trong ref . useRef khá giống với state nhưng nó sẽ không re-render lại giao diện khi cập nhật dữ liệu </a:t>
            </a:r>
          </a:p>
          <a:p>
            <a:pPr marL="0" indent="0">
              <a:buNone/>
            </a:pPr>
            <a:r>
              <a:rPr lang="en-VN" dirty="0"/>
              <a:t>useRef còn được sử dụng để truy cập đến DOM của phần tử trong JSX như sau </a:t>
            </a:r>
          </a:p>
          <a:p>
            <a:pPr marL="0" indent="0">
              <a:buNone/>
            </a:pPr>
            <a:endParaRPr lang="en-VN" dirty="0"/>
          </a:p>
        </p:txBody>
      </p:sp>
      <p:sp>
        <p:nvSpPr>
          <p:cNvPr id="5" name="Rectangle 4">
            <a:extLst>
              <a:ext uri="{FF2B5EF4-FFF2-40B4-BE49-F238E27FC236}">
                <a16:creationId xmlns:a16="http://schemas.microsoft.com/office/drawing/2014/main" id="{7F677705-1164-EF42-AB8A-8FEB791FD877}"/>
              </a:ext>
            </a:extLst>
          </p:cNvPr>
          <p:cNvSpPr/>
          <p:nvPr/>
        </p:nvSpPr>
        <p:spPr>
          <a:xfrm>
            <a:off x="1066800" y="3481530"/>
            <a:ext cx="10058400" cy="11585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const input = </a:t>
            </a:r>
            <a:r>
              <a:rPr lang="en-US" dirty="0" err="1"/>
              <a:t>useRef</a:t>
            </a:r>
            <a:r>
              <a:rPr lang="en-US" dirty="0"/>
              <a:t>(null);</a:t>
            </a:r>
            <a:br>
              <a:rPr lang="en-US" dirty="0"/>
            </a:br>
            <a:r>
              <a:rPr lang="en-US" dirty="0"/>
              <a:t>          &lt;input ref={input} type="text" /&gt;</a:t>
            </a:r>
            <a:endParaRPr lang="en-VN" dirty="0"/>
          </a:p>
        </p:txBody>
      </p:sp>
    </p:spTree>
    <p:extLst>
      <p:ext uri="{BB962C8B-B14F-4D97-AF65-F5344CB8AC3E}">
        <p14:creationId xmlns:p14="http://schemas.microsoft.com/office/powerpoint/2010/main" val="22323516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docProps/app.xml><?xml version="1.0" encoding="utf-8"?>
<Properties xmlns="http://schemas.openxmlformats.org/officeDocument/2006/extended-properties" xmlns:vt="http://schemas.openxmlformats.org/officeDocument/2006/docPropsVTypes">
  <Template>Savon</Template>
  <TotalTime>3435</TotalTime>
  <Words>791</Words>
  <Application>Microsoft Macintosh PowerPoint</Application>
  <PresentationFormat>Widescreen</PresentationFormat>
  <Paragraphs>58</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Century Gothic</vt:lpstr>
      <vt:lpstr>Garamond</vt:lpstr>
      <vt:lpstr>Verdana</vt:lpstr>
      <vt:lpstr>Savon</vt:lpstr>
      <vt:lpstr>REACT HOOK</vt:lpstr>
      <vt:lpstr>Tổng quan</vt:lpstr>
      <vt:lpstr>React Hook là gì ?</vt:lpstr>
      <vt:lpstr>useState hook</vt:lpstr>
      <vt:lpstr>useEffect Hook</vt:lpstr>
      <vt:lpstr>Chạy useEffect một lần ?</vt:lpstr>
      <vt:lpstr>useReducer</vt:lpstr>
      <vt:lpstr>Ví dụ về reducer</vt:lpstr>
      <vt:lpstr>useRef</vt:lpstr>
      <vt:lpstr>reactMemo</vt:lpstr>
      <vt:lpstr>Ví dụ về react memo</vt:lpstr>
      <vt:lpstr>useCallback</vt:lpstr>
      <vt:lpstr>Ví dụ về useCallback</vt:lpstr>
      <vt:lpstr>useMemo</vt:lpstr>
      <vt:lpstr>Ví dụ về useMemo</vt:lpstr>
      <vt:lpstr>Lưu ý khi sử dụng  react hook</vt:lpstr>
      <vt:lpstr>Tổng kết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NHẬP MÔN REACTJS</dc:title>
  <dc:creator>Microsoft Office User</dc:creator>
  <cp:lastModifiedBy>Microsoft Office User</cp:lastModifiedBy>
  <cp:revision>399</cp:revision>
  <dcterms:created xsi:type="dcterms:W3CDTF">2021-06-13T14:29:28Z</dcterms:created>
  <dcterms:modified xsi:type="dcterms:W3CDTF">2021-07-19T03:42:42Z</dcterms:modified>
</cp:coreProperties>
</file>