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handoutMasterIdLst>
    <p:handoutMasterId r:id="rId29"/>
  </p:handoutMasterIdLst>
  <p:sldIdLst>
    <p:sldId id="258" r:id="rId2"/>
    <p:sldId id="301" r:id="rId3"/>
    <p:sldId id="297" r:id="rId4"/>
    <p:sldId id="300" r:id="rId5"/>
    <p:sldId id="337" r:id="rId6"/>
    <p:sldId id="338" r:id="rId7"/>
    <p:sldId id="339" r:id="rId8"/>
    <p:sldId id="304" r:id="rId9"/>
    <p:sldId id="259" r:id="rId10"/>
    <p:sldId id="323" r:id="rId11"/>
    <p:sldId id="340" r:id="rId12"/>
    <p:sldId id="324" r:id="rId13"/>
    <p:sldId id="325" r:id="rId14"/>
    <p:sldId id="345" r:id="rId15"/>
    <p:sldId id="290" r:id="rId16"/>
    <p:sldId id="341" r:id="rId17"/>
    <p:sldId id="342" r:id="rId18"/>
    <p:sldId id="343" r:id="rId19"/>
    <p:sldId id="344" r:id="rId20"/>
    <p:sldId id="326" r:id="rId21"/>
    <p:sldId id="327" r:id="rId22"/>
    <p:sldId id="328" r:id="rId23"/>
    <p:sldId id="329" r:id="rId24"/>
    <p:sldId id="330" r:id="rId25"/>
    <p:sldId id="346" r:id="rId26"/>
    <p:sldId id="336" r:id="rId27"/>
  </p:sldIdLst>
  <p:sldSz cx="9144000" cy="6858000" type="screen4x3"/>
  <p:notesSz cx="6858000" cy="9144000"/>
  <p:custDataLst>
    <p:tags r:id="rId30"/>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21" autoAdjust="0"/>
  </p:normalViewPr>
  <p:slideViewPr>
    <p:cSldViewPr>
      <p:cViewPr>
        <p:scale>
          <a:sx n="66" d="100"/>
          <a:sy n="66" d="100"/>
        </p:scale>
        <p:origin x="-1494" y="6"/>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20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BFAAD7F-B83E-4359-A568-A8C8D51E5FD8}" type="datetimeFigureOut">
              <a:rPr lang="en-US"/>
              <a:pPr>
                <a:defRPr/>
              </a:pPr>
              <a:t>25/02/2018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5DE9FA7-C48A-4C50-A0A4-AAA29CA041F7}" type="slidenum">
              <a:rPr lang="en-US"/>
              <a:pPr>
                <a:defRPr/>
              </a:pPr>
              <a:t>‹#›</a:t>
            </a:fld>
            <a:endParaRPr lang="en-US"/>
          </a:p>
        </p:txBody>
      </p:sp>
    </p:spTree>
    <p:extLst>
      <p:ext uri="{BB962C8B-B14F-4D97-AF65-F5344CB8AC3E}">
        <p14:creationId xmlns:p14="http://schemas.microsoft.com/office/powerpoint/2010/main" val="1845602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07EB157-5E76-4424-AF30-F7DE225BC34A}" type="datetimeFigureOut">
              <a:rPr lang="en-US"/>
              <a:pPr>
                <a:defRPr/>
              </a:pPr>
              <a:t>25/02/2018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2157933-F0BD-4D28-A187-243C999B4E24}" type="slidenum">
              <a:rPr lang="en-US"/>
              <a:pPr>
                <a:defRPr/>
              </a:pPr>
              <a:t>‹#›</a:t>
            </a:fld>
            <a:endParaRPr lang="en-US"/>
          </a:p>
        </p:txBody>
      </p:sp>
    </p:spTree>
    <p:extLst>
      <p:ext uri="{BB962C8B-B14F-4D97-AF65-F5344CB8AC3E}">
        <p14:creationId xmlns:p14="http://schemas.microsoft.com/office/powerpoint/2010/main" val="3540128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1</a:t>
            </a:fld>
            <a:endParaRPr lang="en-US"/>
          </a:p>
        </p:txBody>
      </p:sp>
    </p:spTree>
    <p:extLst>
      <p:ext uri="{BB962C8B-B14F-4D97-AF65-F5344CB8AC3E}">
        <p14:creationId xmlns:p14="http://schemas.microsoft.com/office/powerpoint/2010/main" val="11183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Calibri" pitchFamily="34" charset="0"/>
                <a:ea typeface="+mn-ea"/>
                <a:cs typeface="+mn-cs"/>
              </a:rPr>
              <a:t>Static positioned elements are not affected by the top, bottom, left, and right properties.</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relative;</a:t>
            </a:r>
            <a:r>
              <a:rPr lang="en-US" sz="1200" b="0" i="0" kern="1200" dirty="0" smtClean="0">
                <a:solidFill>
                  <a:schemeClr val="tx1"/>
                </a:solidFill>
                <a:effectLst/>
                <a:latin typeface="Calibri" pitchFamily="34" charset="0"/>
                <a:ea typeface="+mn-ea"/>
                <a:cs typeface="+mn-cs"/>
              </a:rPr>
              <a:t> is positioned relative to its normal position.</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fixed;</a:t>
            </a:r>
            <a:r>
              <a:rPr lang="en-US" sz="1200" b="0" i="0" kern="1200" dirty="0" smtClean="0">
                <a:solidFill>
                  <a:schemeClr val="tx1"/>
                </a:solidFill>
                <a:effectLst/>
                <a:latin typeface="Calibri" pitchFamily="34" charset="0"/>
                <a:ea typeface="+mn-ea"/>
                <a:cs typeface="+mn-cs"/>
              </a:rPr>
              <a:t> is positioned relative to the viewport, which means it always stays in the same place even if the page is scrolled. The top, right, bottom, and left properties are used to position the element.</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absolute;</a:t>
            </a:r>
            <a:r>
              <a:rPr lang="en-US" sz="1200" b="0" i="0" kern="1200" dirty="0" smtClean="0">
                <a:solidFill>
                  <a:schemeClr val="tx1"/>
                </a:solidFill>
                <a:effectLst/>
                <a:latin typeface="Calibri" pitchFamily="34" charset="0"/>
                <a:ea typeface="+mn-ea"/>
                <a:cs typeface="+mn-cs"/>
              </a:rPr>
              <a:t> is positioned relative to the nearest positioned ancestor (instead of positioned relative to the viewport, like fixed).</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20</a:t>
            </a:fld>
            <a:endParaRPr lang="en-US" dirty="0"/>
          </a:p>
        </p:txBody>
      </p:sp>
    </p:spTree>
    <p:extLst>
      <p:ext uri="{BB962C8B-B14F-4D97-AF65-F5344CB8AC3E}">
        <p14:creationId xmlns:p14="http://schemas.microsoft.com/office/powerpoint/2010/main" val="37717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EB8FBE21-E991-4ACD-847A-0B6352F8653C}"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745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59833C6-55B9-4237-BA7B-7378695BD166}"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24232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9A1DF8EE-418C-4533-9C01-E8DD047AA9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03917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58A208A6-78E9-451D-AED9-813B77F5BC07}"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1522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A89849DA-FE15-4579-B003-DDAEFDBE188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84513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04800" y="228600"/>
            <a:ext cx="7848600" cy="411162"/>
          </a:xfrm>
          <a:noFill/>
          <a:ln>
            <a:noFill/>
          </a:ln>
          <a:effectLst>
            <a:glow rad="63500">
              <a:schemeClr val="accent4">
                <a:satMod val="175000"/>
                <a:alpha val="40000"/>
              </a:schemeClr>
            </a:glow>
          </a:effectLst>
        </p:spPr>
        <p:txBody>
          <a:bodyPr/>
          <a:lstStyle>
            <a:lvl1pPr algn="l">
              <a:defRPr sz="4000" b="0" i="0" cap="none" spc="0" baseline="0">
                <a:ln>
                  <a:noFill/>
                </a:ln>
                <a:solidFill>
                  <a:schemeClr val="bg1"/>
                </a:solidFill>
                <a:effectLst/>
                <a:latin typeface="Calibri" pitchFamily="34" charset="0"/>
              </a:defRPr>
            </a:lvl1pPr>
          </a:lstStyle>
          <a:p>
            <a:r>
              <a:rPr lang="en-US" dirty="0" smtClean="0"/>
              <a:t>Click to add title</a:t>
            </a:r>
            <a:endParaRPr lang="en-US" dirty="0"/>
          </a:p>
        </p:txBody>
      </p:sp>
      <p:sp>
        <p:nvSpPr>
          <p:cNvPr id="2" name="Footer Placeholder 1"/>
          <p:cNvSpPr>
            <a:spLocks noGrp="1"/>
          </p:cNvSpPr>
          <p:nvPr>
            <p:ph type="ftr" sz="quarter" idx="10"/>
          </p:nvPr>
        </p:nvSpPr>
        <p:spPr/>
        <p:txBody>
          <a:bodyPr/>
          <a:lstStyle/>
          <a:p>
            <a:r>
              <a:rPr lang="en-US" smtClean="0"/>
              <a:t>HTML5/ Introduction to HTML5</a:t>
            </a:r>
            <a:endParaRPr lang="en-US"/>
          </a:p>
        </p:txBody>
      </p:sp>
      <p:sp>
        <p:nvSpPr>
          <p:cNvPr id="3" name="Slide Number Placeholder 2"/>
          <p:cNvSpPr>
            <a:spLocks noGrp="1"/>
          </p:cNvSpPr>
          <p:nvPr>
            <p:ph type="sldNum" sz="quarter" idx="11"/>
          </p:nvPr>
        </p:nvSpPr>
        <p:spPr>
          <a:xfrm>
            <a:off x="6934200" y="6553200"/>
            <a:ext cx="2133600" cy="304800"/>
          </a:xfrm>
          <a:prstGeom prst="rect">
            <a:avLst/>
          </a:prstGeom>
        </p:spPr>
        <p:txBody>
          <a:bodyPr/>
          <a:lstStyle/>
          <a:p>
            <a:fld id="{C5B6BFA3-D8F2-44E5-9F73-94A2EE2174AB}" type="slidenum">
              <a:rPr lang="en-US" smtClean="0"/>
              <a:pPr/>
              <a:t>‹#›</a:t>
            </a:fld>
            <a:endParaRPr lang="en-US"/>
          </a:p>
        </p:txBody>
      </p:sp>
    </p:spTree>
    <p:extLst>
      <p:ext uri="{BB962C8B-B14F-4D97-AF65-F5344CB8AC3E}">
        <p14:creationId xmlns:p14="http://schemas.microsoft.com/office/powerpoint/2010/main" val="32897098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8153400" y="6553200"/>
            <a:ext cx="990600" cy="304799"/>
          </a:xfrm>
          <a:prstGeom prst="rect">
            <a:avLst/>
          </a:prstGeom>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en-US" smtClean="0"/>
              <a:t>HTML5 / Creating Navigational Aids and Division-Based Layout</a:t>
            </a:r>
            <a:endParaRPr lang="en-US" dirty="0"/>
          </a:p>
        </p:txBody>
      </p:sp>
      <p:sp>
        <p:nvSpPr>
          <p:cNvPr id="11" name="Title 1"/>
          <p:cNvSpPr>
            <a:spLocks noGrp="1"/>
          </p:cNvSpPr>
          <p:nvPr>
            <p:ph type="title" hasCustomPrompt="1"/>
          </p:nvPr>
        </p:nvSpPr>
        <p:spPr>
          <a:xfrm>
            <a:off x="76200" y="0"/>
            <a:ext cx="8077200" cy="762000"/>
          </a:xfrm>
          <a:noFill/>
          <a:ln>
            <a:noFill/>
          </a:ln>
          <a:effectLst>
            <a:glow rad="63500">
              <a:schemeClr val="accent4">
                <a:satMod val="175000"/>
                <a:alpha val="40000"/>
              </a:schemeClr>
            </a:glow>
          </a:effectLst>
        </p:spPr>
        <p:txBody>
          <a:bodyPr/>
          <a:lstStyle>
            <a:lvl1pPr algn="l">
              <a:defRPr sz="4000" b="0" i="0" cap="none" spc="0" baseline="0">
                <a:ln>
                  <a:noFill/>
                </a:ln>
                <a:solidFill>
                  <a:schemeClr val="bg1"/>
                </a:solidFill>
                <a:effectLst/>
                <a:latin typeface="Calibri" pitchFamily="34" charset="0"/>
              </a:defRPr>
            </a:lvl1pPr>
          </a:lstStyle>
          <a:p>
            <a:r>
              <a:rPr lang="en-US" dirty="0" smtClean="0"/>
              <a:t>Click to add title</a:t>
            </a:r>
            <a:endParaRPr lang="en-US" dirty="0"/>
          </a:p>
        </p:txBody>
      </p:sp>
    </p:spTree>
    <p:extLst>
      <p:ext uri="{BB962C8B-B14F-4D97-AF65-F5344CB8AC3E}">
        <p14:creationId xmlns:p14="http://schemas.microsoft.com/office/powerpoint/2010/main" val="384276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84C7F18-61C0-4237-98C6-6E6E0644012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68770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49CBEDB5-FE1B-446A-898F-3E715925572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0997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9CAB22BB-264B-43F9-A5DC-F7431F49EE5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77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4AC1E257-9039-4341-88CC-61C18EE789B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90344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0FCE2F3-AF84-4656-A703-AF7C9706318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63406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39F9456-8E0A-405F-9006-EEC2E3B55A1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0208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B6974AB-E15D-4445-9B9A-E00BD888A4FD}"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7934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6855720-6E91-472A-BD22-EE20E064BB9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9905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dirty="0"/>
              <a:t> </a:t>
            </a:r>
            <a:r>
              <a:rPr lang="en-US" dirty="0">
                <a:latin typeface="Verdana" pitchFamily="34" charset="0"/>
              </a:rPr>
              <a:t>Slide </a:t>
            </a:r>
            <a:fld id="{03C9F389-49ED-4178-8D33-99E524834B38}" type="slidenum">
              <a:rPr lang="en-US">
                <a:latin typeface="Verdana" pitchFamily="34" charset="0"/>
              </a:rPr>
              <a:pPr>
                <a:defRPr/>
              </a:pPr>
              <a:t>‹#›</a:t>
            </a:fld>
            <a:r>
              <a:rPr lang="en-US" dirty="0">
                <a:latin typeface="Verdana" pitchFamily="34" charset="0"/>
              </a:rPr>
              <a:t> of </a:t>
            </a:r>
          </a:p>
        </p:txBody>
      </p:sp>
    </p:spTree>
    <p:extLst>
      <p:ext uri="{BB962C8B-B14F-4D97-AF65-F5344CB8AC3E}">
        <p14:creationId xmlns:p14="http://schemas.microsoft.com/office/powerpoint/2010/main" val="35831424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5.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357188" y="1001713"/>
            <a:ext cx="4802918"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buFontTx/>
              <a:buBlip>
                <a:blip r:embed="rId3"/>
              </a:buBlip>
            </a:pPr>
            <a:r>
              <a:rPr lang="en-US" altLang="en-US" sz="2400" dirty="0">
                <a:latin typeface="Arial" charset="0"/>
              </a:rPr>
              <a:t>In this session, you will learn to:</a:t>
            </a:r>
          </a:p>
          <a:p>
            <a:pPr lvl="1">
              <a:buSzPct val="160000"/>
              <a:buFontTx/>
              <a:buBlip>
                <a:blip r:embed="rId4"/>
              </a:buBlip>
            </a:pPr>
            <a:r>
              <a:rPr lang="en-US" altLang="en-US" sz="2000" dirty="0" smtClean="0">
                <a:latin typeface="Arial" charset="0"/>
              </a:rPr>
              <a:t>Advanced properties of CSS</a:t>
            </a:r>
          </a:p>
          <a:p>
            <a:pPr lvl="1">
              <a:buSzPct val="160000"/>
              <a:buFontTx/>
              <a:buBlip>
                <a:blip r:embed="rId4"/>
              </a:buBlip>
            </a:pPr>
            <a:r>
              <a:rPr lang="en-US" altLang="en-US" sz="2000" dirty="0" smtClean="0">
                <a:latin typeface="Arial" charset="0"/>
              </a:rPr>
              <a:t>Properties of CSS3</a:t>
            </a:r>
          </a:p>
          <a:p>
            <a:pPr lvl="1">
              <a:buSzPct val="160000"/>
              <a:buFontTx/>
              <a:buBlip>
                <a:blip r:embed="rId4"/>
              </a:buBlip>
            </a:pPr>
            <a:r>
              <a:rPr lang="en-US" altLang="en-US" sz="2000" dirty="0" smtClean="0">
                <a:latin typeface="Arial" charset="0"/>
              </a:rPr>
              <a:t>Designing layout of website</a:t>
            </a:r>
            <a:endParaRPr lang="en-US" altLang="en-US" sz="2000" dirty="0">
              <a:latin typeface="Arial" charset="0"/>
            </a:endParaRPr>
          </a:p>
          <a:p>
            <a:pPr>
              <a:buSzPct val="160000"/>
              <a:buFontTx/>
              <a:buBlip>
                <a:blip r:embed="rId4"/>
              </a:buBlip>
            </a:pPr>
            <a:endParaRPr lang="en-US" altLang="en-US" sz="2000" dirty="0">
              <a:latin typeface="Arial" charset="0"/>
            </a:endParaRPr>
          </a:p>
        </p:txBody>
      </p:sp>
      <p:sp>
        <p:nvSpPr>
          <p:cNvPr id="13315" name="TextBox 8"/>
          <p:cNvSpPr txBox="1">
            <a:spLocks noChangeArrowheads="1"/>
          </p:cNvSpPr>
          <p:nvPr/>
        </p:nvSpPr>
        <p:spPr bwMode="auto">
          <a:xfrm>
            <a:off x="152400" y="107662"/>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Objectives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357188" y="1001713"/>
            <a:ext cx="83296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57200" indent="-457200">
              <a:buFont typeface="Arial" panose="020B0604020202020204" pitchFamily="34" charset="0"/>
              <a:buChar char="•"/>
            </a:pPr>
            <a:r>
              <a:rPr lang="en-US" sz="2800" dirty="0"/>
              <a:t>A</a:t>
            </a:r>
            <a:r>
              <a:rPr lang="en-US" sz="2800" dirty="0" smtClean="0"/>
              <a:t>re </a:t>
            </a:r>
            <a:r>
              <a:rPr lang="en-US" sz="2800" dirty="0"/>
              <a:t>used to generate space around an element's content, inside of any defined </a:t>
            </a:r>
            <a:r>
              <a:rPr lang="en-US" sz="2800" dirty="0" smtClean="0"/>
              <a:t>borders.</a:t>
            </a:r>
          </a:p>
          <a:p>
            <a:pPr marL="457200" indent="-457200">
              <a:buFont typeface="Arial" panose="020B0604020202020204" pitchFamily="34" charset="0"/>
              <a:buChar char="•"/>
            </a:pPr>
            <a:r>
              <a:rPr lang="en-US" sz="2800" dirty="0" smtClean="0"/>
              <a:t>With </a:t>
            </a:r>
            <a:r>
              <a:rPr lang="en-US" sz="2800" dirty="0"/>
              <a:t>CSS, you have full control over the padding. There are properties for setting the padding for each side of an element (top, right, bottom, and left).</a:t>
            </a:r>
          </a:p>
        </p:txBody>
      </p:sp>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smtClean="0">
                <a:solidFill>
                  <a:schemeClr val="bg1"/>
                </a:solidFill>
                <a:latin typeface="Arial" charset="0"/>
              </a:rPr>
              <a:t>CSS Padding</a:t>
            </a:r>
            <a:endParaRPr lang="en-US" altLang="en-US" sz="3200" b="1" dirty="0">
              <a:solidFill>
                <a:schemeClr val="bg1"/>
              </a:solidFill>
              <a:latin typeface="Arial" charset="0"/>
            </a:endParaRPr>
          </a:p>
        </p:txBody>
      </p:sp>
      <p:pic>
        <p:nvPicPr>
          <p:cNvPr id="2" name="Picture 2" descr="C:\Users\TONY HUNG CUONG\Desktop\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71" y="3274793"/>
            <a:ext cx="86010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84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56296" y="116114"/>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a:t>
            </a:r>
            <a:r>
              <a:rPr lang="en-US" altLang="en-US" sz="3200" b="1" dirty="0" smtClean="0">
                <a:solidFill>
                  <a:schemeClr val="bg1"/>
                </a:solidFill>
                <a:latin typeface="Arial" charset="0"/>
              </a:rPr>
              <a:t>Padding</a:t>
            </a:r>
            <a:endParaRPr lang="en-US" altLang="en-US" sz="3200" b="1" dirty="0">
              <a:solidFill>
                <a:schemeClr val="bg1"/>
              </a:solidFill>
              <a:latin typeface="Arial" charset="0"/>
            </a:endParaRPr>
          </a:p>
        </p:txBody>
      </p:sp>
      <p:sp>
        <p:nvSpPr>
          <p:cNvPr id="7" name="TextBox 6"/>
          <p:cNvSpPr txBox="1"/>
          <p:nvPr/>
        </p:nvSpPr>
        <p:spPr>
          <a:xfrm>
            <a:off x="880410" y="10668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6172200" y="1244209"/>
            <a:ext cx="1390451" cy="369332"/>
          </a:xfrm>
          <a:prstGeom prst="rect">
            <a:avLst/>
          </a:prstGeom>
          <a:noFill/>
        </p:spPr>
        <p:txBody>
          <a:bodyPr wrap="square" rtlCol="0">
            <a:spAutoFit/>
          </a:bodyPr>
          <a:lstStyle/>
          <a:p>
            <a:r>
              <a:rPr lang="en-US" dirty="0" smtClean="0"/>
              <a:t>Result:</a:t>
            </a:r>
            <a:endParaRPr lang="en-US" dirty="0"/>
          </a:p>
        </p:txBody>
      </p:sp>
      <p:pic>
        <p:nvPicPr>
          <p:cNvPr id="21506" name="Picture 2" descr="C:\Users\TONY HUNG CUONG\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7" y="1676400"/>
            <a:ext cx="5077704" cy="426720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C:\Users\TONY HUNG CUONG\Desktop\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981200"/>
            <a:ext cx="33432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32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357188" y="1001713"/>
            <a:ext cx="840581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buFontTx/>
              <a:buBlip>
                <a:blip r:embed="rId2"/>
              </a:buBlip>
            </a:pPr>
            <a:r>
              <a:rPr lang="en-US" altLang="en-US" sz="2800" dirty="0" smtClean="0">
                <a:latin typeface="Arial" charset="0"/>
              </a:rPr>
              <a:t>CSS Rounded Corners</a:t>
            </a:r>
          </a:p>
          <a:p>
            <a:pPr lvl="1">
              <a:buSzPct val="130000"/>
              <a:buFontTx/>
              <a:buBlip>
                <a:blip r:embed="rId2"/>
              </a:buBlip>
            </a:pPr>
            <a:r>
              <a:rPr lang="en-US" sz="2000" dirty="0"/>
              <a:t>The CSS border-radius property defines the radius of an element's corners.</a:t>
            </a:r>
          </a:p>
        </p:txBody>
      </p:sp>
      <p:sp>
        <p:nvSpPr>
          <p:cNvPr id="20483" name="TextBox 8"/>
          <p:cNvSpPr txBox="1">
            <a:spLocks noChangeArrowheads="1"/>
          </p:cNvSpPr>
          <p:nvPr/>
        </p:nvSpPr>
        <p:spPr bwMode="auto">
          <a:xfrm>
            <a:off x="346302" y="149748"/>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smtClean="0">
                <a:solidFill>
                  <a:schemeClr val="bg1"/>
                </a:solidFill>
                <a:latin typeface="Arial" charset="0"/>
              </a:rPr>
              <a:t>CSS Rounded Corners</a:t>
            </a:r>
            <a:endParaRPr lang="en-US" altLang="en-US" sz="3200" b="1" dirty="0">
              <a:solidFill>
                <a:schemeClr val="bg1"/>
              </a:solidFill>
              <a:latin typeface="Arial" charset="0"/>
            </a:endParaRPr>
          </a:p>
        </p:txBody>
      </p:sp>
      <p:pic>
        <p:nvPicPr>
          <p:cNvPr id="22530" name="Picture 2" descr="C:\Users\TONY HUNG CUONG\Desktop\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438400"/>
            <a:ext cx="862012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80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Rounded Corners</a:t>
            </a:r>
          </a:p>
        </p:txBody>
      </p:sp>
      <p:sp>
        <p:nvSpPr>
          <p:cNvPr id="7" name="TextBox 6"/>
          <p:cNvSpPr txBox="1"/>
          <p:nvPr/>
        </p:nvSpPr>
        <p:spPr>
          <a:xfrm>
            <a:off x="990600" y="9906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5867400" y="990600"/>
            <a:ext cx="1390451" cy="369332"/>
          </a:xfrm>
          <a:prstGeom prst="rect">
            <a:avLst/>
          </a:prstGeom>
          <a:noFill/>
        </p:spPr>
        <p:txBody>
          <a:bodyPr wrap="square" rtlCol="0">
            <a:spAutoFit/>
          </a:bodyPr>
          <a:lstStyle/>
          <a:p>
            <a:r>
              <a:rPr lang="en-US" dirty="0" smtClean="0"/>
              <a:t>Result:</a:t>
            </a:r>
            <a:endParaRPr lang="en-US" dirty="0"/>
          </a:p>
        </p:txBody>
      </p:sp>
      <p:pic>
        <p:nvPicPr>
          <p:cNvPr id="23554" name="Picture 2" descr="C:\Users\TONY HUNG CUONG\Desktop\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45053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TONY HUNG CUONG\Desktop\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466850"/>
            <a:ext cx="32385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3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Rounded Corners</a:t>
            </a:r>
          </a:p>
        </p:txBody>
      </p:sp>
      <p:sp>
        <p:nvSpPr>
          <p:cNvPr id="7" name="TextBox 6"/>
          <p:cNvSpPr txBox="1"/>
          <p:nvPr/>
        </p:nvSpPr>
        <p:spPr>
          <a:xfrm>
            <a:off x="990600" y="9906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6238973" y="990209"/>
            <a:ext cx="1390451" cy="369332"/>
          </a:xfrm>
          <a:prstGeom prst="rect">
            <a:avLst/>
          </a:prstGeom>
          <a:noFill/>
        </p:spPr>
        <p:txBody>
          <a:bodyPr wrap="square" rtlCol="0">
            <a:spAutoFit/>
          </a:bodyPr>
          <a:lstStyle/>
          <a:p>
            <a:r>
              <a:rPr lang="en-US" dirty="0" smtClean="0"/>
              <a:t>Result:</a:t>
            </a:r>
            <a:endParaRPr lang="en-US" dirty="0"/>
          </a:p>
        </p:txBody>
      </p:sp>
      <p:pic>
        <p:nvPicPr>
          <p:cNvPr id="29698" name="Picture 2" descr="C:\Users\TONY HUNG CUONG\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36056"/>
            <a:ext cx="4648200" cy="3650343"/>
          </a:xfrm>
          <a:prstGeom prst="rect">
            <a:avLst/>
          </a:prstGeom>
          <a:noFill/>
          <a:extLst>
            <a:ext uri="{909E8E84-426E-40DD-AFC4-6F175D3DCCD1}">
              <a14:hiddenFill xmlns:a14="http://schemas.microsoft.com/office/drawing/2010/main">
                <a:solidFill>
                  <a:srgbClr val="FFFFFF"/>
                </a:solidFill>
              </a14:hiddenFill>
            </a:ext>
          </a:extLst>
        </p:spPr>
      </p:pic>
      <p:pic>
        <p:nvPicPr>
          <p:cNvPr id="29699" name="Picture 3" descr="C:\Users\TONY HUNG CUONG\Deskto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36056"/>
            <a:ext cx="37052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70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357188" y="1006475"/>
            <a:ext cx="87868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 typeface="Arial" panose="020B0604020202020204" pitchFamily="34" charset="0"/>
              <a:buChar char="•"/>
            </a:pPr>
            <a:r>
              <a:rPr lang="en-US" dirty="0"/>
              <a:t>CSS allows you to format your elements using 3D transformations</a:t>
            </a:r>
            <a:r>
              <a:rPr lang="en-US" dirty="0" smtClean="0"/>
              <a:t>.</a:t>
            </a:r>
          </a:p>
          <a:p>
            <a:pPr>
              <a:buFont typeface="Arial" panose="020B0604020202020204" pitchFamily="34" charset="0"/>
              <a:buChar char="•"/>
            </a:pPr>
            <a:r>
              <a:rPr lang="en-US" dirty="0" smtClean="0"/>
              <a:t>All 3D transforms properties:</a:t>
            </a:r>
            <a:endParaRPr lang="en-US" dirty="0"/>
          </a:p>
        </p:txBody>
      </p:sp>
      <p:sp>
        <p:nvSpPr>
          <p:cNvPr id="22531" name="TextBox 8"/>
          <p:cNvSpPr txBox="1">
            <a:spLocks noChangeArrowheads="1"/>
          </p:cNvSpPr>
          <p:nvPr/>
        </p:nvSpPr>
        <p:spPr bwMode="auto">
          <a:xfrm>
            <a:off x="152400" y="15976"/>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smtClean="0">
                <a:solidFill>
                  <a:schemeClr val="bg1"/>
                </a:solidFill>
                <a:latin typeface="Arial" charset="0"/>
              </a:rPr>
              <a:t>CSS 3D Transforms</a:t>
            </a:r>
            <a:endParaRPr lang="en-US" altLang="en-US" sz="3600" b="1" dirty="0">
              <a:solidFill>
                <a:schemeClr val="bg1"/>
              </a:solidFill>
              <a:latin typeface="Arial" charset="0"/>
            </a:endParaRPr>
          </a:p>
        </p:txBody>
      </p:sp>
      <p:pic>
        <p:nvPicPr>
          <p:cNvPr id="24578"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028825"/>
            <a:ext cx="8858250"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357188" y="1006475"/>
            <a:ext cx="8786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indent="0"/>
            <a:r>
              <a:rPr lang="en-US" sz="2000" dirty="0" smtClean="0"/>
              <a:t>3D transforms method:</a:t>
            </a:r>
            <a:endParaRPr lang="en-US" sz="2000" dirty="0"/>
          </a:p>
        </p:txBody>
      </p:sp>
      <p:sp>
        <p:nvSpPr>
          <p:cNvPr id="22531" name="TextBox 8"/>
          <p:cNvSpPr txBox="1">
            <a:spLocks noChangeArrowheads="1"/>
          </p:cNvSpPr>
          <p:nvPr/>
        </p:nvSpPr>
        <p:spPr bwMode="auto">
          <a:xfrm>
            <a:off x="152400" y="15976"/>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smtClean="0">
                <a:solidFill>
                  <a:schemeClr val="bg1"/>
                </a:solidFill>
                <a:latin typeface="Arial" charset="0"/>
              </a:rPr>
              <a:t>CSS 3D Transforms</a:t>
            </a:r>
            <a:endParaRPr lang="en-US" altLang="en-US" sz="3600" b="1" dirty="0">
              <a:solidFill>
                <a:schemeClr val="bg1"/>
              </a:solidFill>
              <a:latin typeface="Arial" charset="0"/>
            </a:endParaRPr>
          </a:p>
        </p:txBody>
      </p:sp>
      <p:pic>
        <p:nvPicPr>
          <p:cNvPr id="25602" name="Picture 2" descr="C:\Users\TONY HUNG CUONG\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524000"/>
            <a:ext cx="8820150" cy="482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3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3D Transforms</a:t>
            </a:r>
          </a:p>
        </p:txBody>
      </p:sp>
      <p:sp>
        <p:nvSpPr>
          <p:cNvPr id="7" name="TextBox 6"/>
          <p:cNvSpPr txBox="1"/>
          <p:nvPr/>
        </p:nvSpPr>
        <p:spPr>
          <a:xfrm>
            <a:off x="990600" y="9906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5867400" y="990600"/>
            <a:ext cx="1390451" cy="369332"/>
          </a:xfrm>
          <a:prstGeom prst="rect">
            <a:avLst/>
          </a:prstGeom>
          <a:noFill/>
        </p:spPr>
        <p:txBody>
          <a:bodyPr wrap="square" rtlCol="0">
            <a:spAutoFit/>
          </a:bodyPr>
          <a:lstStyle/>
          <a:p>
            <a:r>
              <a:rPr lang="en-US" dirty="0" smtClean="0"/>
              <a:t>Result:</a:t>
            </a:r>
            <a:endParaRPr lang="en-US" dirty="0"/>
          </a:p>
        </p:txBody>
      </p:sp>
      <p:pic>
        <p:nvPicPr>
          <p:cNvPr id="26626" name="Picture 2" descr="C:\Users\TONY HUNG CUONG\Deskto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4267200" cy="4410075"/>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900237"/>
            <a:ext cx="32004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97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357188" y="1006475"/>
            <a:ext cx="87868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 typeface="Arial" panose="020B0604020202020204" pitchFamily="34" charset="0"/>
              <a:buChar char="•"/>
            </a:pPr>
            <a:r>
              <a:rPr lang="en-US" sz="2400" dirty="0"/>
              <a:t>With CSS you can add shadow to text and to elements.</a:t>
            </a:r>
            <a:endParaRPr lang="en-US" sz="2400" dirty="0" smtClean="0"/>
          </a:p>
          <a:p>
            <a:pPr>
              <a:buFont typeface="Arial" panose="020B0604020202020204" pitchFamily="34" charset="0"/>
              <a:buChar char="•"/>
            </a:pPr>
            <a:r>
              <a:rPr lang="en-US" sz="2400" dirty="0" smtClean="0"/>
              <a:t>CSS shadow properties:</a:t>
            </a:r>
            <a:endParaRPr lang="en-US" sz="2400" dirty="0"/>
          </a:p>
        </p:txBody>
      </p:sp>
      <p:sp>
        <p:nvSpPr>
          <p:cNvPr id="22531" name="TextBox 8"/>
          <p:cNvSpPr txBox="1">
            <a:spLocks noChangeArrowheads="1"/>
          </p:cNvSpPr>
          <p:nvPr/>
        </p:nvSpPr>
        <p:spPr bwMode="auto">
          <a:xfrm>
            <a:off x="152400" y="15976"/>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smtClean="0">
                <a:solidFill>
                  <a:schemeClr val="bg1"/>
                </a:solidFill>
                <a:latin typeface="Arial" charset="0"/>
              </a:rPr>
              <a:t>CSS Shadow Effects</a:t>
            </a:r>
            <a:endParaRPr lang="en-US" altLang="en-US" sz="3600" b="1" dirty="0">
              <a:solidFill>
                <a:schemeClr val="bg1"/>
              </a:solidFill>
              <a:latin typeface="Arial" charset="0"/>
            </a:endParaRPr>
          </a:p>
        </p:txBody>
      </p:sp>
      <p:pic>
        <p:nvPicPr>
          <p:cNvPr id="27650" name="Picture 2" descr="C:\Users\TONY HUNG CUONG\Deskt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38375"/>
            <a:ext cx="88011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068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Shadow Effects</a:t>
            </a:r>
          </a:p>
        </p:txBody>
      </p:sp>
      <p:sp>
        <p:nvSpPr>
          <p:cNvPr id="7" name="TextBox 6"/>
          <p:cNvSpPr txBox="1"/>
          <p:nvPr/>
        </p:nvSpPr>
        <p:spPr>
          <a:xfrm>
            <a:off x="990600" y="9906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5867400" y="990600"/>
            <a:ext cx="1390451" cy="369332"/>
          </a:xfrm>
          <a:prstGeom prst="rect">
            <a:avLst/>
          </a:prstGeom>
          <a:noFill/>
        </p:spPr>
        <p:txBody>
          <a:bodyPr wrap="square" rtlCol="0">
            <a:spAutoFit/>
          </a:bodyPr>
          <a:lstStyle/>
          <a:p>
            <a:r>
              <a:rPr lang="en-US" dirty="0" smtClean="0"/>
              <a:t>Result:</a:t>
            </a:r>
            <a:endParaRPr lang="en-US" dirty="0"/>
          </a:p>
        </p:txBody>
      </p:sp>
      <p:pic>
        <p:nvPicPr>
          <p:cNvPr id="28674" name="Picture 2" descr="C:\Users\TONY HUNG CUONG\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378" y="1905000"/>
            <a:ext cx="341902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8675" name="Picture 3" descr="C:\Users\TONY HUNG CUONG\Deskto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689225"/>
            <a:ext cx="281940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63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89" y="1001713"/>
            <a:ext cx="8558212" cy="1384995"/>
          </a:xfrm>
          <a:prstGeom prst="rect">
            <a:avLst/>
          </a:prstGeom>
          <a:noFill/>
        </p:spPr>
        <p:txBody>
          <a:bodyPr wrap="square">
            <a:spAutoFit/>
          </a:bodyPr>
          <a:lstStyle/>
          <a:p>
            <a:pPr marL="285750" indent="-285750" fontAlgn="auto">
              <a:spcBef>
                <a:spcPts val="0"/>
              </a:spcBef>
              <a:spcAft>
                <a:spcPts val="0"/>
              </a:spcAft>
              <a:buSzPct val="130000"/>
              <a:buFontTx/>
              <a:buBlip>
                <a:blip r:embed="rId2"/>
              </a:buBlip>
              <a:defRPr/>
            </a:pPr>
            <a:r>
              <a:rPr lang="en-US" sz="2800" dirty="0"/>
              <a:t>A</a:t>
            </a:r>
            <a:r>
              <a:rPr lang="en-US" sz="2800" dirty="0" smtClean="0"/>
              <a:t>llow </a:t>
            </a:r>
            <a:r>
              <a:rPr lang="en-US" sz="2800" dirty="0"/>
              <a:t>you to specify the style, width, and color of an element's border</a:t>
            </a:r>
            <a:r>
              <a:rPr lang="en-US" sz="2800" dirty="0" smtClean="0"/>
              <a:t>.</a:t>
            </a:r>
          </a:p>
          <a:p>
            <a:pPr marL="285750" indent="-285750" fontAlgn="auto">
              <a:spcBef>
                <a:spcPts val="0"/>
              </a:spcBef>
              <a:spcAft>
                <a:spcPts val="0"/>
              </a:spcAft>
              <a:buSzPct val="130000"/>
              <a:buFontTx/>
              <a:buBlip>
                <a:blip r:embed="rId2"/>
              </a:buBlip>
              <a:defRPr/>
            </a:pPr>
            <a:r>
              <a:rPr lang="en-US" sz="2800" dirty="0" smtClean="0">
                <a:cs typeface="Arial" pitchFamily="34" charset="0"/>
              </a:rPr>
              <a:t>Some border’s properties:</a:t>
            </a:r>
            <a:endParaRPr lang="en-US" sz="2400" dirty="0">
              <a:cs typeface="Arial" pitchFamily="34" charset="0"/>
            </a:endParaRPr>
          </a:p>
        </p:txBody>
      </p:sp>
      <p:sp>
        <p:nvSpPr>
          <p:cNvPr id="15363" name="TextBox 8"/>
          <p:cNvSpPr txBox="1">
            <a:spLocks noChangeArrowheads="1"/>
          </p:cNvSpPr>
          <p:nvPr/>
        </p:nvSpPr>
        <p:spPr bwMode="auto">
          <a:xfrm>
            <a:off x="152400" y="175633"/>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smtClean="0">
                <a:solidFill>
                  <a:schemeClr val="bg1"/>
                </a:solidFill>
                <a:latin typeface="Arial" charset="0"/>
              </a:rPr>
              <a:t>CSS Border </a:t>
            </a:r>
            <a:endParaRPr lang="en-US" altLang="en-US" sz="2800" b="1" dirty="0">
              <a:solidFill>
                <a:schemeClr val="bg1"/>
              </a:solidFill>
              <a:latin typeface="Arial" charset="0"/>
            </a:endParaRPr>
          </a:p>
        </p:txBody>
      </p:sp>
      <p:pic>
        <p:nvPicPr>
          <p:cNvPr id="13316" name="Picture 4" descr="C:\Users\TONY HUNG CUONG\Desktop\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54" y="2386708"/>
            <a:ext cx="7991475" cy="3937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88" y="1001713"/>
            <a:ext cx="8405812" cy="3970318"/>
          </a:xfrm>
          <a:prstGeom prst="rect">
            <a:avLst/>
          </a:prstGeom>
          <a:noFill/>
        </p:spPr>
        <p:txBody>
          <a:bodyPr wrap="square">
            <a:spAutoFit/>
          </a:bodyPr>
          <a:lstStyle/>
          <a:p>
            <a:pPr marL="285750" indent="-285750" fontAlgn="auto">
              <a:lnSpc>
                <a:spcPct val="100000"/>
              </a:lnSpc>
              <a:spcBef>
                <a:spcPts val="0"/>
              </a:spcBef>
              <a:spcAft>
                <a:spcPts val="0"/>
              </a:spcAft>
              <a:buSzPct val="130000"/>
              <a:buFontTx/>
              <a:buBlip>
                <a:blip r:embed="rId3"/>
              </a:buBlip>
              <a:defRPr/>
            </a:pPr>
            <a:r>
              <a:rPr lang="en-US" sz="2000" dirty="0">
                <a:cs typeface="Arial" pitchFamily="34" charset="0"/>
              </a:rPr>
              <a:t>CSS positioning properties:</a:t>
            </a:r>
          </a:p>
          <a:p>
            <a:pPr marL="742950" lvl="1" indent="-285750" fontAlgn="auto">
              <a:lnSpc>
                <a:spcPct val="100000"/>
              </a:lnSpc>
              <a:spcBef>
                <a:spcPts val="0"/>
              </a:spcBef>
              <a:spcAft>
                <a:spcPts val="0"/>
              </a:spcAft>
              <a:buSzPct val="160000"/>
              <a:buFontTx/>
              <a:buBlip>
                <a:blip r:embed="rId4"/>
              </a:buBlip>
              <a:defRPr/>
            </a:pPr>
            <a:r>
              <a:rPr lang="en-US" sz="2400" dirty="0">
                <a:cs typeface="Arial" pitchFamily="34" charset="0"/>
              </a:rPr>
              <a:t>Are used to control the placement of elements on a Web page.</a:t>
            </a:r>
          </a:p>
          <a:p>
            <a:pPr marL="742950" lvl="1" indent="-285750" fontAlgn="auto">
              <a:lnSpc>
                <a:spcPct val="100000"/>
              </a:lnSpc>
              <a:spcBef>
                <a:spcPts val="0"/>
              </a:spcBef>
              <a:spcAft>
                <a:spcPts val="0"/>
              </a:spcAft>
              <a:buSzPct val="160000"/>
              <a:buFontTx/>
              <a:buBlip>
                <a:blip r:embed="rId4"/>
              </a:buBlip>
              <a:defRPr/>
            </a:pPr>
            <a:r>
              <a:rPr lang="en-US" sz="2400" dirty="0">
                <a:cs typeface="Arial" pitchFamily="34" charset="0"/>
              </a:rPr>
              <a:t>Can be classified into the following categories:</a:t>
            </a:r>
          </a:p>
          <a:p>
            <a:pPr marL="1200150" lvl="2" indent="-285750" fontAlgn="auto">
              <a:lnSpc>
                <a:spcPct val="100000"/>
              </a:lnSpc>
              <a:spcBef>
                <a:spcPts val="0"/>
              </a:spcBef>
              <a:spcAft>
                <a:spcPts val="0"/>
              </a:spcAft>
              <a:buSzPct val="160000"/>
              <a:buFontTx/>
              <a:buBlip>
                <a:blip r:embed="rId4"/>
              </a:buBlip>
              <a:defRPr/>
            </a:pPr>
            <a:r>
              <a:rPr lang="en-US" sz="2000" dirty="0">
                <a:cs typeface="Courier New" pitchFamily="49" charset="0"/>
              </a:rPr>
              <a:t>position</a:t>
            </a:r>
          </a:p>
          <a:p>
            <a:pPr marL="1200150" lvl="2" indent="-285750" fontAlgn="auto">
              <a:lnSpc>
                <a:spcPct val="100000"/>
              </a:lnSpc>
              <a:spcBef>
                <a:spcPts val="0"/>
              </a:spcBef>
              <a:spcAft>
                <a:spcPts val="0"/>
              </a:spcAft>
              <a:buSzPct val="160000"/>
              <a:buFontTx/>
              <a:buBlip>
                <a:blip r:embed="rId4"/>
              </a:buBlip>
              <a:defRPr/>
            </a:pPr>
            <a:r>
              <a:rPr lang="en-US" sz="2000" dirty="0">
                <a:cs typeface="Courier New" pitchFamily="49" charset="0"/>
              </a:rPr>
              <a:t>float</a:t>
            </a:r>
          </a:p>
          <a:p>
            <a:pPr marL="285750" lvl="1" indent="-285750" fontAlgn="auto">
              <a:lnSpc>
                <a:spcPct val="100000"/>
              </a:lnSpc>
              <a:spcBef>
                <a:spcPts val="0"/>
              </a:spcBef>
              <a:spcAft>
                <a:spcPts val="0"/>
              </a:spcAft>
              <a:buSzPct val="130000"/>
              <a:buFontTx/>
              <a:buBlip>
                <a:blip r:embed="rId3"/>
              </a:buBlip>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a:t>
            </a:r>
            <a:r>
              <a:rPr lang="en-US" sz="2000" dirty="0" smtClean="0">
                <a:cs typeface="Arial" pitchFamily="34" charset="0"/>
              </a:rPr>
              <a:t>the following </a:t>
            </a:r>
            <a:r>
              <a:rPr lang="en-US" sz="2000" dirty="0">
                <a:cs typeface="Arial" pitchFamily="34" charset="0"/>
              </a:rPr>
              <a:t>positioning methods</a:t>
            </a:r>
            <a:r>
              <a:rPr lang="en-US" sz="2000" dirty="0" smtClean="0">
                <a:cs typeface="Arial" pitchFamily="34" charset="0"/>
              </a:rPr>
              <a:t>:</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Static</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Fixed</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Relative</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Absolute</a:t>
            </a:r>
          </a:p>
        </p:txBody>
      </p:sp>
      <p:sp>
        <p:nvSpPr>
          <p:cNvPr id="19459" name="TextBox 8"/>
          <p:cNvSpPr txBox="1">
            <a:spLocks noChangeArrowheads="1"/>
          </p:cNvSpPr>
          <p:nvPr/>
        </p:nvSpPr>
        <p:spPr bwMode="auto">
          <a:xfrm>
            <a:off x="152400" y="161119"/>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a:t>
            </a:r>
          </a:p>
        </p:txBody>
      </p:sp>
    </p:spTree>
    <p:extLst>
      <p:ext uri="{BB962C8B-B14F-4D97-AF65-F5344CB8AC3E}">
        <p14:creationId xmlns:p14="http://schemas.microsoft.com/office/powerpoint/2010/main" val="487213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txBox="1">
            <a:spLocks noChangeArrowheads="1"/>
          </p:cNvSpPr>
          <p:nvPr/>
        </p:nvSpPr>
        <p:spPr bwMode="auto">
          <a:xfrm>
            <a:off x="152400" y="190147"/>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 (Contd.)</a:t>
            </a:r>
          </a:p>
        </p:txBody>
      </p:sp>
      <p:sp>
        <p:nvSpPr>
          <p:cNvPr id="5" name="TextBox 4"/>
          <p:cNvSpPr txBox="1"/>
          <p:nvPr/>
        </p:nvSpPr>
        <p:spPr>
          <a:xfrm>
            <a:off x="357188" y="1001713"/>
            <a:ext cx="8558212" cy="3970318"/>
          </a:xfrm>
          <a:prstGeom prst="rect">
            <a:avLst/>
          </a:prstGeom>
          <a:noFill/>
        </p:spPr>
        <p:txBody>
          <a:bodyPr>
            <a:spAutoFit/>
          </a:bodyPr>
          <a:lstStyle/>
          <a:p>
            <a:pPr marL="285750" indent="-285750" fontAlgn="auto">
              <a:lnSpc>
                <a:spcPct val="150000"/>
              </a:lnSpc>
              <a:spcBef>
                <a:spcPts val="0"/>
              </a:spcBef>
              <a:spcAft>
                <a:spcPts val="0"/>
              </a:spcAft>
              <a:buSzPct val="130000"/>
              <a:buFontTx/>
              <a:buBlip>
                <a:blip r:embed="rId3"/>
              </a:buBlip>
              <a:defRPr/>
            </a:pPr>
            <a:r>
              <a:rPr lang="en-US" sz="2000" dirty="0">
                <a:cs typeface="Arial" pitchFamily="34" charset="0"/>
              </a:rPr>
              <a:t>The </a:t>
            </a:r>
            <a:r>
              <a:rPr lang="en-US" sz="2000" dirty="0">
                <a:cs typeface="Courier New" pitchFamily="49" charset="0"/>
              </a:rPr>
              <a:t>float</a:t>
            </a:r>
            <a:r>
              <a:rPr lang="en-US" sz="2000" dirty="0">
                <a:cs typeface="Arial" pitchFamily="34" charset="0"/>
              </a:rPr>
              <a:t> property:</a:t>
            </a:r>
          </a:p>
          <a:p>
            <a:pPr marL="742950" lvl="1" indent="-285750" fontAlgn="auto">
              <a:lnSpc>
                <a:spcPct val="150000"/>
              </a:lnSpc>
              <a:spcBef>
                <a:spcPts val="0"/>
              </a:spcBef>
              <a:spcAft>
                <a:spcPts val="0"/>
              </a:spcAft>
              <a:buSzPct val="160000"/>
              <a:buFontTx/>
              <a:buBlip>
                <a:blip r:embed="rId4"/>
              </a:buBlip>
              <a:defRPr/>
            </a:pPr>
            <a:r>
              <a:rPr lang="en-US" dirty="0">
                <a:cs typeface="Arial" pitchFamily="34" charset="0"/>
              </a:rPr>
              <a:t>Is used to place HTML elements to the left or right margin, in relation to</a:t>
            </a:r>
            <a:br>
              <a:rPr lang="en-US" dirty="0">
                <a:cs typeface="Arial" pitchFamily="34" charset="0"/>
              </a:rPr>
            </a:br>
            <a:r>
              <a:rPr lang="en-US" dirty="0">
                <a:cs typeface="Arial" pitchFamily="34" charset="0"/>
              </a:rPr>
              <a:t>other elements.</a:t>
            </a:r>
          </a:p>
          <a:p>
            <a:pPr marL="742950" lvl="1" indent="-285750" fontAlgn="auto">
              <a:lnSpc>
                <a:spcPct val="150000"/>
              </a:lnSpc>
              <a:spcBef>
                <a:spcPts val="0"/>
              </a:spcBef>
              <a:spcAft>
                <a:spcPts val="0"/>
              </a:spcAft>
              <a:buSzPct val="160000"/>
              <a:buFontTx/>
              <a:buBlip>
                <a:blip r:embed="rId4"/>
              </a:buBlip>
              <a:defRPr/>
            </a:pPr>
            <a:r>
              <a:rPr lang="en-US" dirty="0">
                <a:cs typeface="Arial" pitchFamily="34" charset="0"/>
              </a:rPr>
              <a:t>Allows you to wrap the HTML elements around the floated element.</a:t>
            </a:r>
          </a:p>
          <a:p>
            <a:pPr marL="742950" lvl="1" indent="-285750" fontAlgn="auto">
              <a:lnSpc>
                <a:spcPct val="150000"/>
              </a:lnSpc>
              <a:spcBef>
                <a:spcPts val="0"/>
              </a:spcBef>
              <a:spcAft>
                <a:spcPts val="0"/>
              </a:spcAft>
              <a:buSzPct val="160000"/>
              <a:buFontTx/>
              <a:buBlip>
                <a:blip r:embed="rId4"/>
              </a:buBlip>
              <a:defRPr/>
            </a:pPr>
            <a:r>
              <a:rPr lang="en-US" dirty="0">
                <a:cs typeface="Arial" pitchFamily="34" charset="0"/>
              </a:rPr>
              <a:t>Can be specified by using the following syntax:</a:t>
            </a:r>
          </a:p>
          <a:p>
            <a:pPr lvl="2" fontAlgn="auto">
              <a:lnSpc>
                <a:spcPct val="150000"/>
              </a:lnSpc>
              <a:spcBef>
                <a:spcPts val="0"/>
              </a:spcBef>
              <a:spcAft>
                <a:spcPts val="0"/>
              </a:spcAft>
              <a:buSzPct val="160000"/>
              <a:defRPr/>
            </a:pPr>
            <a:r>
              <a:rPr lang="en-US" dirty="0">
                <a:cs typeface="Courier New" pitchFamily="49" charset="0"/>
              </a:rPr>
              <a:t>float: </a:t>
            </a:r>
            <a:r>
              <a:rPr lang="en-US" dirty="0" err="1">
                <a:cs typeface="Courier New" pitchFamily="49" charset="0"/>
              </a:rPr>
              <a:t>left|right|none</a:t>
            </a:r>
            <a:endParaRPr lang="en-US" dirty="0">
              <a:cs typeface="Courier New" pitchFamily="49" charset="0"/>
            </a:endParaRPr>
          </a:p>
          <a:p>
            <a:pPr marL="285750" lvl="2" indent="-285750" fontAlgn="auto">
              <a:lnSpc>
                <a:spcPct val="150000"/>
              </a:lnSpc>
              <a:spcBef>
                <a:spcPts val="0"/>
              </a:spcBef>
              <a:spcAft>
                <a:spcPts val="0"/>
              </a:spcAft>
              <a:buSzPct val="130000"/>
              <a:buFontTx/>
              <a:buBlip>
                <a:blip r:embed="rId3"/>
              </a:buBlip>
              <a:defRPr/>
            </a:pPr>
            <a:r>
              <a:rPr lang="en-US" sz="2000" dirty="0">
                <a:cs typeface="Arial" pitchFamily="34" charset="0"/>
              </a:rPr>
              <a:t>The following embedded Notepad file contains the code to show the use of </a:t>
            </a:r>
            <a:r>
              <a:rPr lang="en-US" sz="2000" dirty="0">
                <a:cs typeface="Courier New" pitchFamily="49" charset="0"/>
              </a:rPr>
              <a:t>float </a:t>
            </a:r>
            <a:r>
              <a:rPr lang="en-US" sz="2000" dirty="0">
                <a:cs typeface="Arial" pitchFamily="34" charset="0"/>
              </a:rPr>
              <a:t>property:</a:t>
            </a:r>
            <a:endParaRPr lang="en-US" dirty="0">
              <a:cs typeface="Courier New" pitchFamily="49" charset="0"/>
            </a:endParaRPr>
          </a:p>
          <a:p>
            <a:pPr lvl="1" fontAlgn="auto">
              <a:lnSpc>
                <a:spcPct val="150000"/>
              </a:lnSpc>
              <a:spcBef>
                <a:spcPts val="0"/>
              </a:spcBef>
              <a:spcAft>
                <a:spcPts val="0"/>
              </a:spcAft>
              <a:buSzPct val="160000"/>
              <a:defRPr/>
            </a:pPr>
            <a:endParaRPr lang="en-US" dirty="0">
              <a:cs typeface="Arial" pitchFamily="34" charset="0"/>
            </a:endParaRPr>
          </a:p>
        </p:txBody>
      </p:sp>
      <p:graphicFrame>
        <p:nvGraphicFramePr>
          <p:cNvPr id="21508" name="Object 1">
            <a:hlinkClick r:id="" action="ppaction://ole?verb=0"/>
          </p:cNvPr>
          <p:cNvGraphicFramePr>
            <a:graphicFrameLocks noChangeAspect="1"/>
          </p:cNvGraphicFramePr>
          <p:nvPr>
            <p:extLst>
              <p:ext uri="{D42A27DB-BD31-4B8C-83A1-F6EECF244321}">
                <p14:modId xmlns:p14="http://schemas.microsoft.com/office/powerpoint/2010/main" val="2177175774"/>
              </p:ext>
            </p:extLst>
          </p:nvPr>
        </p:nvGraphicFramePr>
        <p:xfrm>
          <a:off x="3689237" y="4800600"/>
          <a:ext cx="914400" cy="771525"/>
        </p:xfrm>
        <a:graphic>
          <a:graphicData uri="http://schemas.openxmlformats.org/presentationml/2006/ole">
            <mc:AlternateContent xmlns:mc="http://schemas.openxmlformats.org/markup-compatibility/2006">
              <mc:Choice xmlns:v="urn:schemas-microsoft-com:vml" Requires="v">
                <p:oleObj spid="_x0000_s11358" name="Packager Shell Object" showAsIcon="1" r:id="rId5" imgW="914400" imgH="771480" progId="Package">
                  <p:embed/>
                </p:oleObj>
              </mc:Choice>
              <mc:Fallback>
                <p:oleObj name="Packager Shell Object" showAsIcon="1" r:id="rId5" imgW="914400" imgH="771480" progId="Package">
                  <p:embed/>
                  <p:pic>
                    <p:nvPicPr>
                      <p:cNvPr id="0" name=""/>
                      <p:cNvPicPr>
                        <a:picLocks noChangeAspect="1" noChangeArrowheads="1"/>
                      </p:cNvPicPr>
                      <p:nvPr/>
                    </p:nvPicPr>
                    <p:blipFill>
                      <a:blip r:embed="rId6"/>
                      <a:srcRect/>
                      <a:stretch>
                        <a:fillRect/>
                      </a:stretch>
                    </p:blipFill>
                    <p:spPr bwMode="auto">
                      <a:xfrm>
                        <a:off x="3689237" y="48006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464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txBox="1">
            <a:spLocks noChangeArrowheads="1"/>
          </p:cNvSpPr>
          <p:nvPr/>
        </p:nvSpPr>
        <p:spPr bwMode="auto">
          <a:xfrm>
            <a:off x="211043" y="83003"/>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 (Contd.)</a:t>
            </a:r>
          </a:p>
        </p:txBody>
      </p:sp>
      <p:pic>
        <p:nvPicPr>
          <p:cNvPr id="5122" name="Picture 2"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43" y="995788"/>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TONY HUNG CUONG\Desktop\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95788"/>
            <a:ext cx="6025131"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68" y="4572000"/>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19525"/>
            <a:ext cx="60251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31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8"/>
          <p:cNvSpPr txBox="1">
            <a:spLocks noChangeArrowheads="1"/>
          </p:cNvSpPr>
          <p:nvPr/>
        </p:nvSpPr>
        <p:spPr bwMode="auto">
          <a:xfrm>
            <a:off x="228600" y="161119"/>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 (Contd.)</a:t>
            </a:r>
          </a:p>
        </p:txBody>
      </p:sp>
      <p:sp>
        <p:nvSpPr>
          <p:cNvPr id="5" name="TextBox 4"/>
          <p:cNvSpPr txBox="1"/>
          <p:nvPr/>
        </p:nvSpPr>
        <p:spPr>
          <a:xfrm>
            <a:off x="357188" y="1001713"/>
            <a:ext cx="8921032" cy="2723823"/>
          </a:xfrm>
          <a:prstGeom prst="rect">
            <a:avLst/>
          </a:prstGeom>
          <a:noFill/>
        </p:spPr>
        <p:txBody>
          <a:bodyPr wrap="none">
            <a:spAutoFit/>
          </a:bodyPr>
          <a:lstStyle/>
          <a:p>
            <a:pPr marL="285750" indent="-285750" fontAlgn="auto">
              <a:lnSpc>
                <a:spcPct val="150000"/>
              </a:lnSpc>
              <a:spcBef>
                <a:spcPts val="0"/>
              </a:spcBef>
              <a:spcAft>
                <a:spcPts val="0"/>
              </a:spcAft>
              <a:buSzPct val="130000"/>
              <a:buFontTx/>
              <a:buBlip>
                <a:blip r:embed="rId3"/>
              </a:buBlip>
              <a:defRPr/>
            </a:pPr>
            <a:r>
              <a:rPr lang="en-US" sz="2000" dirty="0">
                <a:cs typeface="Arial" pitchFamily="34" charset="0"/>
              </a:rPr>
              <a:t>The </a:t>
            </a:r>
            <a:r>
              <a:rPr lang="en-US" sz="2000" dirty="0">
                <a:cs typeface="Courier New" pitchFamily="49" charset="0"/>
              </a:rPr>
              <a:t>clear</a:t>
            </a:r>
            <a:r>
              <a:rPr lang="en-US" sz="2000" dirty="0">
                <a:cs typeface="Arial" pitchFamily="34" charset="0"/>
              </a:rPr>
              <a:t> property:</a:t>
            </a:r>
          </a:p>
          <a:p>
            <a:pPr marL="742950" lvl="1" indent="-285750" fontAlgn="auto">
              <a:lnSpc>
                <a:spcPct val="150000"/>
              </a:lnSpc>
              <a:spcBef>
                <a:spcPts val="0"/>
              </a:spcBef>
              <a:spcAft>
                <a:spcPts val="0"/>
              </a:spcAft>
              <a:buSzPct val="160000"/>
              <a:buFontTx/>
              <a:buBlip>
                <a:blip r:embed="rId4"/>
              </a:buBlip>
              <a:defRPr/>
            </a:pPr>
            <a:r>
              <a:rPr lang="en-US" dirty="0">
                <a:cs typeface="Arial" pitchFamily="34" charset="0"/>
              </a:rPr>
              <a:t>Is used to turn off the float effect on HTML elements.</a:t>
            </a:r>
          </a:p>
          <a:p>
            <a:pPr marL="742950" lvl="1" indent="-285750" fontAlgn="auto">
              <a:lnSpc>
                <a:spcPct val="150000"/>
              </a:lnSpc>
              <a:spcBef>
                <a:spcPts val="0"/>
              </a:spcBef>
              <a:spcAft>
                <a:spcPts val="0"/>
              </a:spcAft>
              <a:buSzPct val="160000"/>
              <a:buFontTx/>
              <a:buBlip>
                <a:blip r:embed="rId4"/>
              </a:buBlip>
              <a:defRPr/>
            </a:pPr>
            <a:r>
              <a:rPr lang="en-US" dirty="0">
                <a:cs typeface="Arial" pitchFamily="34" charset="0"/>
              </a:rPr>
              <a:t>Can be specified by using the following syntax:</a:t>
            </a:r>
          </a:p>
          <a:p>
            <a:pPr lvl="2" fontAlgn="auto">
              <a:lnSpc>
                <a:spcPct val="150000"/>
              </a:lnSpc>
              <a:spcBef>
                <a:spcPts val="0"/>
              </a:spcBef>
              <a:spcAft>
                <a:spcPts val="0"/>
              </a:spcAft>
              <a:buSzPct val="160000"/>
              <a:defRPr/>
            </a:pPr>
            <a:r>
              <a:rPr lang="en-US" dirty="0">
                <a:cs typeface="Courier New" pitchFamily="49" charset="0"/>
              </a:rPr>
              <a:t>clear: </a:t>
            </a:r>
            <a:r>
              <a:rPr lang="en-US" dirty="0" err="1">
                <a:cs typeface="Courier New" pitchFamily="49" charset="0"/>
              </a:rPr>
              <a:t>both|left|right</a:t>
            </a:r>
            <a:r>
              <a:rPr lang="en-US" dirty="0">
                <a:cs typeface="Courier New" pitchFamily="49" charset="0"/>
              </a:rPr>
              <a:t>;</a:t>
            </a:r>
          </a:p>
          <a:p>
            <a:pPr marL="285750" lvl="2" indent="-285750" fontAlgn="auto">
              <a:lnSpc>
                <a:spcPct val="150000"/>
              </a:lnSpc>
              <a:spcBef>
                <a:spcPts val="0"/>
              </a:spcBef>
              <a:spcAft>
                <a:spcPts val="0"/>
              </a:spcAft>
              <a:buSzPct val="130000"/>
              <a:buFontTx/>
              <a:buBlip>
                <a:blip r:embed="rId3"/>
              </a:buBlip>
              <a:defRPr/>
            </a:pPr>
            <a:r>
              <a:rPr lang="en-US" sz="2000" dirty="0">
                <a:cs typeface="Arial" pitchFamily="34" charset="0"/>
              </a:rPr>
              <a:t>The following embedded Notepad file contains the code to show the use </a:t>
            </a:r>
            <a:r>
              <a:rPr lang="en-US" sz="2000" dirty="0" smtClean="0">
                <a:cs typeface="Arial" pitchFamily="34" charset="0"/>
              </a:rPr>
              <a:t>of </a:t>
            </a:r>
            <a:r>
              <a:rPr lang="en-US" sz="2000" dirty="0">
                <a:cs typeface="Courier New" pitchFamily="49" charset="0"/>
              </a:rPr>
              <a:t>clear</a:t>
            </a:r>
            <a:r>
              <a:rPr lang="en-US" sz="2000" dirty="0">
                <a:cs typeface="Arial" pitchFamily="34" charset="0"/>
              </a:rPr>
              <a:t> </a:t>
            </a:r>
          </a:p>
          <a:p>
            <a:pPr marL="0" lvl="2" fontAlgn="auto">
              <a:lnSpc>
                <a:spcPct val="150000"/>
              </a:lnSpc>
              <a:spcBef>
                <a:spcPts val="0"/>
              </a:spcBef>
              <a:spcAft>
                <a:spcPts val="0"/>
              </a:spcAft>
              <a:buSzPct val="130000"/>
              <a:defRPr/>
            </a:pPr>
            <a:r>
              <a:rPr lang="en-US" sz="2000" dirty="0">
                <a:cs typeface="Arial" pitchFamily="34" charset="0"/>
              </a:rPr>
              <a:t>     property</a:t>
            </a:r>
            <a:r>
              <a:rPr lang="en-US" sz="2000" dirty="0" smtClean="0">
                <a:cs typeface="Arial" pitchFamily="34" charset="0"/>
              </a:rPr>
              <a:t>:</a:t>
            </a:r>
            <a:endParaRPr lang="en-US" sz="2000" dirty="0">
              <a:cs typeface="Arial" pitchFamily="34" charset="0"/>
            </a:endParaRPr>
          </a:p>
        </p:txBody>
      </p:sp>
      <p:graphicFrame>
        <p:nvGraphicFramePr>
          <p:cNvPr id="22532" name="Object 2">
            <a:hlinkClick r:id="" action="ppaction://ole?verb=0"/>
          </p:cNvPr>
          <p:cNvGraphicFramePr>
            <a:graphicFrameLocks noChangeAspect="1"/>
          </p:cNvGraphicFramePr>
          <p:nvPr>
            <p:extLst>
              <p:ext uri="{D42A27DB-BD31-4B8C-83A1-F6EECF244321}">
                <p14:modId xmlns:p14="http://schemas.microsoft.com/office/powerpoint/2010/main" val="3368754547"/>
              </p:ext>
            </p:extLst>
          </p:nvPr>
        </p:nvGraphicFramePr>
        <p:xfrm>
          <a:off x="3810000" y="3962400"/>
          <a:ext cx="914400" cy="771525"/>
        </p:xfrm>
        <a:graphic>
          <a:graphicData uri="http://schemas.openxmlformats.org/presentationml/2006/ole">
            <mc:AlternateContent xmlns:mc="http://schemas.openxmlformats.org/markup-compatibility/2006">
              <mc:Choice xmlns:v="urn:schemas-microsoft-com:vml" Requires="v">
                <p:oleObj spid="_x0000_s12382" name="Packager Shell Object" showAsIcon="1" r:id="rId5" imgW="914400" imgH="771480" progId="Package">
                  <p:embed/>
                </p:oleObj>
              </mc:Choice>
              <mc:Fallback>
                <p:oleObj name="Packager Shell Object" showAsIcon="1" r:id="rId5" imgW="914400" imgH="771480" progId="Pack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9624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55727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24</a:t>
            </a:fld>
            <a:endParaRPr lang="en-US"/>
          </a:p>
        </p:txBody>
      </p:sp>
      <p:sp>
        <p:nvSpPr>
          <p:cNvPr id="4" name="Title 3"/>
          <p:cNvSpPr>
            <a:spLocks noGrp="1"/>
          </p:cNvSpPr>
          <p:nvPr>
            <p:ph type="title"/>
          </p:nvPr>
        </p:nvSpPr>
        <p:spPr/>
        <p:txBody>
          <a:bodyPr/>
          <a:lstStyle/>
          <a:p>
            <a:r>
              <a:rPr lang="en-US" dirty="0" smtClean="0"/>
              <a:t>Layout</a:t>
            </a:r>
            <a:endParaRPr lang="en-US" dirty="0"/>
          </a:p>
        </p:txBody>
      </p:sp>
      <p:sp>
        <p:nvSpPr>
          <p:cNvPr id="5" name="TextBox 4"/>
          <p:cNvSpPr txBox="1"/>
          <p:nvPr/>
        </p:nvSpPr>
        <p:spPr>
          <a:xfrm>
            <a:off x="304800" y="1066800"/>
            <a:ext cx="8610600" cy="461665"/>
          </a:xfrm>
          <a:prstGeom prst="rect">
            <a:avLst/>
          </a:prstGeom>
          <a:noFill/>
        </p:spPr>
        <p:txBody>
          <a:bodyPr wrap="square" rtlCol="0">
            <a:spAutoFit/>
          </a:bodyPr>
          <a:lstStyle/>
          <a:p>
            <a:pPr marL="457200">
              <a:buSzPct val="160000"/>
            </a:pPr>
            <a:r>
              <a:rPr lang="en-US" sz="2400" dirty="0" smtClean="0">
                <a:latin typeface="Arial" pitchFamily="34" charset="0"/>
                <a:cs typeface="Arial" pitchFamily="34" charset="0"/>
              </a:rPr>
              <a:t>A typical layout of a website</a:t>
            </a:r>
            <a:endParaRPr lang="en-US" sz="2400" dirty="0">
              <a:latin typeface="Arial" pitchFamily="34" charset="0"/>
              <a:cs typeface="Arial" pitchFamily="34" charset="0"/>
            </a:endParaRPr>
          </a:p>
        </p:txBody>
      </p:sp>
      <p:pic>
        <p:nvPicPr>
          <p:cNvPr id="13314" name="Picture 2" descr="C:\Users\TONY HUNG CUONG\Desktop\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752599"/>
            <a:ext cx="8839200" cy="469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71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25</a:t>
            </a:fld>
            <a:endParaRPr lang="en-US"/>
          </a:p>
        </p:txBody>
      </p:sp>
      <p:sp>
        <p:nvSpPr>
          <p:cNvPr id="4" name="Title 3"/>
          <p:cNvSpPr>
            <a:spLocks noGrp="1"/>
          </p:cNvSpPr>
          <p:nvPr>
            <p:ph type="title"/>
          </p:nvPr>
        </p:nvSpPr>
        <p:spPr/>
        <p:txBody>
          <a:bodyPr/>
          <a:lstStyle/>
          <a:p>
            <a:r>
              <a:rPr lang="en-US" dirty="0" smtClean="0"/>
              <a:t>Layout</a:t>
            </a:r>
            <a:endParaRPr lang="en-US" dirty="0"/>
          </a:p>
        </p:txBody>
      </p:sp>
      <p:sp>
        <p:nvSpPr>
          <p:cNvPr id="5" name="TextBox 4"/>
          <p:cNvSpPr txBox="1"/>
          <p:nvPr/>
        </p:nvSpPr>
        <p:spPr>
          <a:xfrm>
            <a:off x="304800" y="1066800"/>
            <a:ext cx="8610600" cy="3847207"/>
          </a:xfrm>
          <a:prstGeom prst="rect">
            <a:avLst/>
          </a:prstGeom>
          <a:noFill/>
        </p:spPr>
        <p:txBody>
          <a:bodyPr wrap="square" rtlCol="0">
            <a:spAutoFit/>
          </a:bodyPr>
          <a:lstStyle/>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r>
              <a:rPr lang="en-US" sz="2800" smtClean="0">
                <a:latin typeface="Arial" pitchFamily="34" charset="0"/>
                <a:cs typeface="Arial" pitchFamily="34" charset="0"/>
              </a:rPr>
              <a:t>Demo designing </a:t>
            </a:r>
            <a:r>
              <a:rPr lang="en-US" sz="2800" dirty="0" smtClean="0">
                <a:latin typeface="Arial" pitchFamily="34" charset="0"/>
                <a:cs typeface="Arial" pitchFamily="34" charset="0"/>
              </a:rPr>
              <a:t>layout web page by using CSS</a:t>
            </a: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p:txBody>
      </p:sp>
    </p:spTree>
    <p:extLst>
      <p:ext uri="{BB962C8B-B14F-4D97-AF65-F5344CB8AC3E}">
        <p14:creationId xmlns:p14="http://schemas.microsoft.com/office/powerpoint/2010/main" val="104042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7257"/>
            <a:ext cx="8077200" cy="762000"/>
          </a:xfrm>
        </p:spPr>
        <p:txBody>
          <a:bodyPr/>
          <a:lstStyle/>
          <a:p>
            <a:r>
              <a:rPr lang="en-US" sz="4400" dirty="0" smtClean="0"/>
              <a:t>Summary</a:t>
            </a:r>
            <a:endParaRPr lang="en-US" sz="4400" dirty="0"/>
          </a:p>
        </p:txBody>
      </p:sp>
      <p:sp>
        <p:nvSpPr>
          <p:cNvPr id="5" name="TextBox 4"/>
          <p:cNvSpPr txBox="1"/>
          <p:nvPr/>
        </p:nvSpPr>
        <p:spPr>
          <a:xfrm>
            <a:off x="431800" y="1066800"/>
            <a:ext cx="7848600" cy="2000548"/>
          </a:xfrm>
          <a:prstGeom prst="rect">
            <a:avLst/>
          </a:prstGeom>
          <a:noFill/>
        </p:spPr>
        <p:txBody>
          <a:bodyPr wrap="square" rtlCol="0">
            <a:spAutoFit/>
          </a:bodyPr>
          <a:lstStyle/>
          <a:p>
            <a:pPr>
              <a:buSzPct val="160000"/>
              <a:buFontTx/>
              <a:buBlip>
                <a:blip r:embed="rId2"/>
              </a:buBlip>
            </a:pPr>
            <a:r>
              <a:rPr lang="en-US" altLang="en-US" sz="2400" dirty="0" smtClean="0">
                <a:latin typeface="Arial" charset="0"/>
              </a:rPr>
              <a:t>Advanced </a:t>
            </a:r>
            <a:r>
              <a:rPr lang="en-US" altLang="en-US" sz="2400" dirty="0">
                <a:latin typeface="Arial" charset="0"/>
              </a:rPr>
              <a:t>properties of CSS</a:t>
            </a:r>
          </a:p>
          <a:p>
            <a:pPr>
              <a:buSzPct val="160000"/>
              <a:buFontTx/>
              <a:buBlip>
                <a:blip r:embed="rId2"/>
              </a:buBlip>
            </a:pPr>
            <a:r>
              <a:rPr lang="en-US" altLang="en-US" sz="2400" dirty="0">
                <a:latin typeface="Arial" charset="0"/>
              </a:rPr>
              <a:t>Properties of CSS3</a:t>
            </a:r>
          </a:p>
          <a:p>
            <a:pPr>
              <a:buSzPct val="160000"/>
              <a:buFontTx/>
              <a:buBlip>
                <a:blip r:embed="rId2"/>
              </a:buBlip>
            </a:pPr>
            <a:r>
              <a:rPr lang="en-US" altLang="en-US" sz="2400" dirty="0">
                <a:latin typeface="Arial" charset="0"/>
              </a:rPr>
              <a:t>Designing layout of website</a:t>
            </a:r>
          </a:p>
          <a:p>
            <a:pPr>
              <a:buSzPct val="160000"/>
              <a:buFontTx/>
              <a:buBlip>
                <a:blip r:embed="rId2"/>
              </a:buBlip>
            </a:pPr>
            <a:endParaRPr lang="en-US" altLang="en-US" sz="2800" dirty="0" smtClean="0">
              <a:latin typeface="Arial" charset="0"/>
            </a:endParaRPr>
          </a:p>
          <a:p>
            <a:endParaRPr lang="en-US" sz="2400" dirty="0"/>
          </a:p>
        </p:txBody>
      </p:sp>
    </p:spTree>
    <p:extLst>
      <p:ext uri="{BB962C8B-B14F-4D97-AF65-F5344CB8AC3E}">
        <p14:creationId xmlns:p14="http://schemas.microsoft.com/office/powerpoint/2010/main" val="159208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26698"/>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Border </a:t>
            </a: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8" name="Picture 2" descr="C:\Users\TONY HUNG CUONG\Desktop\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4" y="1500219"/>
            <a:ext cx="4381500" cy="3970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9" y="1600200"/>
            <a:ext cx="4176712" cy="3770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357188" y="1001713"/>
            <a:ext cx="79642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buFontTx/>
              <a:buBlip>
                <a:blip r:embed="rId2"/>
              </a:buBlip>
            </a:pPr>
            <a:r>
              <a:rPr lang="en-US" sz="2400" dirty="0"/>
              <a:t>D</a:t>
            </a:r>
            <a:r>
              <a:rPr lang="en-US" sz="2400" dirty="0" smtClean="0"/>
              <a:t>efine </a:t>
            </a:r>
            <a:r>
              <a:rPr lang="en-US" sz="2400" dirty="0"/>
              <a:t>the font family, boldness, size, and the style of a text</a:t>
            </a:r>
            <a:r>
              <a:rPr lang="en-US" sz="2400" dirty="0" smtClean="0"/>
              <a:t>.</a:t>
            </a:r>
          </a:p>
          <a:p>
            <a:pPr>
              <a:buSzPct val="130000"/>
              <a:buFontTx/>
              <a:buBlip>
                <a:blip r:embed="rId2"/>
              </a:buBlip>
            </a:pPr>
            <a:r>
              <a:rPr lang="en-US" altLang="en-US" sz="2400" dirty="0" smtClean="0"/>
              <a:t>Some CSS font properties:</a:t>
            </a:r>
            <a:endParaRPr lang="en-US" altLang="en-US" sz="2000" dirty="0"/>
          </a:p>
        </p:txBody>
      </p:sp>
      <p:sp>
        <p:nvSpPr>
          <p:cNvPr id="19459" name="TextBox 8"/>
          <p:cNvSpPr txBox="1">
            <a:spLocks noChangeArrowheads="1"/>
          </p:cNvSpPr>
          <p:nvPr/>
        </p:nvSpPr>
        <p:spPr bwMode="auto">
          <a:xfrm>
            <a:off x="127000" y="107662"/>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smtClean="0">
                <a:solidFill>
                  <a:schemeClr val="bg1"/>
                </a:solidFill>
                <a:latin typeface="Arial" charset="0"/>
              </a:rPr>
              <a:t>CSS Fonts</a:t>
            </a:r>
            <a:endParaRPr lang="en-US" altLang="en-US" sz="3200" b="1" dirty="0">
              <a:solidFill>
                <a:schemeClr val="bg1"/>
              </a:solidFill>
              <a:latin typeface="Arial" charset="0"/>
            </a:endParaRPr>
          </a:p>
        </p:txBody>
      </p:sp>
      <p:pic>
        <p:nvPicPr>
          <p:cNvPr id="14339" name="Picture 3" descr="C:\Users\TONY HUNG CUONG\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 y="1843596"/>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Fonts</a:t>
            </a:r>
            <a:endParaRPr lang="en-US" altLang="en-US" sz="3600" b="1" dirty="0">
              <a:solidFill>
                <a:schemeClr val="bg1"/>
              </a:solidFill>
              <a:latin typeface="Arial" charset="0"/>
            </a:endParaRP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15362" name="Picture 2" descr="C:\Users\TONY HUNG CUONG\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7598"/>
            <a:ext cx="42195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349726"/>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34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Text</a:t>
            </a:r>
            <a:endParaRPr lang="en-US" altLang="en-US" sz="3600" b="1" dirty="0">
              <a:solidFill>
                <a:schemeClr val="bg1"/>
              </a:solidFill>
              <a:latin typeface="Arial" charset="0"/>
            </a:endParaRPr>
          </a:p>
        </p:txBody>
      </p:sp>
      <p:sp>
        <p:nvSpPr>
          <p:cNvPr id="6" name="TextBox 5"/>
          <p:cNvSpPr txBox="1"/>
          <p:nvPr/>
        </p:nvSpPr>
        <p:spPr>
          <a:xfrm>
            <a:off x="381000" y="1037771"/>
            <a:ext cx="8305800" cy="461665"/>
          </a:xfrm>
          <a:prstGeom prst="rect">
            <a:avLst/>
          </a:prstGeom>
          <a:noFill/>
        </p:spPr>
        <p:txBody>
          <a:bodyPr wrap="square" rtlCol="0">
            <a:spAutoFit/>
          </a:bodyPr>
          <a:lstStyle/>
          <a:p>
            <a:r>
              <a:rPr lang="en-US" sz="2400" dirty="0" smtClean="0"/>
              <a:t>Some CSS Text Properties:</a:t>
            </a:r>
            <a:endParaRPr lang="en-US" sz="2400" dirty="0"/>
          </a:p>
        </p:txBody>
      </p:sp>
      <p:pic>
        <p:nvPicPr>
          <p:cNvPr id="16386" name="Picture 2" descr="C:\Users\TONY HUNG CUONG\Deskto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1676400"/>
            <a:ext cx="8658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61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Text</a:t>
            </a:r>
            <a:endParaRPr lang="en-US" altLang="en-US" sz="3600" b="1" dirty="0">
              <a:solidFill>
                <a:schemeClr val="bg1"/>
              </a:solidFill>
              <a:latin typeface="Arial" charset="0"/>
            </a:endParaRP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17410" name="Picture 2" descr="C:\Users\TONY HUNG CUONG\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8569"/>
            <a:ext cx="39147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TONY HUNG CUONG\Desktop\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314" y="1828800"/>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95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152400"/>
            <a:ext cx="7848600" cy="533400"/>
          </a:xfrm>
        </p:spPr>
        <p:txBody>
          <a:bodyPr/>
          <a:lstStyle/>
          <a:p>
            <a:r>
              <a:rPr lang="en-US" dirty="0" smtClean="0"/>
              <a:t>CSS Margins</a:t>
            </a:r>
            <a:endParaRPr lang="en-US" sz="4400" dirty="0"/>
          </a:p>
        </p:txBody>
      </p:sp>
      <p:sp>
        <p:nvSpPr>
          <p:cNvPr id="2" name="Slide Number Placeholder 1"/>
          <p:cNvSpPr>
            <a:spLocks noGrp="1"/>
          </p:cNvSpPr>
          <p:nvPr>
            <p:ph type="sldNum" sz="quarter" idx="11"/>
          </p:nvPr>
        </p:nvSpPr>
        <p:spPr>
          <a:xfrm>
            <a:off x="8153400" y="6613525"/>
            <a:ext cx="776288" cy="168275"/>
          </a:xfrm>
        </p:spPr>
        <p:txBody>
          <a:bodyPr/>
          <a:lstStyle/>
          <a:p>
            <a:pPr>
              <a:defRPr/>
            </a:pPr>
            <a:fld id="{00955DD6-A7F2-49FA-B365-0779B3D93175}" type="slidenum">
              <a:rPr lang="en-US" smtClean="0"/>
              <a:pPr>
                <a:defRPr/>
              </a:pPr>
              <a:t>8</a:t>
            </a:fld>
            <a:endParaRPr lang="en-US"/>
          </a:p>
        </p:txBody>
      </p:sp>
      <p:sp>
        <p:nvSpPr>
          <p:cNvPr id="3" name="TextBox 2"/>
          <p:cNvSpPr txBox="1"/>
          <p:nvPr/>
        </p:nvSpPr>
        <p:spPr>
          <a:xfrm>
            <a:off x="377371" y="990600"/>
            <a:ext cx="8382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A</a:t>
            </a:r>
            <a:r>
              <a:rPr lang="en-US" sz="2800" dirty="0" smtClean="0"/>
              <a:t>re </a:t>
            </a:r>
            <a:r>
              <a:rPr lang="en-US" sz="2800" dirty="0"/>
              <a:t>used to create space around elements, outside of any defined </a:t>
            </a:r>
            <a:r>
              <a:rPr lang="en-US" sz="2800" dirty="0" smtClean="0"/>
              <a:t>borders.</a:t>
            </a:r>
          </a:p>
          <a:p>
            <a:pPr marL="457200" indent="-457200">
              <a:buFont typeface="Arial" panose="020B0604020202020204" pitchFamily="34" charset="0"/>
              <a:buChar char="•"/>
            </a:pPr>
            <a:r>
              <a:rPr lang="en-US" sz="2800" dirty="0" smtClean="0"/>
              <a:t>With </a:t>
            </a:r>
            <a:r>
              <a:rPr lang="en-US" sz="2800" dirty="0"/>
              <a:t>CSS, you have full control over the margins. There are properties for setting the margin for each side of an element (top, right, bottom, and left</a:t>
            </a:r>
            <a:r>
              <a:rPr lang="en-US" sz="2800" dirty="0" smtClean="0"/>
              <a:t>).</a:t>
            </a:r>
          </a:p>
        </p:txBody>
      </p:sp>
      <p:pic>
        <p:nvPicPr>
          <p:cNvPr id="18434" name="Picture 2" descr="C:\Users\TONY HUNG CUONG\Deskto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21" y="3429000"/>
            <a:ext cx="8572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60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56296" y="116114"/>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a:t>
            </a:r>
            <a:r>
              <a:rPr lang="en-US" altLang="en-US" sz="3200" b="1" dirty="0" smtClean="0">
                <a:solidFill>
                  <a:schemeClr val="bg1"/>
                </a:solidFill>
                <a:latin typeface="Arial" charset="0"/>
              </a:rPr>
              <a:t>Margin</a:t>
            </a:r>
            <a:endParaRPr lang="en-US" altLang="en-US" sz="3200" b="1" dirty="0">
              <a:solidFill>
                <a:schemeClr val="bg1"/>
              </a:solidFill>
              <a:latin typeface="Arial" charset="0"/>
            </a:endParaRPr>
          </a:p>
        </p:txBody>
      </p:sp>
      <p:sp>
        <p:nvSpPr>
          <p:cNvPr id="7" name="TextBox 6"/>
          <p:cNvSpPr txBox="1"/>
          <p:nvPr/>
        </p:nvSpPr>
        <p:spPr>
          <a:xfrm>
            <a:off x="880410" y="10668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5585959" y="1066800"/>
            <a:ext cx="1390451" cy="369332"/>
          </a:xfrm>
          <a:prstGeom prst="rect">
            <a:avLst/>
          </a:prstGeom>
          <a:noFill/>
        </p:spPr>
        <p:txBody>
          <a:bodyPr wrap="square" rtlCol="0">
            <a:spAutoFit/>
          </a:bodyPr>
          <a:lstStyle/>
          <a:p>
            <a:r>
              <a:rPr lang="en-US" dirty="0" smtClean="0"/>
              <a:t>Result:</a:t>
            </a:r>
            <a:endParaRPr lang="en-US" dirty="0"/>
          </a:p>
        </p:txBody>
      </p:sp>
      <p:pic>
        <p:nvPicPr>
          <p:cNvPr id="19458" name="Picture 2" descr="C:\Users\TONY HUNG CUONG\Deskto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7" y="1601787"/>
            <a:ext cx="5077704"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TONY HUNG CUONG\Desktop\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096" y="2743200"/>
            <a:ext cx="5353929"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7&quot;/&gt;&lt;/object&gt;&lt;object type=&quot;3&quot; unique_id=&quot;10006&quot;&gt;&lt;property id=&quot;20148&quot; value=&quot;5&quot;/&gt;&lt;property id=&quot;20300&quot; value=&quot;Slide 2&quot;/&gt;&lt;property id=&quot;20307&quot; value=&quot;258&quot;/&gt;&lt;/object&gt;&lt;object type=&quot;3&quot; unique_id=&quot;10007&quot;&gt;&lt;property id=&quot;20148&quot; value=&quot;5&quot;/&gt;&lt;property id=&quot;20300&quot; value=&quot;Slide 9&quot;/&gt;&lt;property id=&quot;20307&quot; value=&quot;259&quot;/&gt;&lt;/object&gt;&lt;object type=&quot;3&quot; unique_id=&quot;10008&quot;&gt;&lt;property id=&quot;20148&quot; value=&quot;5&quot;/&gt;&lt;property id=&quot;20300&quot; value=&quot;Slide 10&quot;/&gt;&lt;property id=&quot;20307&quot; value=&quot;289&quot;/&gt;&lt;/object&gt;&lt;object type=&quot;3&quot; unique_id=&quot;10009&quot;&gt;&lt;property id=&quot;20148&quot; value=&quot;5&quot;/&gt;&lt;property id=&quot;20300&quot; value=&quot;Slide 16&quot;/&gt;&lt;property id=&quot;20307&quot; value=&quot;260&quot;/&gt;&lt;/object&gt;&lt;object type=&quot;3&quot; unique_id=&quot;10010&quot;&gt;&lt;property id=&quot;20148&quot; value=&quot;5&quot;/&gt;&lt;property id=&quot;20300&quot; value=&quot;Slide 17&quot;/&gt;&lt;property id=&quot;20307&quot; value=&quot;261&quot;/&gt;&lt;/object&gt;&lt;object type=&quot;3&quot; unique_id=&quot;10011&quot;&gt;&lt;property id=&quot;20148&quot; value=&quot;5&quot;/&gt;&lt;property id=&quot;20300&quot; value=&quot;Slide 18&quot;/&gt;&lt;property id=&quot;20307&quot; value=&quot;262&quot;/&gt;&lt;/object&gt;&lt;object type=&quot;3&quot; unique_id=&quot;10012&quot;&gt;&lt;property id=&quot;20148&quot; value=&quot;5&quot;/&gt;&lt;property id=&quot;20300&quot; value=&quot;Slide 19&quot;/&gt;&lt;property id=&quot;20307&quot; value=&quot;263&quot;/&gt;&lt;/object&gt;&lt;object type=&quot;3&quot; unique_id=&quot;10013&quot;&gt;&lt;property id=&quot;20148&quot; value=&quot;5&quot;/&gt;&lt;property id=&quot;20300&quot; value=&quot;Slide 20&quot;/&gt;&lt;property id=&quot;20307&quot; value=&quot;264&quot;/&gt;&lt;/object&gt;&lt;object type=&quot;3&quot; unique_id=&quot;10014&quot;&gt;&lt;property id=&quot;20148&quot; value=&quot;5&quot;/&gt;&lt;property id=&quot;20300&quot; value=&quot;Slide 21&quot;/&gt;&lt;property id=&quot;20307&quot; value=&quot;265&quot;/&gt;&lt;/object&gt;&lt;object type=&quot;3&quot; unique_id=&quot;10015&quot;&gt;&lt;property id=&quot;20148&quot; value=&quot;5&quot;/&gt;&lt;property id=&quot;20300&quot; value=&quot;Slide 22&quot;/&gt;&lt;property id=&quot;20307&quot; value=&quot;266&quot;/&gt;&lt;/object&gt;&lt;object type=&quot;3&quot; unique_id=&quot;10016&quot;&gt;&lt;property id=&quot;20148&quot; value=&quot;5&quot;/&gt;&lt;property id=&quot;20300&quot; value=&quot;Slide 23&quot;/&gt;&lt;property id=&quot;20307&quot; value=&quot;267&quot;/&gt;&lt;/object&gt;&lt;object type=&quot;3&quot; unique_id=&quot;10018&quot;&gt;&lt;property id=&quot;20148&quot; value=&quot;5&quot;/&gt;&lt;property id=&quot;20300&quot; value=&quot;Slide 24&quot;/&gt;&lt;property id=&quot;20307&quot; value=&quot;282&quot;/&gt;&lt;/object&gt;&lt;object type=&quot;3&quot; unique_id=&quot;10019&quot;&gt;&lt;property id=&quot;20148&quot; value=&quot;5&quot;/&gt;&lt;property id=&quot;20300&quot; value=&quot;Slide 25&quot;/&gt;&lt;property id=&quot;20307&quot; value=&quot;270&quot;/&gt;&lt;/object&gt;&lt;object type=&quot;3&quot; unique_id=&quot;10020&quot;&gt;&lt;property id=&quot;20148&quot; value=&quot;5&quot;/&gt;&lt;property id=&quot;20300&quot; value=&quot;Slide 26&quot;/&gt;&lt;property id=&quot;20307&quot; value=&quot;271&quot;/&gt;&lt;/object&gt;&lt;object type=&quot;3&quot; unique_id=&quot;10021&quot;&gt;&lt;property id=&quot;20148&quot; value=&quot;5&quot;/&gt;&lt;property id=&quot;20300&quot; value=&quot;Slide 27&quot;/&gt;&lt;property id=&quot;20307&quot; value=&quot;272&quot;/&gt;&lt;/object&gt;&lt;object type=&quot;3&quot; unique_id=&quot;10028&quot;&gt;&lt;property id=&quot;20148&quot; value=&quot;5&quot;/&gt;&lt;property id=&quot;20300&quot; value=&quot;Slide 28&quot;/&gt;&lt;property id=&quot;20307&quot; value=&quot;276&quot;/&gt;&lt;/object&gt;&lt;object type=&quot;3&quot; unique_id=&quot;10338&quot;&gt;&lt;property id=&quot;20148&quot; value=&quot;5&quot;/&gt;&lt;property id=&quot;20300&quot; value=&quot;Slide 11&quot;/&gt;&lt;property id=&quot;20307&quot; value=&quot;290&quot;/&gt;&lt;/object&gt;&lt;object type=&quot;3&quot; unique_id=&quot;10339&quot;&gt;&lt;property id=&quot;20148&quot; value=&quot;5&quot;/&gt;&lt;property id=&quot;20300&quot; value=&quot;Slide 12&quot;/&gt;&lt;property id=&quot;20307&quot; value=&quot;291&quot;/&gt;&lt;/object&gt;&lt;object type=&quot;3&quot; unique_id=&quot;10340&quot;&gt;&lt;property id=&quot;20148&quot; value=&quot;5&quot;/&gt;&lt;property id=&quot;20300&quot; value=&quot;Slide 13&quot;/&gt;&lt;property id=&quot;20307&quot; value=&quot;292&quot;/&gt;&lt;/object&gt;&lt;object type=&quot;3&quot; unique_id=&quot;10341&quot;&gt;&lt;property id=&quot;20148&quot; value=&quot;5&quot;/&gt;&lt;property id=&quot;20300&quot; value=&quot;Slide 14&quot;/&gt;&lt;property id=&quot;20307&quot; value=&quot;293&quot;/&gt;&lt;/object&gt;&lt;object type=&quot;3&quot; unique_id=&quot;10342&quot;&gt;&lt;property id=&quot;20148&quot; value=&quot;5&quot;/&gt;&lt;property id=&quot;20300&quot; value=&quot;Slide 15&quot;/&gt;&lt;property id=&quot;20307&quot; value=&quot;294&quot;/&gt;&lt;/object&gt;&lt;object type=&quot;3&quot; unique_id=&quot;10344&quot;&gt;&lt;property id=&quot;20148&quot; value=&quot;5&quot;/&gt;&lt;property id=&quot;20300&quot; value=&quot;Slide 3&quot;/&gt;&lt;property id=&quot;20307&quot; value=&quot;296&quot;/&gt;&lt;/object&gt;&lt;object type=&quot;3&quot; unique_id=&quot;10345&quot;&gt;&lt;property id=&quot;20148&quot; value=&quot;5&quot;/&gt;&lt;property id=&quot;20300&quot; value=&quot;Slide 4&quot;/&gt;&lt;property id=&quot;20307&quot; value=&quot;301&quot;/&gt;&lt;/object&gt;&lt;object type=&quot;3&quot; unique_id=&quot;10346&quot;&gt;&lt;property id=&quot;20148&quot; value=&quot;5&quot;/&gt;&lt;property id=&quot;20300&quot; value=&quot;Slide 5&quot;/&gt;&lt;property id=&quot;20307&quot; value=&quot;297&quot;/&gt;&lt;/object&gt;&lt;object type=&quot;3&quot; unique_id=&quot;10347&quot;&gt;&lt;property id=&quot;20148&quot; value=&quot;5&quot;/&gt;&lt;property id=&quot;20300&quot; value=&quot;Slide 6&quot;/&gt;&lt;property id=&quot;20307&quot; value=&quot;303&quot;/&gt;&lt;/object&gt;&lt;object type=&quot;3&quot; unique_id=&quot;10348&quot;&gt;&lt;property id=&quot;20148&quot; value=&quot;5&quot;/&gt;&lt;property id=&quot;20300&quot; value=&quot;Slide 7&quot;/&gt;&lt;property id=&quot;20307&quot; value=&quot;299&quot;/&gt;&lt;/object&gt;&lt;object type=&quot;3&quot; unique_id=&quot;10349&quot;&gt;&lt;property id=&quot;20148&quot; value=&quot;5&quot;/&gt;&lt;property id=&quot;20300&quot; value=&quot;Slide 8&quot;/&gt;&lt;property id=&quot;20307&quot; value=&quot;300&quot;/&gt;&lt;/object&gt;&lt;object type=&quot;3&quot; unique_id=&quot;10350&quot;&gt;&lt;property id=&quot;20148&quot; value=&quot;5&quot;/&gt;&lt;property id=&quot;20300&quot; value=&quot;Slide 29&quot;/&gt;&lt;property id=&quot;20307&quot; value=&quot;302&quot;/&gt;&lt;/object&gt;&lt;/object&gt;&lt;/object&gt;&lt;/database&gt;"/>
  <p:tag name="SECTOMILLISECCONVERTED" val="1"/>
</p:tagLst>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1678</TotalTime>
  <Words>477</Words>
  <Application>Microsoft Office PowerPoint</Application>
  <PresentationFormat>On-screen Show (4:3)</PresentationFormat>
  <Paragraphs>113</Paragraphs>
  <Slides>26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Slide Template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Margins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Layout</vt:lpstr>
      <vt:lpstr>Layout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Kanwar Vikram Singh</dc:creator>
  <cp:lastModifiedBy>TONY HUNG CUONG</cp:lastModifiedBy>
  <cp:revision>302</cp:revision>
  <dcterms:created xsi:type="dcterms:W3CDTF">2013-02-26T04:23:28Z</dcterms:created>
  <dcterms:modified xsi:type="dcterms:W3CDTF">2018-02-25T16:30:30Z</dcterms:modified>
</cp:coreProperties>
</file>