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handoutMasterIdLst>
    <p:handoutMasterId r:id="rId38"/>
  </p:handoutMasterIdLst>
  <p:sldIdLst>
    <p:sldId id="258" r:id="rId2"/>
    <p:sldId id="300" r:id="rId3"/>
    <p:sldId id="337" r:id="rId4"/>
    <p:sldId id="338" r:id="rId5"/>
    <p:sldId id="339" r:id="rId6"/>
    <p:sldId id="348" r:id="rId7"/>
    <p:sldId id="347" r:id="rId8"/>
    <p:sldId id="349" r:id="rId9"/>
    <p:sldId id="350" r:id="rId10"/>
    <p:sldId id="351" r:id="rId11"/>
    <p:sldId id="301" r:id="rId12"/>
    <p:sldId id="297" r:id="rId13"/>
    <p:sldId id="304" r:id="rId14"/>
    <p:sldId id="259" r:id="rId15"/>
    <p:sldId id="323" r:id="rId16"/>
    <p:sldId id="340" r:id="rId17"/>
    <p:sldId id="353" r:id="rId18"/>
    <p:sldId id="326" r:id="rId19"/>
    <p:sldId id="352" r:id="rId20"/>
    <p:sldId id="354" r:id="rId21"/>
    <p:sldId id="356" r:id="rId22"/>
    <p:sldId id="357" r:id="rId23"/>
    <p:sldId id="327" r:id="rId24"/>
    <p:sldId id="355" r:id="rId25"/>
    <p:sldId id="358" r:id="rId26"/>
    <p:sldId id="328" r:id="rId27"/>
    <p:sldId id="329" r:id="rId28"/>
    <p:sldId id="359" r:id="rId29"/>
    <p:sldId id="360" r:id="rId30"/>
    <p:sldId id="361" r:id="rId31"/>
    <p:sldId id="362" r:id="rId32"/>
    <p:sldId id="363" r:id="rId33"/>
    <p:sldId id="330" r:id="rId34"/>
    <p:sldId id="346" r:id="rId35"/>
    <p:sldId id="336" r:id="rId36"/>
  </p:sldIdLst>
  <p:sldSz cx="9144000" cy="6858000" type="screen4x3"/>
  <p:notesSz cx="6858000" cy="9144000"/>
  <p:custDataLst>
    <p:tags r:id="rId39"/>
  </p:custData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0"/>
    <p:restoredTop sz="86118" autoAdjust="0"/>
  </p:normalViewPr>
  <p:slideViewPr>
    <p:cSldViewPr>
      <p:cViewPr>
        <p:scale>
          <a:sx n="155" d="100"/>
          <a:sy n="155" d="100"/>
        </p:scale>
        <p:origin x="328" y="-960"/>
      </p:cViewPr>
      <p:guideLst>
        <p:guide orient="horz" pos="2160"/>
        <p:guide pos="2880"/>
      </p:guideLst>
    </p:cSldViewPr>
  </p:slideViewPr>
  <p:notesTextViewPr>
    <p:cViewPr>
      <p:scale>
        <a:sx n="1" d="1"/>
        <a:sy n="1" d="1"/>
      </p:scale>
      <p:origin x="0" y="0"/>
    </p:cViewPr>
  </p:notesTextViewPr>
  <p:notesViewPr>
    <p:cSldViewPr>
      <p:cViewPr varScale="1">
        <p:scale>
          <a:sx n="82" d="100"/>
          <a:sy n="82" d="100"/>
        </p:scale>
        <p:origin x="-20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BFAAD7F-B83E-4359-A568-A8C8D51E5FD8}" type="datetimeFigureOut">
              <a:rPr lang="en-US"/>
              <a:pPr>
                <a:defRPr/>
              </a:pPr>
              <a:t>5/16/19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5DE9FA7-C48A-4C50-A0A4-AAA29CA041F7}" type="slidenum">
              <a:rPr lang="en-US"/>
              <a:pPr>
                <a:defRPr/>
              </a:pPr>
              <a:t>‹#›</a:t>
            </a:fld>
            <a:endParaRPr lang="en-US"/>
          </a:p>
        </p:txBody>
      </p:sp>
    </p:spTree>
    <p:extLst>
      <p:ext uri="{BB962C8B-B14F-4D97-AF65-F5344CB8AC3E}">
        <p14:creationId xmlns:p14="http://schemas.microsoft.com/office/powerpoint/2010/main" val="18456020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B07EB157-5E76-4424-AF30-F7DE225BC34A}" type="datetimeFigureOut">
              <a:rPr lang="en-US"/>
              <a:pPr>
                <a:defRPr/>
              </a:pPr>
              <a:t>5/16/19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2157933-F0BD-4D28-A187-243C999B4E24}" type="slidenum">
              <a:rPr lang="en-US"/>
              <a:pPr>
                <a:defRPr/>
              </a:pPr>
              <a:t>‹#›</a:t>
            </a:fld>
            <a:endParaRPr lang="en-US"/>
          </a:p>
        </p:txBody>
      </p:sp>
    </p:spTree>
    <p:extLst>
      <p:ext uri="{BB962C8B-B14F-4D97-AF65-F5344CB8AC3E}">
        <p14:creationId xmlns:p14="http://schemas.microsoft.com/office/powerpoint/2010/main" val="3540128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157933-F0BD-4D28-A187-243C999B4E24}" type="slidenum">
              <a:rPr lang="en-US" smtClean="0"/>
              <a:pPr>
                <a:defRPr/>
              </a:pPr>
              <a:t>1</a:t>
            </a:fld>
            <a:endParaRPr lang="en-US"/>
          </a:p>
        </p:txBody>
      </p:sp>
    </p:spTree>
    <p:extLst>
      <p:ext uri="{BB962C8B-B14F-4D97-AF65-F5344CB8AC3E}">
        <p14:creationId xmlns:p14="http://schemas.microsoft.com/office/powerpoint/2010/main" val="111838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157933-F0BD-4D28-A187-243C999B4E24}" type="slidenum">
              <a:rPr lang="en-US" smtClean="0"/>
              <a:pPr>
                <a:defRPr/>
              </a:pPr>
              <a:t>3</a:t>
            </a:fld>
            <a:endParaRPr lang="en-US"/>
          </a:p>
        </p:txBody>
      </p:sp>
    </p:spTree>
    <p:extLst>
      <p:ext uri="{BB962C8B-B14F-4D97-AF65-F5344CB8AC3E}">
        <p14:creationId xmlns:p14="http://schemas.microsoft.com/office/powerpoint/2010/main" val="1371630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157933-F0BD-4D28-A187-243C999B4E24}" type="slidenum">
              <a:rPr lang="en-US" smtClean="0"/>
              <a:pPr>
                <a:defRPr/>
              </a:pPr>
              <a:t>4</a:t>
            </a:fld>
            <a:endParaRPr lang="en-US"/>
          </a:p>
        </p:txBody>
      </p:sp>
    </p:spTree>
    <p:extLst>
      <p:ext uri="{BB962C8B-B14F-4D97-AF65-F5344CB8AC3E}">
        <p14:creationId xmlns:p14="http://schemas.microsoft.com/office/powerpoint/2010/main" val="190462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157933-F0BD-4D28-A187-243C999B4E24}" type="slidenum">
              <a:rPr lang="en-US" smtClean="0"/>
              <a:pPr>
                <a:defRPr/>
              </a:pPr>
              <a:t>7</a:t>
            </a:fld>
            <a:endParaRPr lang="en-US"/>
          </a:p>
        </p:txBody>
      </p:sp>
    </p:spTree>
    <p:extLst>
      <p:ext uri="{BB962C8B-B14F-4D97-AF65-F5344CB8AC3E}">
        <p14:creationId xmlns:p14="http://schemas.microsoft.com/office/powerpoint/2010/main" val="67941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157933-F0BD-4D28-A187-243C999B4E24}" type="slidenum">
              <a:rPr lang="en-US" smtClean="0"/>
              <a:pPr>
                <a:defRPr/>
              </a:pPr>
              <a:t>8</a:t>
            </a:fld>
            <a:endParaRPr lang="en-US"/>
          </a:p>
        </p:txBody>
      </p:sp>
    </p:spTree>
    <p:extLst>
      <p:ext uri="{BB962C8B-B14F-4D97-AF65-F5344CB8AC3E}">
        <p14:creationId xmlns:p14="http://schemas.microsoft.com/office/powerpoint/2010/main" val="68482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157933-F0BD-4D28-A187-243C999B4E24}" type="slidenum">
              <a:rPr lang="en-US" smtClean="0"/>
              <a:pPr>
                <a:defRPr/>
              </a:pPr>
              <a:t>10</a:t>
            </a:fld>
            <a:endParaRPr lang="en-US"/>
          </a:p>
        </p:txBody>
      </p:sp>
    </p:spTree>
    <p:extLst>
      <p:ext uri="{BB962C8B-B14F-4D97-AF65-F5344CB8AC3E}">
        <p14:creationId xmlns:p14="http://schemas.microsoft.com/office/powerpoint/2010/main" val="160613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Calibri" pitchFamily="34" charset="0"/>
                <a:ea typeface="+mn-ea"/>
                <a:cs typeface="+mn-cs"/>
              </a:rPr>
              <a:t>Static positioned elements are not affected by the top, bottom, left, and right properties.</a:t>
            </a:r>
          </a:p>
          <a:p>
            <a:endParaRPr lang="en-US" sz="1200" b="0" i="0" kern="1200" dirty="0" smtClean="0">
              <a:solidFill>
                <a:schemeClr val="tx1"/>
              </a:solidFill>
              <a:effectLst/>
              <a:latin typeface="Calibri" pitchFamily="34" charset="0"/>
              <a:ea typeface="+mn-ea"/>
              <a:cs typeface="+mn-cs"/>
            </a:endParaRPr>
          </a:p>
          <a:p>
            <a:r>
              <a:rPr lang="en-US" sz="1200" b="0" i="0" kern="1200" dirty="0" smtClean="0">
                <a:solidFill>
                  <a:schemeClr val="tx1"/>
                </a:solidFill>
                <a:effectLst/>
                <a:latin typeface="Calibri" pitchFamily="34" charset="0"/>
                <a:ea typeface="+mn-ea"/>
                <a:cs typeface="+mn-cs"/>
              </a:rPr>
              <a:t>An element with </a:t>
            </a:r>
            <a:r>
              <a:rPr lang="en-US" dirty="0" smtClean="0"/>
              <a:t>position: relative;</a:t>
            </a:r>
            <a:r>
              <a:rPr lang="en-US" sz="1200" b="0" i="0" kern="1200" dirty="0" smtClean="0">
                <a:solidFill>
                  <a:schemeClr val="tx1"/>
                </a:solidFill>
                <a:effectLst/>
                <a:latin typeface="Calibri" pitchFamily="34" charset="0"/>
                <a:ea typeface="+mn-ea"/>
                <a:cs typeface="+mn-cs"/>
              </a:rPr>
              <a:t> is positioned relative to its normal position.</a:t>
            </a:r>
          </a:p>
          <a:p>
            <a:endParaRPr lang="en-US" sz="1200" b="0" i="0" kern="1200" dirty="0" smtClean="0">
              <a:solidFill>
                <a:schemeClr val="tx1"/>
              </a:solidFill>
              <a:effectLst/>
              <a:latin typeface="Calibri" pitchFamily="34" charset="0"/>
              <a:ea typeface="+mn-ea"/>
              <a:cs typeface="+mn-cs"/>
            </a:endParaRPr>
          </a:p>
          <a:p>
            <a:r>
              <a:rPr lang="en-US" sz="1200" b="0" i="0" kern="1200" dirty="0" smtClean="0">
                <a:solidFill>
                  <a:schemeClr val="tx1"/>
                </a:solidFill>
                <a:effectLst/>
                <a:latin typeface="Calibri" pitchFamily="34" charset="0"/>
                <a:ea typeface="+mn-ea"/>
                <a:cs typeface="+mn-cs"/>
              </a:rPr>
              <a:t>An element with </a:t>
            </a:r>
            <a:r>
              <a:rPr lang="en-US" dirty="0" smtClean="0"/>
              <a:t>position: fixed;</a:t>
            </a:r>
            <a:r>
              <a:rPr lang="en-US" sz="1200" b="0" i="0" kern="1200" dirty="0" smtClean="0">
                <a:solidFill>
                  <a:schemeClr val="tx1"/>
                </a:solidFill>
                <a:effectLst/>
                <a:latin typeface="Calibri" pitchFamily="34" charset="0"/>
                <a:ea typeface="+mn-ea"/>
                <a:cs typeface="+mn-cs"/>
              </a:rPr>
              <a:t> is positioned relative to the viewport, which means it always stays in the same place even if the page is scrolled. The top, right, bottom, and left properties are used to position the element.</a:t>
            </a:r>
          </a:p>
          <a:p>
            <a:endParaRPr lang="en-US" sz="1200" b="0" i="0" kern="1200" dirty="0" smtClean="0">
              <a:solidFill>
                <a:schemeClr val="tx1"/>
              </a:solidFill>
              <a:effectLst/>
              <a:latin typeface="Calibri" pitchFamily="34" charset="0"/>
              <a:ea typeface="+mn-ea"/>
              <a:cs typeface="+mn-cs"/>
            </a:endParaRPr>
          </a:p>
          <a:p>
            <a:r>
              <a:rPr lang="en-US" sz="1200" b="0" i="0" kern="1200" dirty="0" smtClean="0">
                <a:solidFill>
                  <a:schemeClr val="tx1"/>
                </a:solidFill>
                <a:effectLst/>
                <a:latin typeface="Calibri" pitchFamily="34" charset="0"/>
                <a:ea typeface="+mn-ea"/>
                <a:cs typeface="+mn-cs"/>
              </a:rPr>
              <a:t>An element with </a:t>
            </a:r>
            <a:r>
              <a:rPr lang="en-US" dirty="0" smtClean="0"/>
              <a:t>position: absolute;</a:t>
            </a:r>
            <a:r>
              <a:rPr lang="en-US" sz="1200" b="0" i="0" kern="1200" dirty="0" smtClean="0">
                <a:solidFill>
                  <a:schemeClr val="tx1"/>
                </a:solidFill>
                <a:effectLst/>
                <a:latin typeface="Calibri" pitchFamily="34" charset="0"/>
                <a:ea typeface="+mn-ea"/>
                <a:cs typeface="+mn-cs"/>
              </a:rPr>
              <a:t> is positioned relative to the nearest positioned ancestor (instead of positioned relative to the viewport, like fixed).</a:t>
            </a:r>
            <a:endParaRPr lang="en-US" dirty="0"/>
          </a:p>
        </p:txBody>
      </p:sp>
      <p:sp>
        <p:nvSpPr>
          <p:cNvPr id="4" name="Slide Number Placeholder 3"/>
          <p:cNvSpPr>
            <a:spLocks noGrp="1"/>
          </p:cNvSpPr>
          <p:nvPr>
            <p:ph type="sldNum" sz="quarter" idx="10"/>
          </p:nvPr>
        </p:nvSpPr>
        <p:spPr/>
        <p:txBody>
          <a:bodyPr/>
          <a:lstStyle/>
          <a:p>
            <a:pPr>
              <a:defRPr/>
            </a:pPr>
            <a:fld id="{6AE1F710-3F4D-4CB2-B8EF-AD2B0CD37885}" type="slidenum">
              <a:rPr lang="en-US" smtClean="0"/>
              <a:pPr>
                <a:defRPr/>
              </a:pPr>
              <a:t>18</a:t>
            </a:fld>
            <a:endParaRPr lang="en-US" dirty="0"/>
          </a:p>
        </p:txBody>
      </p:sp>
    </p:spTree>
    <p:extLst>
      <p:ext uri="{BB962C8B-B14F-4D97-AF65-F5344CB8AC3E}">
        <p14:creationId xmlns:p14="http://schemas.microsoft.com/office/powerpoint/2010/main" val="377173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157933-F0BD-4D28-A187-243C999B4E24}" type="slidenum">
              <a:rPr lang="en-US" smtClean="0"/>
              <a:pPr>
                <a:defRPr/>
              </a:pPr>
              <a:t>19</a:t>
            </a:fld>
            <a:endParaRPr lang="en-US"/>
          </a:p>
        </p:txBody>
      </p:sp>
    </p:spTree>
    <p:extLst>
      <p:ext uri="{BB962C8B-B14F-4D97-AF65-F5344CB8AC3E}">
        <p14:creationId xmlns:p14="http://schemas.microsoft.com/office/powerpoint/2010/main" val="1195348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6629400"/>
            <a:ext cx="9144000" cy="2286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1268" name="Rectangle 4"/>
          <p:cNvSpPr>
            <a:spLocks noGrp="1" noChangeArrowheads="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a:p>
        </p:txBody>
      </p:sp>
      <p:sp>
        <p:nvSpPr>
          <p:cNvPr id="11269" name="Rectangle 5"/>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6" name="Rectangle 6"/>
          <p:cNvSpPr>
            <a:spLocks noGrp="1" noChangeArrowheads="1"/>
          </p:cNvSpPr>
          <p:nvPr>
            <p:ph type="ftr" sz="quarter" idx="10"/>
          </p:nvPr>
        </p:nvSpPr>
        <p:spPr>
          <a:xfrm>
            <a:off x="3124200" y="6245225"/>
            <a:ext cx="2895600" cy="476250"/>
          </a:xfrm>
        </p:spPr>
        <p:txBody>
          <a:bodyPr/>
          <a:lstStyle>
            <a:lvl1pPr>
              <a:defRPr/>
            </a:lvl1pPr>
          </a:lstStyle>
          <a:p>
            <a:pPr>
              <a:defRPr/>
            </a:pPr>
            <a:r>
              <a:rPr lang="en-US"/>
              <a:t> </a:t>
            </a:r>
            <a:r>
              <a:rPr lang="en-US">
                <a:latin typeface="Verdana" pitchFamily="34" charset="0"/>
              </a:rPr>
              <a:t>Slide </a:t>
            </a:r>
            <a:fld id="{EB8FBE21-E991-4ACD-847A-0B6352F8653C}" type="slidenum">
              <a:rPr lang="en-US">
                <a:latin typeface="Verdana" pitchFamily="34" charset="0"/>
              </a:rPr>
              <a:pPr>
                <a:defRPr/>
              </a:pPr>
              <a:t>‹#›</a:t>
            </a:fld>
            <a:r>
              <a:rPr lang="en-US">
                <a:latin typeface="Verdana" pitchFamily="34" charset="0"/>
              </a:rPr>
              <a:t> of 23</a:t>
            </a:r>
          </a:p>
        </p:txBody>
      </p:sp>
    </p:spTree>
    <p:extLst>
      <p:ext uri="{BB962C8B-B14F-4D97-AF65-F5344CB8AC3E}">
        <p14:creationId xmlns:p14="http://schemas.microsoft.com/office/powerpoint/2010/main" val="745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F59833C6-55B9-4237-BA7B-7378695BD166}"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242329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6038"/>
            <a:ext cx="2057400" cy="6080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6038"/>
            <a:ext cx="6019800" cy="6080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9A1DF8EE-418C-4533-9C01-E8DD047AA9F4}"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4039173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66800"/>
            <a:ext cx="8229600" cy="5059363"/>
          </a:xfrm>
        </p:spPr>
        <p:txBody>
          <a:bodyPr/>
          <a:lstStyle/>
          <a:p>
            <a:pPr lvl="0"/>
            <a:r>
              <a:rPr lang="en-US" noProof="0" smtClean="0"/>
              <a:t>Click icon to add table</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58A208A6-78E9-451D-AED9-813B77F5BC07}"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15227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8229600" cy="2452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671888"/>
            <a:ext cx="8229600" cy="245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A89849DA-FE15-4579-B003-DDAEFDBE188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845134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04800" y="228600"/>
            <a:ext cx="7848600" cy="411162"/>
          </a:xfrm>
          <a:noFill/>
          <a:ln>
            <a:noFill/>
          </a:ln>
          <a:effectLst>
            <a:glow rad="63500">
              <a:schemeClr val="accent4">
                <a:satMod val="175000"/>
                <a:alpha val="40000"/>
              </a:schemeClr>
            </a:glow>
          </a:effectLst>
        </p:spPr>
        <p:txBody>
          <a:bodyPr/>
          <a:lstStyle>
            <a:lvl1pPr algn="l">
              <a:defRPr sz="4000" b="0" i="0" cap="none" spc="0" baseline="0">
                <a:ln>
                  <a:noFill/>
                </a:ln>
                <a:solidFill>
                  <a:schemeClr val="bg1"/>
                </a:solidFill>
                <a:effectLst/>
                <a:latin typeface="Calibri" pitchFamily="34" charset="0"/>
              </a:defRPr>
            </a:lvl1pPr>
          </a:lstStyle>
          <a:p>
            <a:r>
              <a:rPr lang="en-US" dirty="0" smtClean="0"/>
              <a:t>Click to add title</a:t>
            </a:r>
            <a:endParaRPr lang="en-US" dirty="0"/>
          </a:p>
        </p:txBody>
      </p:sp>
      <p:sp>
        <p:nvSpPr>
          <p:cNvPr id="2" name="Footer Placeholder 1"/>
          <p:cNvSpPr>
            <a:spLocks noGrp="1"/>
          </p:cNvSpPr>
          <p:nvPr>
            <p:ph type="ftr" sz="quarter" idx="10"/>
          </p:nvPr>
        </p:nvSpPr>
        <p:spPr/>
        <p:txBody>
          <a:bodyPr/>
          <a:lstStyle/>
          <a:p>
            <a:r>
              <a:rPr lang="en-US" smtClean="0"/>
              <a:t>HTML5/ Introduction to HTML5</a:t>
            </a:r>
            <a:endParaRPr lang="en-US"/>
          </a:p>
        </p:txBody>
      </p:sp>
      <p:sp>
        <p:nvSpPr>
          <p:cNvPr id="3" name="Slide Number Placeholder 2"/>
          <p:cNvSpPr>
            <a:spLocks noGrp="1"/>
          </p:cNvSpPr>
          <p:nvPr>
            <p:ph type="sldNum" sz="quarter" idx="11"/>
          </p:nvPr>
        </p:nvSpPr>
        <p:spPr>
          <a:xfrm>
            <a:off x="6934200" y="6553200"/>
            <a:ext cx="2133600" cy="304800"/>
          </a:xfrm>
          <a:prstGeom prst="rect">
            <a:avLst/>
          </a:prstGeom>
        </p:spPr>
        <p:txBody>
          <a:bodyPr/>
          <a:lstStyle/>
          <a:p>
            <a:fld id="{C5B6BFA3-D8F2-44E5-9F73-94A2EE2174AB}" type="slidenum">
              <a:rPr lang="en-US" smtClean="0"/>
              <a:pPr/>
              <a:t>‹#›</a:t>
            </a:fld>
            <a:endParaRPr lang="en-US"/>
          </a:p>
        </p:txBody>
      </p:sp>
    </p:spTree>
    <p:extLst>
      <p:ext uri="{BB962C8B-B14F-4D97-AF65-F5344CB8AC3E}">
        <p14:creationId xmlns:p14="http://schemas.microsoft.com/office/powerpoint/2010/main" val="32897098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a:xfrm>
            <a:off x="8153400" y="6553200"/>
            <a:ext cx="990600" cy="304799"/>
          </a:xfrm>
          <a:prstGeom prst="rect">
            <a:avLst/>
          </a:prstGeom>
        </p:spPr>
        <p:txBody>
          <a:bodyPr/>
          <a:lstStyle>
            <a:lvl1pPr>
              <a:defRPr smtClean="0">
                <a:solidFill>
                  <a:schemeClr val="bg1"/>
                </a:solidFill>
              </a:defRPr>
            </a:lvl1pPr>
          </a:lstStyle>
          <a:p>
            <a:pPr>
              <a:defRPr/>
            </a:pPr>
            <a:fld id="{00955DD6-A7F2-49FA-B365-0779B3D93175}" type="slidenum">
              <a:rPr lang="en-US" smtClean="0"/>
              <a:pPr>
                <a:defRPr/>
              </a:pPr>
              <a:t>‹#›</a:t>
            </a:fld>
            <a:endParaRPr lang="en-US"/>
          </a:p>
        </p:txBody>
      </p:sp>
      <p:sp>
        <p:nvSpPr>
          <p:cNvPr id="9" name="Footer Placeholder 4"/>
          <p:cNvSpPr>
            <a:spLocks noGrp="1"/>
          </p:cNvSpPr>
          <p:nvPr>
            <p:ph type="ftr" sz="quarter" idx="11"/>
          </p:nvPr>
        </p:nvSpPr>
        <p:spPr/>
        <p:txBody>
          <a:bodyPr/>
          <a:lstStyle>
            <a:lvl1pPr>
              <a:defRPr smtClean="0">
                <a:solidFill>
                  <a:schemeClr val="bg1"/>
                </a:solidFill>
              </a:defRPr>
            </a:lvl1pPr>
          </a:lstStyle>
          <a:p>
            <a:pPr>
              <a:defRPr/>
            </a:pPr>
            <a:r>
              <a:rPr lang="en-US" smtClean="0"/>
              <a:t>HTML5 / Creating Navigational Aids and Division-Based Layout</a:t>
            </a:r>
            <a:endParaRPr lang="en-US" dirty="0"/>
          </a:p>
        </p:txBody>
      </p:sp>
      <p:sp>
        <p:nvSpPr>
          <p:cNvPr id="11" name="Title 1"/>
          <p:cNvSpPr>
            <a:spLocks noGrp="1"/>
          </p:cNvSpPr>
          <p:nvPr>
            <p:ph type="title" hasCustomPrompt="1"/>
          </p:nvPr>
        </p:nvSpPr>
        <p:spPr>
          <a:xfrm>
            <a:off x="76200" y="0"/>
            <a:ext cx="8077200" cy="762000"/>
          </a:xfrm>
          <a:noFill/>
          <a:ln>
            <a:noFill/>
          </a:ln>
          <a:effectLst>
            <a:glow rad="63500">
              <a:schemeClr val="accent4">
                <a:satMod val="175000"/>
                <a:alpha val="40000"/>
              </a:schemeClr>
            </a:glow>
          </a:effectLst>
        </p:spPr>
        <p:txBody>
          <a:bodyPr/>
          <a:lstStyle>
            <a:lvl1pPr algn="l">
              <a:defRPr sz="4000" b="0" i="0" cap="none" spc="0" baseline="0">
                <a:ln>
                  <a:noFill/>
                </a:ln>
                <a:solidFill>
                  <a:schemeClr val="bg1"/>
                </a:solidFill>
                <a:effectLst/>
                <a:latin typeface="Calibri" pitchFamily="34" charset="0"/>
              </a:defRPr>
            </a:lvl1pPr>
          </a:lstStyle>
          <a:p>
            <a:r>
              <a:rPr lang="en-US" dirty="0" smtClean="0"/>
              <a:t>Click to add title</a:t>
            </a:r>
            <a:endParaRPr lang="en-US" dirty="0"/>
          </a:p>
        </p:txBody>
      </p:sp>
    </p:spTree>
    <p:extLst>
      <p:ext uri="{BB962C8B-B14F-4D97-AF65-F5344CB8AC3E}">
        <p14:creationId xmlns:p14="http://schemas.microsoft.com/office/powerpoint/2010/main" val="384276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884C7F18-61C0-4237-98C6-6E6E0644012F}"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68770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49CBEDB5-FE1B-446A-898F-3E7159255725}"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0997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9CAB22BB-264B-43F9-A5DC-F7431F49EE5A}"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9772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4AC1E257-9039-4341-88CC-61C18EE789B5}"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90344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00FCE2F3-AF84-4656-A703-AF7C9706318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3634066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139F9456-8E0A-405F-9006-EEC2E3B55A1C}"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0208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B6974AB-E15D-4445-9B9A-E00BD888A4FD}"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287934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en-US"/>
              <a:t> </a:t>
            </a:r>
            <a:r>
              <a:rPr lang="en-US">
                <a:latin typeface="Verdana" pitchFamily="34" charset="0"/>
              </a:rPr>
              <a:t>Slide </a:t>
            </a:r>
            <a:fld id="{D6855720-6E91-472A-BD22-EE20E064BB91}" type="slidenum">
              <a:rPr lang="en-US">
                <a:latin typeface="Verdana" pitchFamily="34" charset="0"/>
              </a:rPr>
              <a:pPr>
                <a:defRPr/>
              </a:pPr>
              <a:t>‹#›</a:t>
            </a:fld>
            <a:r>
              <a:rPr lang="en-US">
                <a:latin typeface="Verdana" pitchFamily="34" charset="0"/>
              </a:rPr>
              <a:t> of 19</a:t>
            </a:r>
          </a:p>
        </p:txBody>
      </p:sp>
    </p:spTree>
    <p:extLst>
      <p:ext uri="{BB962C8B-B14F-4D97-AF65-F5344CB8AC3E}">
        <p14:creationId xmlns:p14="http://schemas.microsoft.com/office/powerpoint/2010/main" val="1799055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629400"/>
            <a:ext cx="9144000" cy="2286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031" name="Rectangle 7"/>
          <p:cNvSpPr>
            <a:spLocks noChangeArrowheads="1"/>
          </p:cNvSpPr>
          <p:nvPr/>
        </p:nvSpPr>
        <p:spPr bwMode="auto">
          <a:xfrm>
            <a:off x="0" y="0"/>
            <a:ext cx="9144000" cy="762000"/>
          </a:xfrm>
          <a:prstGeom prst="rect">
            <a:avLst/>
          </a:prstGeom>
          <a:solidFill>
            <a:srgbClr val="993300"/>
          </a:solidFill>
          <a:ln w="9525">
            <a:solidFill>
              <a:schemeClr val="tx1"/>
            </a:solidFill>
            <a:miter lim="800000"/>
            <a:headEnd/>
            <a:tailEnd/>
          </a:ln>
          <a:effectLst/>
        </p:spPr>
        <p:txBody>
          <a:bodyPr wrap="none" anchor="ctr"/>
          <a:lstStyle/>
          <a:p>
            <a:pPr>
              <a:defRPr/>
            </a:pPr>
            <a:endParaRPr lang="en-US"/>
          </a:p>
        </p:txBody>
      </p:sp>
      <p:sp>
        <p:nvSpPr>
          <p:cNvPr id="1028" name="Rectangle 2"/>
          <p:cNvSpPr>
            <a:spLocks noGrp="1" noChangeArrowheads="1"/>
          </p:cNvSpPr>
          <p:nvPr>
            <p:ph type="title"/>
          </p:nvPr>
        </p:nvSpPr>
        <p:spPr bwMode="auto">
          <a:xfrm>
            <a:off x="457200" y="460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9"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5" name="Rectangle 11"/>
          <p:cNvSpPr>
            <a:spLocks noGrp="1" noChangeArrowheads="1"/>
          </p:cNvSpPr>
          <p:nvPr>
            <p:ph type="ftr" sz="quarter" idx="3"/>
          </p:nvPr>
        </p:nvSpPr>
        <p:spPr bwMode="auto">
          <a:xfrm>
            <a:off x="457200" y="6629400"/>
            <a:ext cx="8229600" cy="228600"/>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r">
              <a:defRPr sz="1400">
                <a:solidFill>
                  <a:schemeClr val="bg1"/>
                </a:solidFill>
                <a:latin typeface="Garamond" pitchFamily="18" charset="0"/>
              </a:defRPr>
            </a:lvl1pPr>
          </a:lstStyle>
          <a:p>
            <a:pPr>
              <a:defRPr/>
            </a:pPr>
            <a:r>
              <a:rPr lang="en-US" dirty="0"/>
              <a:t> </a:t>
            </a:r>
            <a:r>
              <a:rPr lang="en-US" dirty="0">
                <a:latin typeface="Verdana" pitchFamily="34" charset="0"/>
              </a:rPr>
              <a:t>Slide </a:t>
            </a:r>
            <a:fld id="{03C9F389-49ED-4178-8D33-99E524834B38}" type="slidenum">
              <a:rPr lang="en-US">
                <a:latin typeface="Verdana" pitchFamily="34" charset="0"/>
              </a:rPr>
              <a:pPr>
                <a:defRPr/>
              </a:pPr>
              <a:t>‹#›</a:t>
            </a:fld>
            <a:r>
              <a:rPr lang="en-US" dirty="0">
                <a:latin typeface="Verdana" pitchFamily="34" charset="0"/>
              </a:rPr>
              <a:t> of </a:t>
            </a:r>
          </a:p>
        </p:txBody>
      </p:sp>
    </p:spTree>
    <p:extLst>
      <p:ext uri="{BB962C8B-B14F-4D97-AF65-F5344CB8AC3E}">
        <p14:creationId xmlns:p14="http://schemas.microsoft.com/office/powerpoint/2010/main" val="35831424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timing>
    <p:tnLst>
      <p:par>
        <p:cTn id="1" dur="indefinite" restart="never" nodeType="tmRoot"/>
      </p:par>
    </p:tnLst>
  </p:timing>
  <p:hf sldNum="0" hdr="0" dt="0"/>
  <p:txStyles>
    <p:titleStyle>
      <a:lvl1pPr algn="l" rtl="0" eaLnBrk="1" fontAlgn="base" hangingPunct="1">
        <a:spcBef>
          <a:spcPct val="0"/>
        </a:spcBef>
        <a:spcAft>
          <a:spcPct val="0"/>
        </a:spcAft>
        <a:defRPr sz="4000" b="1">
          <a:solidFill>
            <a:schemeClr val="bg1"/>
          </a:solidFill>
          <a:latin typeface="+mj-lt"/>
          <a:ea typeface="+mj-ea"/>
          <a:cs typeface="+mj-cs"/>
        </a:defRPr>
      </a:lvl1pPr>
      <a:lvl2pPr algn="l" rtl="0" eaLnBrk="1" fontAlgn="base" hangingPunct="1">
        <a:spcBef>
          <a:spcPct val="0"/>
        </a:spcBef>
        <a:spcAft>
          <a:spcPct val="0"/>
        </a:spcAft>
        <a:defRPr sz="4000" b="1">
          <a:solidFill>
            <a:schemeClr val="bg1"/>
          </a:solidFill>
          <a:latin typeface="Arial" charset="0"/>
        </a:defRPr>
      </a:lvl2pPr>
      <a:lvl3pPr algn="l" rtl="0" eaLnBrk="1" fontAlgn="base" hangingPunct="1">
        <a:spcBef>
          <a:spcPct val="0"/>
        </a:spcBef>
        <a:spcAft>
          <a:spcPct val="0"/>
        </a:spcAft>
        <a:defRPr sz="4000" b="1">
          <a:solidFill>
            <a:schemeClr val="bg1"/>
          </a:solidFill>
          <a:latin typeface="Arial" charset="0"/>
        </a:defRPr>
      </a:lvl3pPr>
      <a:lvl4pPr algn="l" rtl="0" eaLnBrk="1" fontAlgn="base" hangingPunct="1">
        <a:spcBef>
          <a:spcPct val="0"/>
        </a:spcBef>
        <a:spcAft>
          <a:spcPct val="0"/>
        </a:spcAft>
        <a:defRPr sz="4000" b="1">
          <a:solidFill>
            <a:schemeClr val="bg1"/>
          </a:solidFill>
          <a:latin typeface="Arial" charset="0"/>
        </a:defRPr>
      </a:lvl4pPr>
      <a:lvl5pPr algn="l" rtl="0" eaLnBrk="1" fontAlgn="base" hangingPunct="1">
        <a:spcBef>
          <a:spcPct val="0"/>
        </a:spcBef>
        <a:spcAft>
          <a:spcPct val="0"/>
        </a:spcAft>
        <a:defRPr sz="4000" b="1">
          <a:solidFill>
            <a:schemeClr val="bg1"/>
          </a:solidFill>
          <a:latin typeface="Arial" charset="0"/>
        </a:defRPr>
      </a:lvl5pPr>
      <a:lvl6pPr marL="457200" algn="l" rtl="0" eaLnBrk="1" fontAlgn="base" hangingPunct="1">
        <a:spcBef>
          <a:spcPct val="0"/>
        </a:spcBef>
        <a:spcAft>
          <a:spcPct val="0"/>
        </a:spcAft>
        <a:defRPr sz="4000" b="1">
          <a:solidFill>
            <a:schemeClr val="bg1"/>
          </a:solidFill>
          <a:latin typeface="Arial" charset="0"/>
        </a:defRPr>
      </a:lvl6pPr>
      <a:lvl7pPr marL="914400" algn="l" rtl="0" eaLnBrk="1" fontAlgn="base" hangingPunct="1">
        <a:spcBef>
          <a:spcPct val="0"/>
        </a:spcBef>
        <a:spcAft>
          <a:spcPct val="0"/>
        </a:spcAft>
        <a:defRPr sz="4000" b="1">
          <a:solidFill>
            <a:schemeClr val="bg1"/>
          </a:solidFill>
          <a:latin typeface="Arial" charset="0"/>
        </a:defRPr>
      </a:lvl7pPr>
      <a:lvl8pPr marL="1371600" algn="l" rtl="0" eaLnBrk="1" fontAlgn="base" hangingPunct="1">
        <a:spcBef>
          <a:spcPct val="0"/>
        </a:spcBef>
        <a:spcAft>
          <a:spcPct val="0"/>
        </a:spcAft>
        <a:defRPr sz="4000" b="1">
          <a:solidFill>
            <a:schemeClr val="bg1"/>
          </a:solidFill>
          <a:latin typeface="Arial" charset="0"/>
        </a:defRPr>
      </a:lvl8pPr>
      <a:lvl9pPr marL="1828800" algn="l" rtl="0" eaLnBrk="1" fontAlgn="base" hangingPunct="1">
        <a:spcBef>
          <a:spcPct val="0"/>
        </a:spcBef>
        <a:spcAft>
          <a:spcPct val="0"/>
        </a:spcAft>
        <a:defRPr sz="4000" b="1">
          <a:solidFill>
            <a:schemeClr val="bg1"/>
          </a:solidFill>
          <a:latin typeface="Arial" charset="0"/>
        </a:defRPr>
      </a:lvl9pPr>
    </p:titleStyle>
    <p:bodyStyle>
      <a:lvl1pPr marL="342900" indent="-342900" algn="l" rtl="0" eaLnBrk="1" fontAlgn="base" hangingPunct="1">
        <a:spcBef>
          <a:spcPct val="20000"/>
        </a:spcBef>
        <a:spcAft>
          <a:spcPct val="0"/>
        </a:spcAft>
        <a:buClr>
          <a:srgbClr val="FF6600"/>
        </a:buClr>
        <a:buSzPct val="7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70000"/>
        <a:buFont typeface="Wingdings" pitchFamily="2" charset="2"/>
        <a:buChar char="v"/>
        <a:defRPr sz="2400">
          <a:solidFill>
            <a:schemeClr val="tx1"/>
          </a:solidFill>
          <a:latin typeface="+mn-lt"/>
        </a:defRPr>
      </a:lvl2pPr>
      <a:lvl3pPr marL="1143000" indent="-228600" algn="l" rtl="0" eaLnBrk="1" fontAlgn="base" hangingPunct="1">
        <a:spcBef>
          <a:spcPct val="20000"/>
        </a:spcBef>
        <a:spcAft>
          <a:spcPct val="0"/>
        </a:spcAft>
        <a:buClr>
          <a:srgbClr val="FF6600"/>
        </a:buClr>
        <a:buFont typeface="Wingdings" pitchFamily="2" charset="2"/>
        <a:buChar char="v"/>
        <a:defRPr sz="20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v"/>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v"/>
        <a:defRPr sz="16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v"/>
        <a:defRPr sz="16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v"/>
        <a:defRPr sz="16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v"/>
        <a:defRPr sz="16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v"/>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jpeg"/><Relationship Id="rId3"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jpeg"/><Relationship Id="rId3"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jpeg"/><Relationship Id="rId3" Type="http://schemas.openxmlformats.org/officeDocument/2006/relationships/image" Target="../media/image2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image" Target="../media/image27.jpeg"/><Relationship Id="rId1" Type="http://schemas.openxmlformats.org/officeDocument/2006/relationships/slideLayout" Target="../slideLayouts/slideLayout1.xml"/><Relationship Id="rId2" Type="http://schemas.openxmlformats.org/officeDocument/2006/relationships/image" Target="../media/image2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eg"/><Relationship Id="rId3"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cssref/pr_background-color.asp" TargetMode="External"/><Relationship Id="rId4" Type="http://schemas.openxmlformats.org/officeDocument/2006/relationships/hyperlink" Target="https://www.w3schools.com/cssref/pr_background-image.asp" TargetMode="External"/><Relationship Id="rId5" Type="http://schemas.openxmlformats.org/officeDocument/2006/relationships/hyperlink" Target="https://www.w3schools.com/cssref/css3_pr_background-origin.asp" TargetMode="External"/><Relationship Id="rId6" Type="http://schemas.openxmlformats.org/officeDocument/2006/relationships/hyperlink" Target="https://www.w3schools.com/cssref/pr_background-position.asp" TargetMode="External"/><Relationship Id="rId7" Type="http://schemas.openxmlformats.org/officeDocument/2006/relationships/hyperlink" Target="https://www.w3schools.com/cssref/pr_background-repeat.asp" TargetMode="External"/><Relationship Id="rId8" Type="http://schemas.openxmlformats.org/officeDocument/2006/relationships/hyperlink" Target="https://www.w3schools.com/cssref/css3_pr_background-size.asp" TargetMode="External"/><Relationship Id="rId1" Type="http://schemas.openxmlformats.org/officeDocument/2006/relationships/slideLayout" Target="../slideLayouts/slideLayout1.xml"/><Relationship Id="rId2" Type="http://schemas.openxmlformats.org/officeDocument/2006/relationships/hyperlink" Target="https://www.w3schools.com/cssref/css3_pr_background.as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txBox="1">
            <a:spLocks noChangeArrowheads="1"/>
          </p:cNvSpPr>
          <p:nvPr/>
        </p:nvSpPr>
        <p:spPr bwMode="auto">
          <a:xfrm>
            <a:off x="357188" y="1001712"/>
            <a:ext cx="87868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buFontTx/>
              <a:buBlip>
                <a:blip r:embed="rId3"/>
              </a:buBlip>
            </a:pPr>
            <a:r>
              <a:rPr lang="en-US" altLang="en-US" sz="2400" dirty="0">
                <a:latin typeface="Arial" charset="0"/>
              </a:rPr>
              <a:t>In this session, you will learn to:</a:t>
            </a:r>
          </a:p>
          <a:p>
            <a:pPr lvl="1">
              <a:buSzPct val="160000"/>
              <a:buFontTx/>
              <a:buBlip>
                <a:blip r:embed="rId4"/>
              </a:buBlip>
            </a:pPr>
            <a:r>
              <a:rPr lang="en-US" altLang="en-US" sz="2000" dirty="0" smtClean="0">
                <a:latin typeface="Arial" charset="0"/>
              </a:rPr>
              <a:t>Basic</a:t>
            </a:r>
            <a:r>
              <a:rPr lang="en-US" altLang="en-US" sz="2000" dirty="0" smtClean="0">
                <a:latin typeface="Arial" charset="0"/>
              </a:rPr>
              <a:t> </a:t>
            </a:r>
            <a:r>
              <a:rPr lang="en-US" altLang="en-US" sz="2000" dirty="0" smtClean="0">
                <a:latin typeface="Arial" charset="0"/>
              </a:rPr>
              <a:t>properties of </a:t>
            </a:r>
            <a:r>
              <a:rPr lang="en-US" altLang="en-US" sz="2000" dirty="0" smtClean="0">
                <a:latin typeface="Arial" charset="0"/>
              </a:rPr>
              <a:t>CSS</a:t>
            </a:r>
          </a:p>
          <a:p>
            <a:pPr lvl="1">
              <a:buSzPct val="160000"/>
              <a:buFontTx/>
              <a:buBlip>
                <a:blip r:embed="rId4"/>
              </a:buBlip>
            </a:pPr>
            <a:r>
              <a:rPr lang="en-US" altLang="en-US" sz="2000" dirty="0" smtClean="0">
                <a:latin typeface="Arial" charset="0"/>
              </a:rPr>
              <a:t>Understanding Box Model</a:t>
            </a:r>
          </a:p>
          <a:p>
            <a:pPr lvl="1">
              <a:buSzPct val="160000"/>
              <a:buFontTx/>
              <a:buBlip>
                <a:blip r:embed="rId4"/>
              </a:buBlip>
            </a:pPr>
            <a:r>
              <a:rPr lang="en-US" altLang="en-US" sz="2000" dirty="0" smtClean="0">
                <a:latin typeface="Arial" charset="0"/>
              </a:rPr>
              <a:t>How to Layout Webpage use CSS</a:t>
            </a:r>
          </a:p>
          <a:p>
            <a:pPr lvl="1">
              <a:buSzPct val="160000"/>
              <a:buFontTx/>
              <a:buBlip>
                <a:blip r:embed="rId4"/>
              </a:buBlip>
            </a:pPr>
            <a:r>
              <a:rPr lang="en-US" altLang="en-US" sz="2000" dirty="0" smtClean="0">
                <a:latin typeface="Arial" charset="0"/>
              </a:rPr>
              <a:t>Understanding Flex box Layout (CSS3)</a:t>
            </a:r>
            <a:endParaRPr lang="en-US" altLang="en-US" sz="2000" dirty="0" smtClean="0">
              <a:latin typeface="Arial" charset="0"/>
            </a:endParaRPr>
          </a:p>
          <a:p>
            <a:pPr lvl="1">
              <a:buSzPct val="160000"/>
              <a:buFontTx/>
              <a:buBlip>
                <a:blip r:embed="rId4"/>
              </a:buBlip>
            </a:pPr>
            <a:r>
              <a:rPr lang="en-US" altLang="en-US" sz="2000" dirty="0" smtClean="0">
                <a:latin typeface="Arial" charset="0"/>
              </a:rPr>
              <a:t>Designing layout of website</a:t>
            </a:r>
            <a:endParaRPr lang="en-US" altLang="en-US" sz="2000" dirty="0">
              <a:latin typeface="Arial" charset="0"/>
            </a:endParaRPr>
          </a:p>
          <a:p>
            <a:pPr>
              <a:buSzPct val="160000"/>
              <a:buFontTx/>
              <a:buBlip>
                <a:blip r:embed="rId4"/>
              </a:buBlip>
            </a:pPr>
            <a:endParaRPr lang="en-US" altLang="en-US" sz="2000" dirty="0">
              <a:latin typeface="Arial" charset="0"/>
            </a:endParaRPr>
          </a:p>
        </p:txBody>
      </p:sp>
      <p:sp>
        <p:nvSpPr>
          <p:cNvPr id="13315" name="TextBox 8"/>
          <p:cNvSpPr txBox="1">
            <a:spLocks noChangeArrowheads="1"/>
          </p:cNvSpPr>
          <p:nvPr/>
        </p:nvSpPr>
        <p:spPr bwMode="auto">
          <a:xfrm>
            <a:off x="152400" y="107662"/>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a:solidFill>
                  <a:schemeClr val="bg1"/>
                </a:solidFill>
                <a:latin typeface="Arial" charset="0"/>
              </a:rPr>
              <a:t>Objectives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10</a:t>
            </a:fld>
            <a:r>
              <a:rPr lang="en-US" smtClean="0">
                <a:latin typeface="Verdana" pitchFamily="34" charset="0"/>
              </a:rPr>
              <a:t> of 19</a:t>
            </a:r>
            <a:endParaRPr lang="en-US">
              <a:latin typeface="Verdana" pitchFamily="34" charset="0"/>
            </a:endParaRPr>
          </a:p>
        </p:txBody>
      </p:sp>
      <p:sp>
        <p:nvSpPr>
          <p:cNvPr id="5" name="TextBox 4"/>
          <p:cNvSpPr txBox="1"/>
          <p:nvPr/>
        </p:nvSpPr>
        <p:spPr>
          <a:xfrm>
            <a:off x="228600" y="914400"/>
            <a:ext cx="977191" cy="369332"/>
          </a:xfrm>
          <a:prstGeom prst="rect">
            <a:avLst/>
          </a:prstGeom>
          <a:noFill/>
        </p:spPr>
        <p:txBody>
          <a:bodyPr wrap="none" rtlCol="0">
            <a:spAutoFit/>
          </a:bodyPr>
          <a:lstStyle/>
          <a:p>
            <a:r>
              <a:rPr lang="en-US" smtClean="0"/>
              <a:t>Example</a:t>
            </a:r>
            <a:endParaRPr lang="en-US"/>
          </a:p>
        </p:txBody>
      </p:sp>
      <p:sp>
        <p:nvSpPr>
          <p:cNvPr id="8" name="TextBox 7"/>
          <p:cNvSpPr txBox="1"/>
          <p:nvPr/>
        </p:nvSpPr>
        <p:spPr>
          <a:xfrm>
            <a:off x="4800600" y="852616"/>
            <a:ext cx="762645" cy="369332"/>
          </a:xfrm>
          <a:prstGeom prst="rect">
            <a:avLst/>
          </a:prstGeom>
          <a:noFill/>
        </p:spPr>
        <p:txBody>
          <a:bodyPr wrap="none" rtlCol="0">
            <a:spAutoFit/>
          </a:bodyPr>
          <a:lstStyle/>
          <a:p>
            <a:r>
              <a:rPr lang="en-US" dirty="0" smtClean="0"/>
              <a:t>Result</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276" y="1283732"/>
            <a:ext cx="3505200" cy="5180375"/>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487" y="1283732"/>
            <a:ext cx="3430314" cy="5148630"/>
          </a:xfrm>
          <a:prstGeom prst="rect">
            <a:avLst/>
          </a:prstGeom>
        </p:spPr>
      </p:pic>
    </p:spTree>
    <p:extLst>
      <p:ext uri="{BB962C8B-B14F-4D97-AF65-F5344CB8AC3E}">
        <p14:creationId xmlns:p14="http://schemas.microsoft.com/office/powerpoint/2010/main" val="1719259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89" y="1001713"/>
            <a:ext cx="8558212" cy="1384995"/>
          </a:xfrm>
          <a:prstGeom prst="rect">
            <a:avLst/>
          </a:prstGeom>
          <a:noFill/>
        </p:spPr>
        <p:txBody>
          <a:bodyPr wrap="square">
            <a:spAutoFit/>
          </a:bodyPr>
          <a:lstStyle/>
          <a:p>
            <a:pPr marL="285750" indent="-285750" fontAlgn="auto">
              <a:spcBef>
                <a:spcPts val="0"/>
              </a:spcBef>
              <a:spcAft>
                <a:spcPts val="0"/>
              </a:spcAft>
              <a:buSzPct val="130000"/>
              <a:buFontTx/>
              <a:buBlip>
                <a:blip r:embed="rId2"/>
              </a:buBlip>
              <a:defRPr/>
            </a:pPr>
            <a:r>
              <a:rPr lang="en-US" sz="2800" dirty="0"/>
              <a:t>A</a:t>
            </a:r>
            <a:r>
              <a:rPr lang="en-US" sz="2800" dirty="0" smtClean="0"/>
              <a:t>llow </a:t>
            </a:r>
            <a:r>
              <a:rPr lang="en-US" sz="2800" dirty="0"/>
              <a:t>you to specify the style, width, and color of an element's border</a:t>
            </a:r>
            <a:r>
              <a:rPr lang="en-US" sz="2800" dirty="0" smtClean="0"/>
              <a:t>.</a:t>
            </a:r>
          </a:p>
          <a:p>
            <a:pPr marL="285750" indent="-285750" fontAlgn="auto">
              <a:spcBef>
                <a:spcPts val="0"/>
              </a:spcBef>
              <a:spcAft>
                <a:spcPts val="0"/>
              </a:spcAft>
              <a:buSzPct val="130000"/>
              <a:buFontTx/>
              <a:buBlip>
                <a:blip r:embed="rId2"/>
              </a:buBlip>
              <a:defRPr/>
            </a:pPr>
            <a:r>
              <a:rPr lang="en-US" sz="2800" dirty="0" smtClean="0">
                <a:cs typeface="Arial" pitchFamily="34" charset="0"/>
              </a:rPr>
              <a:t>Some border’s properties:</a:t>
            </a:r>
            <a:endParaRPr lang="en-US" sz="2400" dirty="0">
              <a:cs typeface="Arial" pitchFamily="34" charset="0"/>
            </a:endParaRPr>
          </a:p>
        </p:txBody>
      </p:sp>
      <p:sp>
        <p:nvSpPr>
          <p:cNvPr id="15363" name="TextBox 8"/>
          <p:cNvSpPr txBox="1">
            <a:spLocks noChangeArrowheads="1"/>
          </p:cNvSpPr>
          <p:nvPr/>
        </p:nvSpPr>
        <p:spPr bwMode="auto">
          <a:xfrm>
            <a:off x="152400" y="175633"/>
            <a:ext cx="670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2800" b="1" dirty="0" smtClean="0">
                <a:solidFill>
                  <a:schemeClr val="bg1"/>
                </a:solidFill>
                <a:latin typeface="Arial" charset="0"/>
              </a:rPr>
              <a:t>CSS Border </a:t>
            </a:r>
            <a:endParaRPr lang="en-US" altLang="en-US" sz="2800" b="1" dirty="0">
              <a:solidFill>
                <a:schemeClr val="bg1"/>
              </a:solidFill>
              <a:latin typeface="Arial" charset="0"/>
            </a:endParaRPr>
          </a:p>
        </p:txBody>
      </p:sp>
      <p:pic>
        <p:nvPicPr>
          <p:cNvPr id="13316" name="Picture 4" descr="C:\Users\TONY HUNG CUONG\Desktop\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54" y="2386708"/>
            <a:ext cx="7991475" cy="39378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8"/>
          <p:cNvSpPr txBox="1">
            <a:spLocks noChangeArrowheads="1"/>
          </p:cNvSpPr>
          <p:nvPr/>
        </p:nvSpPr>
        <p:spPr bwMode="auto">
          <a:xfrm>
            <a:off x="36286" y="26698"/>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a:solidFill>
                  <a:schemeClr val="bg1"/>
                </a:solidFill>
                <a:latin typeface="Arial" charset="0"/>
              </a:rPr>
              <a:t>CSS Border </a:t>
            </a:r>
          </a:p>
        </p:txBody>
      </p:sp>
      <p:sp>
        <p:nvSpPr>
          <p:cNvPr id="6" name="TextBox 5"/>
          <p:cNvSpPr txBox="1"/>
          <p:nvPr/>
        </p:nvSpPr>
        <p:spPr>
          <a:xfrm>
            <a:off x="876654" y="990600"/>
            <a:ext cx="1390451" cy="369332"/>
          </a:xfrm>
          <a:prstGeom prst="rect">
            <a:avLst/>
          </a:prstGeom>
          <a:noFill/>
        </p:spPr>
        <p:txBody>
          <a:bodyPr wrap="square" rtlCol="0">
            <a:spAutoFit/>
          </a:bodyPr>
          <a:lstStyle/>
          <a:p>
            <a:r>
              <a:rPr lang="en-US" dirty="0" smtClean="0"/>
              <a:t>Example:</a:t>
            </a:r>
            <a:endParaRPr lang="en-US" dirty="0"/>
          </a:p>
        </p:txBody>
      </p:sp>
      <p:sp>
        <p:nvSpPr>
          <p:cNvPr id="7" name="TextBox 6"/>
          <p:cNvSpPr txBox="1"/>
          <p:nvPr/>
        </p:nvSpPr>
        <p:spPr>
          <a:xfrm>
            <a:off x="5181600" y="1019237"/>
            <a:ext cx="1390451" cy="369332"/>
          </a:xfrm>
          <a:prstGeom prst="rect">
            <a:avLst/>
          </a:prstGeom>
          <a:noFill/>
        </p:spPr>
        <p:txBody>
          <a:bodyPr wrap="square" rtlCol="0">
            <a:spAutoFit/>
          </a:bodyPr>
          <a:lstStyle/>
          <a:p>
            <a:r>
              <a:rPr lang="en-US" dirty="0" smtClean="0"/>
              <a:t>Result:</a:t>
            </a:r>
            <a:endParaRPr lang="en-US" dirty="0"/>
          </a:p>
        </p:txBody>
      </p:sp>
      <p:pic>
        <p:nvPicPr>
          <p:cNvPr id="8" name="Picture 2" descr="C:\Users\TONY HUNG CUONG\Desktop\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4" y="1500219"/>
            <a:ext cx="4381500" cy="39708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ONY HUNG CUONG\Desktop\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89" y="1600200"/>
            <a:ext cx="4176712" cy="3770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152400"/>
            <a:ext cx="7848600" cy="533400"/>
          </a:xfrm>
        </p:spPr>
        <p:txBody>
          <a:bodyPr/>
          <a:lstStyle/>
          <a:p>
            <a:r>
              <a:rPr lang="en-US" dirty="0" smtClean="0"/>
              <a:t>CSS Margins</a:t>
            </a:r>
            <a:endParaRPr lang="en-US" sz="4400" dirty="0"/>
          </a:p>
        </p:txBody>
      </p:sp>
      <p:sp>
        <p:nvSpPr>
          <p:cNvPr id="2" name="Slide Number Placeholder 1"/>
          <p:cNvSpPr>
            <a:spLocks noGrp="1"/>
          </p:cNvSpPr>
          <p:nvPr>
            <p:ph type="sldNum" sz="quarter" idx="11"/>
          </p:nvPr>
        </p:nvSpPr>
        <p:spPr>
          <a:xfrm>
            <a:off x="8153400" y="6613525"/>
            <a:ext cx="776288" cy="168275"/>
          </a:xfrm>
        </p:spPr>
        <p:txBody>
          <a:bodyPr/>
          <a:lstStyle/>
          <a:p>
            <a:pPr>
              <a:defRPr/>
            </a:pPr>
            <a:fld id="{00955DD6-A7F2-49FA-B365-0779B3D93175}" type="slidenum">
              <a:rPr lang="en-US" smtClean="0"/>
              <a:pPr>
                <a:defRPr/>
              </a:pPr>
              <a:t>13</a:t>
            </a:fld>
            <a:endParaRPr lang="en-US"/>
          </a:p>
        </p:txBody>
      </p:sp>
      <p:sp>
        <p:nvSpPr>
          <p:cNvPr id="3" name="TextBox 2"/>
          <p:cNvSpPr txBox="1"/>
          <p:nvPr/>
        </p:nvSpPr>
        <p:spPr>
          <a:xfrm>
            <a:off x="377371" y="990600"/>
            <a:ext cx="83820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A</a:t>
            </a:r>
            <a:r>
              <a:rPr lang="en-US" sz="2800" dirty="0" smtClean="0"/>
              <a:t>re </a:t>
            </a:r>
            <a:r>
              <a:rPr lang="en-US" sz="2800" dirty="0"/>
              <a:t>used to create space around elements, outside of any defined </a:t>
            </a:r>
            <a:r>
              <a:rPr lang="en-US" sz="2800" dirty="0" smtClean="0"/>
              <a:t>borders.</a:t>
            </a:r>
          </a:p>
          <a:p>
            <a:pPr marL="457200" indent="-457200">
              <a:buFont typeface="Arial" panose="020B0604020202020204" pitchFamily="34" charset="0"/>
              <a:buChar char="•"/>
            </a:pPr>
            <a:r>
              <a:rPr lang="en-US" sz="2800" dirty="0" smtClean="0"/>
              <a:t>With </a:t>
            </a:r>
            <a:r>
              <a:rPr lang="en-US" sz="2800" dirty="0"/>
              <a:t>CSS, you have full control over the margins. There are properties for setting the margin for each side of an element (top, right, bottom, and left</a:t>
            </a:r>
            <a:r>
              <a:rPr lang="en-US" sz="2800" dirty="0" smtClean="0"/>
              <a:t>).</a:t>
            </a:r>
          </a:p>
        </p:txBody>
      </p:sp>
      <p:pic>
        <p:nvPicPr>
          <p:cNvPr id="18434" name="Picture 2" descr="C:\Users\TONY HUNG CUONG\Desktop\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21" y="3429000"/>
            <a:ext cx="85725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360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8"/>
          <p:cNvSpPr txBox="1">
            <a:spLocks noChangeArrowheads="1"/>
          </p:cNvSpPr>
          <p:nvPr/>
        </p:nvSpPr>
        <p:spPr bwMode="auto">
          <a:xfrm>
            <a:off x="256296" y="116114"/>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a:solidFill>
                  <a:schemeClr val="bg1"/>
                </a:solidFill>
                <a:latin typeface="Arial" charset="0"/>
              </a:rPr>
              <a:t>CSS </a:t>
            </a:r>
            <a:r>
              <a:rPr lang="en-US" altLang="en-US" sz="3200" b="1" dirty="0" smtClean="0">
                <a:solidFill>
                  <a:schemeClr val="bg1"/>
                </a:solidFill>
                <a:latin typeface="Arial" charset="0"/>
              </a:rPr>
              <a:t>Margin</a:t>
            </a:r>
            <a:endParaRPr lang="en-US" altLang="en-US" sz="3200" b="1" dirty="0">
              <a:solidFill>
                <a:schemeClr val="bg1"/>
              </a:solidFill>
              <a:latin typeface="Arial" charset="0"/>
            </a:endParaRPr>
          </a:p>
        </p:txBody>
      </p:sp>
      <p:sp>
        <p:nvSpPr>
          <p:cNvPr id="7" name="TextBox 6"/>
          <p:cNvSpPr txBox="1"/>
          <p:nvPr/>
        </p:nvSpPr>
        <p:spPr>
          <a:xfrm>
            <a:off x="880410" y="1066800"/>
            <a:ext cx="1390451" cy="369332"/>
          </a:xfrm>
          <a:prstGeom prst="rect">
            <a:avLst/>
          </a:prstGeom>
          <a:noFill/>
        </p:spPr>
        <p:txBody>
          <a:bodyPr wrap="square" rtlCol="0">
            <a:spAutoFit/>
          </a:bodyPr>
          <a:lstStyle/>
          <a:p>
            <a:r>
              <a:rPr lang="en-US" dirty="0" smtClean="0"/>
              <a:t>Example:</a:t>
            </a:r>
            <a:endParaRPr lang="en-US" dirty="0"/>
          </a:p>
        </p:txBody>
      </p:sp>
      <p:sp>
        <p:nvSpPr>
          <p:cNvPr id="8" name="TextBox 7"/>
          <p:cNvSpPr txBox="1"/>
          <p:nvPr/>
        </p:nvSpPr>
        <p:spPr>
          <a:xfrm>
            <a:off x="5585959" y="1066800"/>
            <a:ext cx="1390451" cy="369332"/>
          </a:xfrm>
          <a:prstGeom prst="rect">
            <a:avLst/>
          </a:prstGeom>
          <a:noFill/>
        </p:spPr>
        <p:txBody>
          <a:bodyPr wrap="square" rtlCol="0">
            <a:spAutoFit/>
          </a:bodyPr>
          <a:lstStyle/>
          <a:p>
            <a:r>
              <a:rPr lang="en-US" dirty="0" smtClean="0"/>
              <a:t>Result:</a:t>
            </a:r>
            <a:endParaRPr lang="en-US" dirty="0"/>
          </a:p>
        </p:txBody>
      </p:sp>
      <p:pic>
        <p:nvPicPr>
          <p:cNvPr id="19458" name="Picture 2" descr="C:\Users\TONY HUNG CUONG\Desktop\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97" y="1601787"/>
            <a:ext cx="5077704" cy="3705225"/>
          </a:xfrm>
          <a:prstGeom prst="rect">
            <a:avLst/>
          </a:prstGeom>
          <a:noFill/>
          <a:extLst>
            <a:ext uri="{909E8E84-426E-40DD-AFC4-6F175D3DCCD1}">
              <a14:hiddenFill xmlns:a14="http://schemas.microsoft.com/office/drawing/2010/main">
                <a:solidFill>
                  <a:srgbClr val="FFFFFF"/>
                </a:solidFill>
              </a14:hiddenFill>
            </a:ext>
          </a:extLst>
        </p:spPr>
      </p:pic>
      <p:pic>
        <p:nvPicPr>
          <p:cNvPr id="19459" name="Picture 3" descr="C:\Users\TONY HUNG CUONG\Desktop\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096" y="2743200"/>
            <a:ext cx="5353929"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357188" y="1001713"/>
            <a:ext cx="832961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marL="457200" indent="-457200">
              <a:buFont typeface="Arial" panose="020B0604020202020204" pitchFamily="34" charset="0"/>
              <a:buChar char="•"/>
            </a:pPr>
            <a:r>
              <a:rPr lang="en-US" sz="2800" dirty="0"/>
              <a:t>A</a:t>
            </a:r>
            <a:r>
              <a:rPr lang="en-US" sz="2800" dirty="0" smtClean="0"/>
              <a:t>re </a:t>
            </a:r>
            <a:r>
              <a:rPr lang="en-US" sz="2800" dirty="0"/>
              <a:t>used to generate space around an element's content, inside of any defined </a:t>
            </a:r>
            <a:r>
              <a:rPr lang="en-US" sz="2800" dirty="0" smtClean="0"/>
              <a:t>borders.</a:t>
            </a:r>
          </a:p>
          <a:p>
            <a:pPr marL="457200" indent="-457200">
              <a:buFont typeface="Arial" panose="020B0604020202020204" pitchFamily="34" charset="0"/>
              <a:buChar char="•"/>
            </a:pPr>
            <a:r>
              <a:rPr lang="en-US" sz="2800" dirty="0" smtClean="0"/>
              <a:t>With </a:t>
            </a:r>
            <a:r>
              <a:rPr lang="en-US" sz="2800" dirty="0"/>
              <a:t>CSS, you have full control over the padding. There are properties for setting the padding for each side of an element (top, right, bottom, and left).</a:t>
            </a:r>
          </a:p>
        </p:txBody>
      </p:sp>
      <p:sp>
        <p:nvSpPr>
          <p:cNvPr id="20483" name="TextBox 8"/>
          <p:cNvSpPr txBox="1">
            <a:spLocks noChangeArrowheads="1"/>
          </p:cNvSpPr>
          <p:nvPr/>
        </p:nvSpPr>
        <p:spPr bwMode="auto">
          <a:xfrm>
            <a:off x="228600" y="169217"/>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smtClean="0">
                <a:solidFill>
                  <a:schemeClr val="bg1"/>
                </a:solidFill>
                <a:latin typeface="Arial" charset="0"/>
              </a:rPr>
              <a:t>CSS Padding</a:t>
            </a:r>
            <a:endParaRPr lang="en-US" altLang="en-US" sz="3200" b="1" dirty="0">
              <a:solidFill>
                <a:schemeClr val="bg1"/>
              </a:solidFill>
              <a:latin typeface="Arial" charset="0"/>
            </a:endParaRPr>
          </a:p>
        </p:txBody>
      </p:sp>
      <p:pic>
        <p:nvPicPr>
          <p:cNvPr id="2" name="Picture 2" descr="C:\Users\TONY HUNG CUONG\Desktop\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71" y="3274793"/>
            <a:ext cx="8601075"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584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8"/>
          <p:cNvSpPr txBox="1">
            <a:spLocks noChangeArrowheads="1"/>
          </p:cNvSpPr>
          <p:nvPr/>
        </p:nvSpPr>
        <p:spPr bwMode="auto">
          <a:xfrm>
            <a:off x="256296" y="116114"/>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a:solidFill>
                  <a:schemeClr val="bg1"/>
                </a:solidFill>
                <a:latin typeface="Arial" charset="0"/>
              </a:rPr>
              <a:t>CSS </a:t>
            </a:r>
            <a:r>
              <a:rPr lang="en-US" altLang="en-US" sz="3200" b="1" dirty="0" smtClean="0">
                <a:solidFill>
                  <a:schemeClr val="bg1"/>
                </a:solidFill>
                <a:latin typeface="Arial" charset="0"/>
              </a:rPr>
              <a:t>Padding</a:t>
            </a:r>
            <a:endParaRPr lang="en-US" altLang="en-US" sz="3200" b="1" dirty="0">
              <a:solidFill>
                <a:schemeClr val="bg1"/>
              </a:solidFill>
              <a:latin typeface="Arial" charset="0"/>
            </a:endParaRPr>
          </a:p>
        </p:txBody>
      </p:sp>
      <p:sp>
        <p:nvSpPr>
          <p:cNvPr id="7" name="TextBox 6"/>
          <p:cNvSpPr txBox="1"/>
          <p:nvPr/>
        </p:nvSpPr>
        <p:spPr>
          <a:xfrm>
            <a:off x="880410" y="1066800"/>
            <a:ext cx="1390451" cy="369332"/>
          </a:xfrm>
          <a:prstGeom prst="rect">
            <a:avLst/>
          </a:prstGeom>
          <a:noFill/>
        </p:spPr>
        <p:txBody>
          <a:bodyPr wrap="square" rtlCol="0">
            <a:spAutoFit/>
          </a:bodyPr>
          <a:lstStyle/>
          <a:p>
            <a:r>
              <a:rPr lang="en-US" dirty="0" smtClean="0"/>
              <a:t>Example:</a:t>
            </a:r>
            <a:endParaRPr lang="en-US" dirty="0"/>
          </a:p>
        </p:txBody>
      </p:sp>
      <p:sp>
        <p:nvSpPr>
          <p:cNvPr id="8" name="TextBox 7"/>
          <p:cNvSpPr txBox="1"/>
          <p:nvPr/>
        </p:nvSpPr>
        <p:spPr>
          <a:xfrm>
            <a:off x="6172200" y="1244209"/>
            <a:ext cx="1390451" cy="369332"/>
          </a:xfrm>
          <a:prstGeom prst="rect">
            <a:avLst/>
          </a:prstGeom>
          <a:noFill/>
        </p:spPr>
        <p:txBody>
          <a:bodyPr wrap="square" rtlCol="0">
            <a:spAutoFit/>
          </a:bodyPr>
          <a:lstStyle/>
          <a:p>
            <a:r>
              <a:rPr lang="en-US" dirty="0" smtClean="0"/>
              <a:t>Result:</a:t>
            </a:r>
            <a:endParaRPr lang="en-US" dirty="0"/>
          </a:p>
        </p:txBody>
      </p:sp>
      <p:pic>
        <p:nvPicPr>
          <p:cNvPr id="21506" name="Picture 2" descr="C:\Users\TONY HUNG CUONG\Desktop\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97" y="1676400"/>
            <a:ext cx="5077704" cy="4267200"/>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C:\Users\TONY HUNG CUONG\Desktop\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981200"/>
            <a:ext cx="334327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32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layout webpage</a:t>
            </a:r>
            <a:endParaRPr lang="en-US" dirty="0"/>
          </a:p>
        </p:txBody>
      </p:sp>
      <p:sp>
        <p:nvSpPr>
          <p:cNvPr id="3" name="Content Placeholder 2"/>
          <p:cNvSpPr>
            <a:spLocks noGrp="1"/>
          </p:cNvSpPr>
          <p:nvPr>
            <p:ph idx="1"/>
          </p:nvPr>
        </p:nvSpPr>
        <p:spPr/>
        <p:txBody>
          <a:bodyPr/>
          <a:lstStyle/>
          <a:p>
            <a:r>
              <a:rPr lang="en-US" dirty="0" smtClean="0"/>
              <a:t>To layout an webpage, you must remember two things:</a:t>
            </a:r>
          </a:p>
          <a:p>
            <a:r>
              <a:rPr lang="en-US" dirty="0" smtClean="0"/>
              <a:t>How to positioning HTML elements (</a:t>
            </a:r>
            <a:r>
              <a:rPr lang="en-US" dirty="0" err="1" smtClean="0"/>
              <a:t>position,float,clear</a:t>
            </a:r>
            <a:r>
              <a:rPr lang="en-US" dirty="0" smtClean="0"/>
              <a:t> properties)</a:t>
            </a:r>
          </a:p>
          <a:p>
            <a:r>
              <a:rPr lang="en-US" dirty="0" smtClean="0"/>
              <a:t>The display type of elements ( display properties)</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17</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414371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066800"/>
            <a:ext cx="8405812" cy="4216539"/>
          </a:xfrm>
          <a:prstGeom prst="rect">
            <a:avLst/>
          </a:prstGeom>
          <a:noFill/>
        </p:spPr>
        <p:txBody>
          <a:bodyPr wrap="square">
            <a:spAutoFit/>
          </a:bodyPr>
          <a:lstStyle/>
          <a:p>
            <a:pPr marL="285750" indent="-285750" fontAlgn="auto">
              <a:lnSpc>
                <a:spcPct val="100000"/>
              </a:lnSpc>
              <a:spcBef>
                <a:spcPts val="0"/>
              </a:spcBef>
              <a:spcAft>
                <a:spcPts val="0"/>
              </a:spcAft>
              <a:buSzPct val="130000"/>
              <a:buFontTx/>
              <a:buBlip>
                <a:blip r:embed="rId3"/>
              </a:buBlip>
              <a:defRPr/>
            </a:pPr>
            <a:r>
              <a:rPr lang="en-US" sz="2000" dirty="0">
                <a:cs typeface="Arial" pitchFamily="34" charset="0"/>
              </a:rPr>
              <a:t>CSS positioning properties:</a:t>
            </a:r>
          </a:p>
          <a:p>
            <a:pPr marL="742950" lvl="1" indent="-285750" fontAlgn="auto">
              <a:lnSpc>
                <a:spcPct val="100000"/>
              </a:lnSpc>
              <a:spcBef>
                <a:spcPts val="0"/>
              </a:spcBef>
              <a:spcAft>
                <a:spcPts val="0"/>
              </a:spcAft>
              <a:buSzPct val="160000"/>
              <a:buFontTx/>
              <a:buBlip>
                <a:blip r:embed="rId4"/>
              </a:buBlip>
              <a:defRPr/>
            </a:pPr>
            <a:r>
              <a:rPr lang="en-US" sz="2400" dirty="0">
                <a:cs typeface="Arial" pitchFamily="34" charset="0"/>
              </a:rPr>
              <a:t>Are used to control the placement of elements on a Web page.</a:t>
            </a:r>
          </a:p>
          <a:p>
            <a:pPr marL="285750" lvl="1" indent="-285750" fontAlgn="auto">
              <a:lnSpc>
                <a:spcPct val="100000"/>
              </a:lnSpc>
              <a:spcBef>
                <a:spcPts val="0"/>
              </a:spcBef>
              <a:spcAft>
                <a:spcPts val="0"/>
              </a:spcAft>
              <a:buSzPct val="130000"/>
              <a:buFontTx/>
              <a:buBlip>
                <a:blip r:embed="rId3"/>
              </a:buBlip>
              <a:defRPr/>
            </a:pPr>
            <a:r>
              <a:rPr lang="en-US" sz="2000" dirty="0" smtClean="0">
                <a:cs typeface="Arial" pitchFamily="34" charset="0"/>
              </a:rPr>
              <a:t>The </a:t>
            </a:r>
            <a:r>
              <a:rPr lang="en-US" sz="2000" dirty="0">
                <a:cs typeface="Courier New" pitchFamily="49" charset="0"/>
              </a:rPr>
              <a:t>position</a:t>
            </a:r>
            <a:r>
              <a:rPr lang="en-US" sz="2000" dirty="0">
                <a:cs typeface="Arial" pitchFamily="34" charset="0"/>
              </a:rPr>
              <a:t> property is used to position an element on a Web page using </a:t>
            </a:r>
            <a:r>
              <a:rPr lang="en-US" sz="2000" dirty="0" smtClean="0">
                <a:cs typeface="Arial" pitchFamily="34" charset="0"/>
              </a:rPr>
              <a:t>the following </a:t>
            </a:r>
            <a:r>
              <a:rPr lang="en-US" sz="2000" dirty="0">
                <a:cs typeface="Arial" pitchFamily="34" charset="0"/>
              </a:rPr>
              <a:t>positioning methods</a:t>
            </a:r>
            <a:r>
              <a:rPr lang="en-US" sz="2000" dirty="0" smtClean="0">
                <a:cs typeface="Arial" pitchFamily="34" charset="0"/>
              </a:rPr>
              <a:t>:</a:t>
            </a:r>
          </a:p>
          <a:p>
            <a:pPr marL="742950" lvl="2" indent="-285750" fontAlgn="auto">
              <a:spcBef>
                <a:spcPts val="0"/>
              </a:spcBef>
              <a:spcAft>
                <a:spcPts val="0"/>
              </a:spcAft>
              <a:buSzPct val="130000"/>
              <a:buFontTx/>
              <a:buBlip>
                <a:blip r:embed="rId3"/>
              </a:buBlip>
              <a:defRPr/>
            </a:pPr>
            <a:r>
              <a:rPr lang="en-US" sz="2000" dirty="0" smtClean="0">
                <a:cs typeface="Arial" pitchFamily="34" charset="0"/>
              </a:rPr>
              <a:t>Static</a:t>
            </a:r>
          </a:p>
          <a:p>
            <a:pPr marL="742950" lvl="2" indent="-285750" fontAlgn="auto">
              <a:spcBef>
                <a:spcPts val="0"/>
              </a:spcBef>
              <a:spcAft>
                <a:spcPts val="0"/>
              </a:spcAft>
              <a:buSzPct val="130000"/>
              <a:buFontTx/>
              <a:buBlip>
                <a:blip r:embed="rId3"/>
              </a:buBlip>
              <a:defRPr/>
            </a:pPr>
            <a:r>
              <a:rPr lang="en-US" sz="2000" dirty="0" smtClean="0">
                <a:cs typeface="Arial" pitchFamily="34" charset="0"/>
              </a:rPr>
              <a:t>Fixed</a:t>
            </a:r>
          </a:p>
          <a:p>
            <a:pPr marL="742950" lvl="2" indent="-285750" fontAlgn="auto">
              <a:spcBef>
                <a:spcPts val="0"/>
              </a:spcBef>
              <a:spcAft>
                <a:spcPts val="0"/>
              </a:spcAft>
              <a:buSzPct val="130000"/>
              <a:buFontTx/>
              <a:buBlip>
                <a:blip r:embed="rId3"/>
              </a:buBlip>
              <a:defRPr/>
            </a:pPr>
            <a:r>
              <a:rPr lang="en-US" sz="2000" dirty="0" smtClean="0">
                <a:cs typeface="Arial" pitchFamily="34" charset="0"/>
              </a:rPr>
              <a:t>Relative</a:t>
            </a:r>
          </a:p>
          <a:p>
            <a:pPr marL="742950" lvl="2" indent="-285750" fontAlgn="auto">
              <a:spcBef>
                <a:spcPts val="0"/>
              </a:spcBef>
              <a:spcAft>
                <a:spcPts val="0"/>
              </a:spcAft>
              <a:buSzPct val="130000"/>
              <a:buFontTx/>
              <a:buBlip>
                <a:blip r:embed="rId3"/>
              </a:buBlip>
              <a:defRPr/>
            </a:pPr>
            <a:r>
              <a:rPr lang="en-US" sz="2000" dirty="0" smtClean="0">
                <a:cs typeface="Arial" pitchFamily="34" charset="0"/>
              </a:rPr>
              <a:t>Absolute</a:t>
            </a:r>
          </a:p>
          <a:p>
            <a:pPr marL="457200" lvl="2" fontAlgn="auto">
              <a:spcBef>
                <a:spcPts val="0"/>
              </a:spcBef>
              <a:spcAft>
                <a:spcPts val="0"/>
              </a:spcAft>
              <a:buSzPct val="130000"/>
              <a:defRPr/>
            </a:pPr>
            <a:endParaRPr lang="en-US" sz="2000" dirty="0">
              <a:cs typeface="Arial" pitchFamily="34" charset="0"/>
            </a:endParaRPr>
          </a:p>
          <a:p>
            <a:pPr marL="457200" lvl="2" fontAlgn="auto">
              <a:spcBef>
                <a:spcPts val="0"/>
              </a:spcBef>
              <a:spcAft>
                <a:spcPts val="0"/>
              </a:spcAft>
              <a:buSzPct val="130000"/>
              <a:defRPr/>
            </a:pPr>
            <a:r>
              <a:rPr lang="en-US" sz="2000" dirty="0" smtClean="0">
                <a:cs typeface="Arial" pitchFamily="34" charset="0"/>
              </a:rPr>
              <a:t>Position property come with another bunch properties is margin, left, top, right, bottom properties</a:t>
            </a:r>
            <a:endParaRPr lang="en-US" sz="2000" dirty="0" smtClean="0">
              <a:cs typeface="Arial" pitchFamily="34" charset="0"/>
            </a:endParaRPr>
          </a:p>
          <a:p>
            <a:pPr marL="457200" lvl="2" fontAlgn="auto">
              <a:spcBef>
                <a:spcPts val="0"/>
              </a:spcBef>
              <a:spcAft>
                <a:spcPts val="0"/>
              </a:spcAft>
              <a:buSzPct val="130000"/>
              <a:defRPr/>
            </a:pPr>
            <a:endParaRPr lang="en-US" sz="2000" dirty="0" smtClean="0">
              <a:cs typeface="Arial" pitchFamily="34" charset="0"/>
            </a:endParaRPr>
          </a:p>
        </p:txBody>
      </p:sp>
      <p:sp>
        <p:nvSpPr>
          <p:cNvPr id="19459" name="TextBox 8"/>
          <p:cNvSpPr txBox="1">
            <a:spLocks noChangeArrowheads="1"/>
          </p:cNvSpPr>
          <p:nvPr/>
        </p:nvSpPr>
        <p:spPr bwMode="auto">
          <a:xfrm>
            <a:off x="152400" y="161119"/>
            <a:ext cx="670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2800" b="1" dirty="0" smtClean="0">
                <a:solidFill>
                  <a:schemeClr val="bg1"/>
                </a:solidFill>
                <a:latin typeface="Arial" charset="0"/>
              </a:rPr>
              <a:t>Positioning HTML Elements</a:t>
            </a:r>
            <a:endParaRPr lang="en-US" altLang="en-US" sz="2800" b="1" dirty="0">
              <a:solidFill>
                <a:schemeClr val="bg1"/>
              </a:solidFill>
              <a:latin typeface="Arial" charset="0"/>
            </a:endParaRPr>
          </a:p>
        </p:txBody>
      </p:sp>
    </p:spTree>
    <p:extLst>
      <p:ext uri="{BB962C8B-B14F-4D97-AF65-F5344CB8AC3E}">
        <p14:creationId xmlns:p14="http://schemas.microsoft.com/office/powerpoint/2010/main" val="487213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charset="0"/>
              </a:rPr>
              <a:t>Static Position</a:t>
            </a:r>
            <a:r>
              <a:rPr lang="en-US" altLang="en-US" dirty="0">
                <a:latin typeface="Arial" charset="0"/>
              </a:rPr>
              <a:t/>
            </a:r>
            <a:br>
              <a:rPr lang="en-US" altLang="en-US" dirty="0">
                <a:latin typeface="Arial" charset="0"/>
              </a:rPr>
            </a:br>
            <a:endParaRPr lang="en-US" dirty="0"/>
          </a:p>
        </p:txBody>
      </p:sp>
      <p:sp>
        <p:nvSpPr>
          <p:cNvPr id="3" name="Content Placeholder 2"/>
          <p:cNvSpPr>
            <a:spLocks noGrp="1"/>
          </p:cNvSpPr>
          <p:nvPr>
            <p:ph idx="1"/>
          </p:nvPr>
        </p:nvSpPr>
        <p:spPr/>
        <p:txBody>
          <a:bodyPr/>
          <a:lstStyle/>
          <a:p>
            <a:r>
              <a:rPr lang="en-US" dirty="0" smtClean="0"/>
              <a:t>HTML elements are positioned static by default</a:t>
            </a:r>
          </a:p>
          <a:p>
            <a:r>
              <a:rPr lang="en-US" dirty="0"/>
              <a:t>An element with </a:t>
            </a:r>
            <a:r>
              <a:rPr lang="en-US" dirty="0"/>
              <a:t>position: static;</a:t>
            </a:r>
            <a:r>
              <a:rPr lang="en-US" dirty="0"/>
              <a:t> is not positioned in any special way; it is always positioned according to the normal flow of the </a:t>
            </a:r>
            <a:r>
              <a:rPr lang="en-US" dirty="0" smtClean="0"/>
              <a:t>page</a:t>
            </a:r>
            <a:endParaRPr lang="en-US" dirty="0"/>
          </a:p>
          <a:p>
            <a:r>
              <a:rPr lang="en-US" dirty="0" smtClean="0"/>
              <a:t>Static Position do not support left, right, bottom, top properties</a:t>
            </a:r>
          </a:p>
          <a:p>
            <a:endParaRPr lang="en-US" dirty="0" smtClean="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19</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318586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txBox="1">
            <a:spLocks noChangeArrowheads="1"/>
          </p:cNvSpPr>
          <p:nvPr/>
        </p:nvSpPr>
        <p:spPr bwMode="auto">
          <a:xfrm>
            <a:off x="357188" y="1001713"/>
            <a:ext cx="79642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buFontTx/>
              <a:buBlip>
                <a:blip r:embed="rId2"/>
              </a:buBlip>
            </a:pPr>
            <a:r>
              <a:rPr lang="en-US" sz="2400" dirty="0"/>
              <a:t>D</a:t>
            </a:r>
            <a:r>
              <a:rPr lang="en-US" sz="2400" dirty="0" smtClean="0"/>
              <a:t>efine </a:t>
            </a:r>
            <a:r>
              <a:rPr lang="en-US" sz="2400" dirty="0"/>
              <a:t>the font family, boldness, size, and the style of a text</a:t>
            </a:r>
            <a:r>
              <a:rPr lang="en-US" sz="2400" dirty="0" smtClean="0"/>
              <a:t>.</a:t>
            </a:r>
          </a:p>
          <a:p>
            <a:pPr>
              <a:buSzPct val="130000"/>
              <a:buFontTx/>
              <a:buBlip>
                <a:blip r:embed="rId2"/>
              </a:buBlip>
            </a:pPr>
            <a:r>
              <a:rPr lang="en-US" altLang="en-US" sz="2400" dirty="0" smtClean="0"/>
              <a:t>Some CSS font properties:</a:t>
            </a:r>
            <a:endParaRPr lang="en-US" altLang="en-US" sz="2000" dirty="0"/>
          </a:p>
        </p:txBody>
      </p:sp>
      <p:sp>
        <p:nvSpPr>
          <p:cNvPr id="19459" name="TextBox 8"/>
          <p:cNvSpPr txBox="1">
            <a:spLocks noChangeArrowheads="1"/>
          </p:cNvSpPr>
          <p:nvPr/>
        </p:nvSpPr>
        <p:spPr bwMode="auto">
          <a:xfrm>
            <a:off x="127000" y="107662"/>
            <a:ext cx="6705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200" b="1" dirty="0" smtClean="0">
                <a:solidFill>
                  <a:schemeClr val="bg1"/>
                </a:solidFill>
                <a:latin typeface="Arial" charset="0"/>
              </a:rPr>
              <a:t>CSS Fonts</a:t>
            </a:r>
            <a:endParaRPr lang="en-US" altLang="en-US" sz="3200" b="1" dirty="0">
              <a:solidFill>
                <a:schemeClr val="bg1"/>
              </a:solidFill>
              <a:latin typeface="Arial" charset="0"/>
            </a:endParaRPr>
          </a:p>
        </p:txBody>
      </p:sp>
      <p:pic>
        <p:nvPicPr>
          <p:cNvPr id="14339" name="Picture 3" descr="C:\Users\TONY HUNG CUONG\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37" y="1843596"/>
            <a:ext cx="8696325" cy="3314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Position</a:t>
            </a:r>
            <a:endParaRPr lang="en-US" dirty="0"/>
          </a:p>
        </p:txBody>
      </p:sp>
      <p:sp>
        <p:nvSpPr>
          <p:cNvPr id="3" name="Content Placeholder 2"/>
          <p:cNvSpPr>
            <a:spLocks noGrp="1"/>
          </p:cNvSpPr>
          <p:nvPr>
            <p:ph idx="1"/>
          </p:nvPr>
        </p:nvSpPr>
        <p:spPr/>
        <p:txBody>
          <a:bodyPr/>
          <a:lstStyle/>
          <a:p>
            <a:r>
              <a:rPr lang="en-US" dirty="0"/>
              <a:t>An element with position: relative; is positioned relative to its normal position.</a:t>
            </a:r>
          </a:p>
          <a:p>
            <a:r>
              <a:rPr lang="en-US" dirty="0"/>
              <a:t>Setting the top, right, bottom, and left properties of a relatively-positioned element will cause it to be adjusted away from its normal position. Other content will not be adjusted to fit into any gap left by the element.</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20</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750602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Position</a:t>
            </a:r>
            <a:endParaRPr lang="en-US" dirty="0"/>
          </a:p>
        </p:txBody>
      </p:sp>
      <p:sp>
        <p:nvSpPr>
          <p:cNvPr id="3" name="Content Placeholder 2"/>
          <p:cNvSpPr>
            <a:spLocks noGrp="1"/>
          </p:cNvSpPr>
          <p:nvPr>
            <p:ph idx="1"/>
          </p:nvPr>
        </p:nvSpPr>
        <p:spPr/>
        <p:txBody>
          <a:bodyPr/>
          <a:lstStyle/>
          <a:p>
            <a:r>
              <a:rPr lang="en-US" dirty="0"/>
              <a:t>An element with </a:t>
            </a:r>
            <a:r>
              <a:rPr lang="en-US" dirty="0"/>
              <a:t>position: fixed;</a:t>
            </a:r>
            <a:r>
              <a:rPr lang="en-US" dirty="0"/>
              <a:t> is positioned relative to the viewport, which means it always stays in the same place even if the page is scrolled. The top, right, bottom, and left properties are used to position the element.</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21</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025121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Position</a:t>
            </a:r>
            <a:endParaRPr lang="en-US" dirty="0"/>
          </a:p>
        </p:txBody>
      </p:sp>
      <p:sp>
        <p:nvSpPr>
          <p:cNvPr id="3" name="Content Placeholder 2"/>
          <p:cNvSpPr>
            <a:spLocks noGrp="1"/>
          </p:cNvSpPr>
          <p:nvPr>
            <p:ph idx="1"/>
          </p:nvPr>
        </p:nvSpPr>
        <p:spPr/>
        <p:txBody>
          <a:bodyPr/>
          <a:lstStyle/>
          <a:p>
            <a:r>
              <a:rPr lang="en-US" dirty="0"/>
              <a:t>An element with </a:t>
            </a:r>
            <a:r>
              <a:rPr lang="en-US" dirty="0"/>
              <a:t>position: absolute;</a:t>
            </a:r>
            <a:r>
              <a:rPr lang="en-US" dirty="0"/>
              <a:t> is positioned relative to the nearest positioned ancestor (instead of positioned relative to the viewport, like fixed).</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22</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872929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8"/>
          <p:cNvSpPr txBox="1">
            <a:spLocks noChangeArrowheads="1"/>
          </p:cNvSpPr>
          <p:nvPr/>
        </p:nvSpPr>
        <p:spPr bwMode="auto">
          <a:xfrm>
            <a:off x="152400" y="190147"/>
            <a:ext cx="670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2800" b="1" dirty="0" smtClean="0">
                <a:solidFill>
                  <a:schemeClr val="bg1"/>
                </a:solidFill>
                <a:latin typeface="Arial" charset="0"/>
              </a:rPr>
              <a:t>Static Position</a:t>
            </a:r>
            <a:endParaRPr lang="en-US" altLang="en-US" sz="2800" b="1" dirty="0">
              <a:solidFill>
                <a:schemeClr val="bg1"/>
              </a:solidFill>
              <a:latin typeface="Arial" charset="0"/>
            </a:endParaRPr>
          </a:p>
        </p:txBody>
      </p:sp>
      <p:sp>
        <p:nvSpPr>
          <p:cNvPr id="2" name="TextBox 1"/>
          <p:cNvSpPr txBox="1"/>
          <p:nvPr/>
        </p:nvSpPr>
        <p:spPr>
          <a:xfrm>
            <a:off x="187411" y="990600"/>
            <a:ext cx="977191" cy="369332"/>
          </a:xfrm>
          <a:prstGeom prst="rect">
            <a:avLst/>
          </a:prstGeom>
          <a:noFill/>
        </p:spPr>
        <p:txBody>
          <a:bodyPr wrap="none" rtlCol="0">
            <a:spAutoFit/>
          </a:bodyPr>
          <a:lstStyle/>
          <a:p>
            <a:r>
              <a:rPr lang="en-US" dirty="0" smtClean="0"/>
              <a:t>Example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300" y="1384646"/>
            <a:ext cx="4152900" cy="15367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300" y="3657600"/>
            <a:ext cx="4597400" cy="1600200"/>
          </a:xfrm>
          <a:prstGeom prst="rect">
            <a:avLst/>
          </a:prstGeom>
        </p:spPr>
      </p:pic>
      <p:sp>
        <p:nvSpPr>
          <p:cNvPr id="6" name="TextBox 5"/>
          <p:cNvSpPr txBox="1"/>
          <p:nvPr/>
        </p:nvSpPr>
        <p:spPr>
          <a:xfrm>
            <a:off x="457200" y="1600200"/>
            <a:ext cx="2273058" cy="1200329"/>
          </a:xfrm>
          <a:prstGeom prst="rect">
            <a:avLst/>
          </a:prstGeom>
          <a:noFill/>
        </p:spPr>
        <p:txBody>
          <a:bodyPr wrap="none" rtlCol="0">
            <a:spAutoFit/>
          </a:bodyPr>
          <a:lstStyle/>
          <a:p>
            <a:r>
              <a:rPr lang="en-US" dirty="0"/>
              <a:t>#two { </a:t>
            </a:r>
            <a:endParaRPr lang="en-US" dirty="0" smtClean="0"/>
          </a:p>
          <a:p>
            <a:r>
              <a:rPr lang="en-US" dirty="0" smtClean="0"/>
              <a:t>   background</a:t>
            </a:r>
            <a:r>
              <a:rPr lang="en-US" dirty="0"/>
              <a:t>: green;  </a:t>
            </a:r>
            <a:endParaRPr lang="en-US" dirty="0" smtClean="0"/>
          </a:p>
          <a:p>
            <a:r>
              <a:rPr lang="en-US" dirty="0" smtClean="0"/>
              <a:t>   margin-left:20px</a:t>
            </a:r>
          </a:p>
          <a:p>
            <a:r>
              <a:rPr lang="en-US" dirty="0" smtClean="0"/>
              <a:t>}</a:t>
            </a:r>
            <a:endParaRPr lang="en-US" dirty="0"/>
          </a:p>
        </p:txBody>
      </p:sp>
    </p:spTree>
    <p:extLst>
      <p:ext uri="{BB962C8B-B14F-4D97-AF65-F5344CB8AC3E}">
        <p14:creationId xmlns:p14="http://schemas.microsoft.com/office/powerpoint/2010/main" val="1244643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Position</a:t>
            </a: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24</a:t>
            </a:fld>
            <a:r>
              <a:rPr lang="en-US" smtClean="0">
                <a:latin typeface="Verdana" pitchFamily="34" charset="0"/>
              </a:rPr>
              <a:t> of 19</a:t>
            </a:r>
            <a:endParaRPr lang="en-US">
              <a:latin typeface="Verdana" pitchFamily="34" charset="0"/>
            </a:endParaRPr>
          </a:p>
        </p:txBody>
      </p:sp>
      <p:sp>
        <p:nvSpPr>
          <p:cNvPr id="5" name="TextBox 4"/>
          <p:cNvSpPr txBox="1"/>
          <p:nvPr/>
        </p:nvSpPr>
        <p:spPr>
          <a:xfrm>
            <a:off x="609600" y="1219200"/>
            <a:ext cx="977191" cy="369332"/>
          </a:xfrm>
          <a:prstGeom prst="rect">
            <a:avLst/>
          </a:prstGeom>
          <a:noFill/>
        </p:spPr>
        <p:txBody>
          <a:bodyPr wrap="none" rtlCol="0">
            <a:spAutoFit/>
          </a:bodyPr>
          <a:lstStyle/>
          <a:p>
            <a:r>
              <a:rPr lang="en-US" dirty="0" smtClean="0"/>
              <a:t>Example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9300" y="1384646"/>
            <a:ext cx="4152900" cy="15367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850" y="3238673"/>
            <a:ext cx="4241800" cy="1536700"/>
          </a:xfrm>
          <a:prstGeom prst="rect">
            <a:avLst/>
          </a:prstGeom>
        </p:spPr>
      </p:pic>
      <p:sp>
        <p:nvSpPr>
          <p:cNvPr id="8" name="TextBox 7"/>
          <p:cNvSpPr txBox="1"/>
          <p:nvPr/>
        </p:nvSpPr>
        <p:spPr>
          <a:xfrm>
            <a:off x="609600" y="1676400"/>
            <a:ext cx="2167260" cy="1477328"/>
          </a:xfrm>
          <a:prstGeom prst="rect">
            <a:avLst/>
          </a:prstGeom>
          <a:noFill/>
        </p:spPr>
        <p:txBody>
          <a:bodyPr wrap="none" rtlCol="0">
            <a:spAutoFit/>
          </a:bodyPr>
          <a:lstStyle/>
          <a:p>
            <a:r>
              <a:rPr lang="en-US" dirty="0"/>
              <a:t>#two {  </a:t>
            </a:r>
            <a:endParaRPr lang="en-US" dirty="0" smtClean="0"/>
          </a:p>
          <a:p>
            <a:r>
              <a:rPr lang="en-US" dirty="0" smtClean="0"/>
              <a:t>  </a:t>
            </a:r>
            <a:r>
              <a:rPr lang="en-US" dirty="0" err="1" smtClean="0"/>
              <a:t>position:relative</a:t>
            </a:r>
            <a:r>
              <a:rPr lang="en-US" dirty="0"/>
              <a:t>;  </a:t>
            </a:r>
            <a:endParaRPr lang="en-US" dirty="0" smtClean="0"/>
          </a:p>
          <a:p>
            <a:r>
              <a:rPr lang="en-US" dirty="0" smtClean="0"/>
              <a:t>  </a:t>
            </a:r>
            <a:r>
              <a:rPr lang="en-US" dirty="0" err="1" smtClean="0"/>
              <a:t>background:green</a:t>
            </a:r>
            <a:r>
              <a:rPr lang="en-US" dirty="0"/>
              <a:t>;  </a:t>
            </a:r>
            <a:endParaRPr lang="en-US" dirty="0" smtClean="0"/>
          </a:p>
          <a:p>
            <a:r>
              <a:rPr lang="en-US" dirty="0"/>
              <a:t> </a:t>
            </a:r>
            <a:r>
              <a:rPr lang="en-US" dirty="0" smtClean="0"/>
              <a:t> left:20px</a:t>
            </a:r>
          </a:p>
          <a:p>
            <a:r>
              <a:rPr lang="en-US" dirty="0" smtClean="0"/>
              <a:t>}</a:t>
            </a:r>
            <a:endParaRPr lang="en-US" dirty="0"/>
          </a:p>
        </p:txBody>
      </p:sp>
    </p:spTree>
    <p:extLst>
      <p:ext uri="{BB962C8B-B14F-4D97-AF65-F5344CB8AC3E}">
        <p14:creationId xmlns:p14="http://schemas.microsoft.com/office/powerpoint/2010/main" val="1455396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In Absolute position, if the parent element don’t have relative properties, the child element which has absolute properties will get viewport as parent</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25</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320832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8"/>
          <p:cNvSpPr txBox="1">
            <a:spLocks noChangeArrowheads="1"/>
          </p:cNvSpPr>
          <p:nvPr/>
        </p:nvSpPr>
        <p:spPr bwMode="auto">
          <a:xfrm>
            <a:off x="211043" y="83003"/>
            <a:ext cx="670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2800" b="1" dirty="0">
                <a:solidFill>
                  <a:schemeClr val="bg1"/>
                </a:solidFill>
                <a:latin typeface="Arial" charset="0"/>
              </a:rPr>
              <a:t>Positioning HTML Elements (Contd.)</a:t>
            </a:r>
          </a:p>
        </p:txBody>
      </p:sp>
      <p:pic>
        <p:nvPicPr>
          <p:cNvPr id="5122" name="Picture 2" descr="C:\Users\TONY HUNG CUONG\Desktop\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43" y="995788"/>
            <a:ext cx="2247900" cy="7905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TONY HUNG CUONG\Desktop\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995788"/>
            <a:ext cx="6025131"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TONY HUNG CUONG\Desktop\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68" y="4572000"/>
            <a:ext cx="20764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TONY HUNG CUONG\Desktop\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819525"/>
            <a:ext cx="602513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3311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8"/>
          <p:cNvSpPr txBox="1">
            <a:spLocks noChangeArrowheads="1"/>
          </p:cNvSpPr>
          <p:nvPr/>
        </p:nvSpPr>
        <p:spPr bwMode="auto">
          <a:xfrm>
            <a:off x="228600" y="161119"/>
            <a:ext cx="6705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2800" b="1" dirty="0">
                <a:solidFill>
                  <a:schemeClr val="bg1"/>
                </a:solidFill>
                <a:latin typeface="Arial" charset="0"/>
              </a:rPr>
              <a:t>Positioning HTML Elements (Contd.)</a:t>
            </a:r>
          </a:p>
        </p:txBody>
      </p:sp>
      <p:sp>
        <p:nvSpPr>
          <p:cNvPr id="5" name="TextBox 4"/>
          <p:cNvSpPr txBox="1"/>
          <p:nvPr/>
        </p:nvSpPr>
        <p:spPr>
          <a:xfrm>
            <a:off x="357188" y="1001713"/>
            <a:ext cx="8921032" cy="2723823"/>
          </a:xfrm>
          <a:prstGeom prst="rect">
            <a:avLst/>
          </a:prstGeom>
          <a:noFill/>
        </p:spPr>
        <p:txBody>
          <a:bodyPr wrap="none">
            <a:spAutoFit/>
          </a:bodyPr>
          <a:lstStyle/>
          <a:p>
            <a:pPr marL="285750" indent="-285750" fontAlgn="auto">
              <a:lnSpc>
                <a:spcPct val="150000"/>
              </a:lnSpc>
              <a:spcBef>
                <a:spcPts val="0"/>
              </a:spcBef>
              <a:spcAft>
                <a:spcPts val="0"/>
              </a:spcAft>
              <a:buSzPct val="130000"/>
              <a:buFontTx/>
              <a:buBlip>
                <a:blip r:embed="rId2"/>
              </a:buBlip>
              <a:defRPr/>
            </a:pPr>
            <a:r>
              <a:rPr lang="en-US" sz="2000" dirty="0">
                <a:cs typeface="Arial" pitchFamily="34" charset="0"/>
              </a:rPr>
              <a:t>The </a:t>
            </a:r>
            <a:r>
              <a:rPr lang="en-US" sz="2000" dirty="0">
                <a:cs typeface="Courier New" pitchFamily="49" charset="0"/>
              </a:rPr>
              <a:t>clear</a:t>
            </a:r>
            <a:r>
              <a:rPr lang="en-US" sz="2000" dirty="0">
                <a:cs typeface="Arial" pitchFamily="34" charset="0"/>
              </a:rPr>
              <a:t> property:</a:t>
            </a:r>
          </a:p>
          <a:p>
            <a:pPr marL="742950" lvl="1" indent="-285750" fontAlgn="auto">
              <a:lnSpc>
                <a:spcPct val="150000"/>
              </a:lnSpc>
              <a:spcBef>
                <a:spcPts val="0"/>
              </a:spcBef>
              <a:spcAft>
                <a:spcPts val="0"/>
              </a:spcAft>
              <a:buSzPct val="160000"/>
              <a:buFontTx/>
              <a:buBlip>
                <a:blip r:embed="rId3"/>
              </a:buBlip>
              <a:defRPr/>
            </a:pPr>
            <a:r>
              <a:rPr lang="en-US" dirty="0">
                <a:cs typeface="Arial" pitchFamily="34" charset="0"/>
              </a:rPr>
              <a:t>Is used to turn off the float effect on HTML elements.</a:t>
            </a:r>
          </a:p>
          <a:p>
            <a:pPr marL="742950" lvl="1" indent="-285750" fontAlgn="auto">
              <a:lnSpc>
                <a:spcPct val="150000"/>
              </a:lnSpc>
              <a:spcBef>
                <a:spcPts val="0"/>
              </a:spcBef>
              <a:spcAft>
                <a:spcPts val="0"/>
              </a:spcAft>
              <a:buSzPct val="160000"/>
              <a:buFontTx/>
              <a:buBlip>
                <a:blip r:embed="rId3"/>
              </a:buBlip>
              <a:defRPr/>
            </a:pPr>
            <a:r>
              <a:rPr lang="en-US" dirty="0">
                <a:cs typeface="Arial" pitchFamily="34" charset="0"/>
              </a:rPr>
              <a:t>Can be specified by using the following syntax:</a:t>
            </a:r>
          </a:p>
          <a:p>
            <a:pPr lvl="2" fontAlgn="auto">
              <a:lnSpc>
                <a:spcPct val="150000"/>
              </a:lnSpc>
              <a:spcBef>
                <a:spcPts val="0"/>
              </a:spcBef>
              <a:spcAft>
                <a:spcPts val="0"/>
              </a:spcAft>
              <a:buSzPct val="160000"/>
              <a:defRPr/>
            </a:pPr>
            <a:r>
              <a:rPr lang="en-US" dirty="0">
                <a:cs typeface="Courier New" pitchFamily="49" charset="0"/>
              </a:rPr>
              <a:t>clear: </a:t>
            </a:r>
            <a:r>
              <a:rPr lang="en-US" dirty="0" err="1">
                <a:cs typeface="Courier New" pitchFamily="49" charset="0"/>
              </a:rPr>
              <a:t>both|left|right</a:t>
            </a:r>
            <a:r>
              <a:rPr lang="en-US" dirty="0">
                <a:cs typeface="Courier New" pitchFamily="49" charset="0"/>
              </a:rPr>
              <a:t>;</a:t>
            </a:r>
          </a:p>
          <a:p>
            <a:pPr marL="285750" lvl="2" indent="-285750" fontAlgn="auto">
              <a:lnSpc>
                <a:spcPct val="150000"/>
              </a:lnSpc>
              <a:spcBef>
                <a:spcPts val="0"/>
              </a:spcBef>
              <a:spcAft>
                <a:spcPts val="0"/>
              </a:spcAft>
              <a:buSzPct val="130000"/>
              <a:buFontTx/>
              <a:buBlip>
                <a:blip r:embed="rId2"/>
              </a:buBlip>
              <a:defRPr/>
            </a:pPr>
            <a:r>
              <a:rPr lang="en-US" sz="2000" dirty="0">
                <a:cs typeface="Arial" pitchFamily="34" charset="0"/>
              </a:rPr>
              <a:t>The following embedded Notepad file contains the code to show the use </a:t>
            </a:r>
            <a:r>
              <a:rPr lang="en-US" sz="2000" dirty="0" smtClean="0">
                <a:cs typeface="Arial" pitchFamily="34" charset="0"/>
              </a:rPr>
              <a:t>of </a:t>
            </a:r>
            <a:r>
              <a:rPr lang="en-US" sz="2000" dirty="0">
                <a:cs typeface="Courier New" pitchFamily="49" charset="0"/>
              </a:rPr>
              <a:t>clear</a:t>
            </a:r>
            <a:r>
              <a:rPr lang="en-US" sz="2000" dirty="0">
                <a:cs typeface="Arial" pitchFamily="34" charset="0"/>
              </a:rPr>
              <a:t> </a:t>
            </a:r>
          </a:p>
          <a:p>
            <a:pPr marL="0" lvl="2" fontAlgn="auto">
              <a:lnSpc>
                <a:spcPct val="150000"/>
              </a:lnSpc>
              <a:spcBef>
                <a:spcPts val="0"/>
              </a:spcBef>
              <a:spcAft>
                <a:spcPts val="0"/>
              </a:spcAft>
              <a:buSzPct val="130000"/>
              <a:defRPr/>
            </a:pPr>
            <a:r>
              <a:rPr lang="en-US" sz="2000" dirty="0">
                <a:cs typeface="Arial" pitchFamily="34" charset="0"/>
              </a:rPr>
              <a:t>     property</a:t>
            </a:r>
            <a:r>
              <a:rPr lang="en-US" sz="2000" dirty="0" smtClean="0">
                <a:cs typeface="Arial" pitchFamily="34" charset="0"/>
              </a:rPr>
              <a:t>:</a:t>
            </a:r>
            <a:endParaRPr lang="en-US" sz="2000" dirty="0">
              <a:cs typeface="Arial" pitchFamily="34" charset="0"/>
            </a:endParaRPr>
          </a:p>
        </p:txBody>
      </p:sp>
    </p:spTree>
    <p:extLst>
      <p:ext uri="{BB962C8B-B14F-4D97-AF65-F5344CB8AC3E}">
        <p14:creationId xmlns:p14="http://schemas.microsoft.com/office/powerpoint/2010/main" val="2555727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properties</a:t>
            </a:r>
            <a:endParaRPr lang="en-US" dirty="0"/>
          </a:p>
        </p:txBody>
      </p:sp>
      <p:sp>
        <p:nvSpPr>
          <p:cNvPr id="3" name="Content Placeholder 2"/>
          <p:cNvSpPr>
            <a:spLocks noGrp="1"/>
          </p:cNvSpPr>
          <p:nvPr>
            <p:ph idx="1"/>
          </p:nvPr>
        </p:nvSpPr>
        <p:spPr/>
        <p:txBody>
          <a:bodyPr/>
          <a:lstStyle/>
          <a:p>
            <a:r>
              <a:rPr lang="en-US" dirty="0" smtClean="0"/>
              <a:t>This properties control what the way of elements display</a:t>
            </a:r>
          </a:p>
          <a:p>
            <a:r>
              <a:rPr lang="en-US" dirty="0" smtClean="0"/>
              <a:t>The popular properties is: inline, block, inline-block</a:t>
            </a:r>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28</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100705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Flexbox</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238" y="1066800"/>
            <a:ext cx="7927523" cy="5059363"/>
          </a:xfrm>
        </p:spPr>
      </p:pic>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29</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73281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8"/>
          <p:cNvSpPr txBox="1">
            <a:spLocks noChangeArrowheads="1"/>
          </p:cNvSpPr>
          <p:nvPr/>
        </p:nvSpPr>
        <p:spPr bwMode="auto">
          <a:xfrm>
            <a:off x="36286" y="46584"/>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a:solidFill>
                  <a:schemeClr val="bg1"/>
                </a:solidFill>
                <a:latin typeface="Arial" charset="0"/>
              </a:rPr>
              <a:t>CSS </a:t>
            </a:r>
            <a:r>
              <a:rPr lang="en-US" altLang="en-US" sz="3600" b="1" dirty="0" smtClean="0">
                <a:solidFill>
                  <a:schemeClr val="bg1"/>
                </a:solidFill>
                <a:latin typeface="Arial" charset="0"/>
              </a:rPr>
              <a:t>Fonts</a:t>
            </a:r>
            <a:endParaRPr lang="en-US" altLang="en-US" sz="3600" b="1" dirty="0">
              <a:solidFill>
                <a:schemeClr val="bg1"/>
              </a:solidFill>
              <a:latin typeface="Arial" charset="0"/>
            </a:endParaRPr>
          </a:p>
        </p:txBody>
      </p:sp>
      <p:sp>
        <p:nvSpPr>
          <p:cNvPr id="6" name="TextBox 5"/>
          <p:cNvSpPr txBox="1"/>
          <p:nvPr/>
        </p:nvSpPr>
        <p:spPr>
          <a:xfrm>
            <a:off x="876654" y="990600"/>
            <a:ext cx="1390451" cy="369332"/>
          </a:xfrm>
          <a:prstGeom prst="rect">
            <a:avLst/>
          </a:prstGeom>
          <a:noFill/>
        </p:spPr>
        <p:txBody>
          <a:bodyPr wrap="square" rtlCol="0">
            <a:spAutoFit/>
          </a:bodyPr>
          <a:lstStyle/>
          <a:p>
            <a:r>
              <a:rPr lang="en-US" dirty="0" smtClean="0"/>
              <a:t>Example:</a:t>
            </a:r>
            <a:endParaRPr lang="en-US" dirty="0"/>
          </a:p>
        </p:txBody>
      </p:sp>
      <p:sp>
        <p:nvSpPr>
          <p:cNvPr id="7" name="TextBox 6"/>
          <p:cNvSpPr txBox="1"/>
          <p:nvPr/>
        </p:nvSpPr>
        <p:spPr>
          <a:xfrm>
            <a:off x="5181600" y="1019237"/>
            <a:ext cx="1390451" cy="369332"/>
          </a:xfrm>
          <a:prstGeom prst="rect">
            <a:avLst/>
          </a:prstGeom>
          <a:noFill/>
        </p:spPr>
        <p:txBody>
          <a:bodyPr wrap="square" rtlCol="0">
            <a:spAutoFit/>
          </a:bodyPr>
          <a:lstStyle/>
          <a:p>
            <a:r>
              <a:rPr lang="en-US" dirty="0" smtClean="0"/>
              <a:t>Result:</a:t>
            </a:r>
            <a:endParaRPr lang="en-US" dirty="0"/>
          </a:p>
        </p:txBody>
      </p:sp>
      <p:pic>
        <p:nvPicPr>
          <p:cNvPr id="15362" name="Picture 2" descr="C:\Users\TONY HUNG CUONG\Desktop\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17598"/>
            <a:ext cx="4219575" cy="4619625"/>
          </a:xfrm>
          <a:prstGeom prst="rect">
            <a:avLst/>
          </a:prstGeom>
          <a:noFill/>
          <a:extLst>
            <a:ext uri="{909E8E84-426E-40DD-AFC4-6F175D3DCCD1}">
              <a14:hiddenFill xmlns:a14="http://schemas.microsoft.com/office/drawing/2010/main">
                <a:solidFill>
                  <a:srgbClr val="FFFFFF"/>
                </a:solidFill>
              </a14:hiddenFill>
            </a:ext>
          </a:extLst>
        </p:spPr>
      </p:pic>
      <p:pic>
        <p:nvPicPr>
          <p:cNvPr id="15363" name="Picture 3" descr="C:\Users\TONY HUNG CUONG\Desktop\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349726"/>
            <a:ext cx="213360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3497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FlexBox</a:t>
            </a:r>
            <a:endParaRPr lang="en-US" dirty="0"/>
          </a:p>
        </p:txBody>
      </p:sp>
      <p:sp>
        <p:nvSpPr>
          <p:cNvPr id="3" name="Content Placeholder 2"/>
          <p:cNvSpPr>
            <a:spLocks noGrp="1"/>
          </p:cNvSpPr>
          <p:nvPr>
            <p:ph idx="1"/>
          </p:nvPr>
        </p:nvSpPr>
        <p:spPr/>
        <p:txBody>
          <a:bodyPr/>
          <a:lstStyle/>
          <a:p>
            <a:r>
              <a:rPr lang="en-US" dirty="0" err="1" smtClean="0"/>
              <a:t>display:flex</a:t>
            </a:r>
            <a:endParaRPr lang="en-US" dirty="0" smtClean="0"/>
          </a:p>
          <a:p>
            <a:r>
              <a:rPr lang="en-US" dirty="0" err="1"/>
              <a:t>f</a:t>
            </a:r>
            <a:r>
              <a:rPr lang="en-US" dirty="0" err="1" smtClean="0"/>
              <a:t>lex-direction:row</a:t>
            </a:r>
            <a:r>
              <a:rPr lang="en-US" dirty="0" smtClean="0"/>
              <a:t> </a:t>
            </a:r>
            <a:r>
              <a:rPr lang="en-US" dirty="0"/>
              <a:t>| row-reverse | column | column-reverse</a:t>
            </a:r>
            <a:r>
              <a:rPr lang="en-US" dirty="0" smtClean="0"/>
              <a:t>;</a:t>
            </a:r>
          </a:p>
          <a:p>
            <a:pPr marL="0" indent="0">
              <a:buNone/>
            </a:pP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30</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9537354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FlexBox</a:t>
            </a:r>
            <a:endParaRPr lang="en-US" dirty="0"/>
          </a:p>
        </p:txBody>
      </p:sp>
      <p:sp>
        <p:nvSpPr>
          <p:cNvPr id="3" name="Content Placeholder 2"/>
          <p:cNvSpPr>
            <a:spLocks noGrp="1"/>
          </p:cNvSpPr>
          <p:nvPr>
            <p:ph idx="1"/>
          </p:nvPr>
        </p:nvSpPr>
        <p:spPr/>
        <p:txBody>
          <a:bodyPr/>
          <a:lstStyle/>
          <a:p>
            <a:r>
              <a:rPr lang="en-US" dirty="0" smtClean="0"/>
              <a:t>Justify-content</a:t>
            </a:r>
          </a:p>
          <a:p>
            <a:r>
              <a:rPr lang="en-US" dirty="0"/>
              <a:t>This defines the alignment along the main axis</a:t>
            </a:r>
            <a:endParaRPr lang="en-US" dirty="0" smtClean="0"/>
          </a:p>
          <a:p>
            <a:endParaRPr lang="en-US" dirty="0" smtClean="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31</a:t>
            </a:fld>
            <a:r>
              <a:rPr lang="en-US" smtClean="0">
                <a:latin typeface="Verdana" pitchFamily="34" charset="0"/>
              </a:rPr>
              <a:t> of 19</a:t>
            </a:r>
            <a:endParaRPr lang="en-US">
              <a:latin typeface="Verdana"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75236"/>
            <a:ext cx="6934200" cy="4202545"/>
          </a:xfrm>
          <a:prstGeom prst="rect">
            <a:avLst/>
          </a:prstGeom>
        </p:spPr>
      </p:pic>
    </p:spTree>
    <p:extLst>
      <p:ext uri="{BB962C8B-B14F-4D97-AF65-F5344CB8AC3E}">
        <p14:creationId xmlns:p14="http://schemas.microsoft.com/office/powerpoint/2010/main" val="9635613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FlexBox</a:t>
            </a:r>
            <a:endParaRPr lang="en-US" dirty="0"/>
          </a:p>
        </p:txBody>
      </p:sp>
      <p:sp>
        <p:nvSpPr>
          <p:cNvPr id="3" name="Content Placeholder 2"/>
          <p:cNvSpPr>
            <a:spLocks noGrp="1"/>
          </p:cNvSpPr>
          <p:nvPr>
            <p:ph idx="1"/>
          </p:nvPr>
        </p:nvSpPr>
        <p:spPr/>
        <p:txBody>
          <a:bodyPr/>
          <a:lstStyle/>
          <a:p>
            <a:r>
              <a:rPr lang="en-US" dirty="0" smtClean="0"/>
              <a:t>Align-items</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32</a:t>
            </a:fld>
            <a:r>
              <a:rPr lang="en-US" smtClean="0">
                <a:latin typeface="Verdana" pitchFamily="34" charset="0"/>
              </a:rPr>
              <a:t> of 19</a:t>
            </a:r>
            <a:endParaRPr lang="en-US">
              <a:latin typeface="Verdana"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752600"/>
            <a:ext cx="2476500" cy="3276600"/>
          </a:xfrm>
          <a:prstGeom prst="rect">
            <a:avLst/>
          </a:prstGeom>
        </p:spPr>
      </p:pic>
    </p:spTree>
    <p:extLst>
      <p:ext uri="{BB962C8B-B14F-4D97-AF65-F5344CB8AC3E}">
        <p14:creationId xmlns:p14="http://schemas.microsoft.com/office/powerpoint/2010/main" val="589646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33</a:t>
            </a:fld>
            <a:endParaRPr lang="en-US"/>
          </a:p>
        </p:txBody>
      </p:sp>
      <p:sp>
        <p:nvSpPr>
          <p:cNvPr id="4" name="Title 3"/>
          <p:cNvSpPr>
            <a:spLocks noGrp="1"/>
          </p:cNvSpPr>
          <p:nvPr>
            <p:ph type="title"/>
          </p:nvPr>
        </p:nvSpPr>
        <p:spPr/>
        <p:txBody>
          <a:bodyPr/>
          <a:lstStyle/>
          <a:p>
            <a:r>
              <a:rPr lang="en-US" dirty="0" smtClean="0"/>
              <a:t>Layout</a:t>
            </a:r>
            <a:endParaRPr lang="en-US" dirty="0"/>
          </a:p>
        </p:txBody>
      </p:sp>
      <p:sp>
        <p:nvSpPr>
          <p:cNvPr id="5" name="TextBox 4"/>
          <p:cNvSpPr txBox="1"/>
          <p:nvPr/>
        </p:nvSpPr>
        <p:spPr>
          <a:xfrm>
            <a:off x="304800" y="1066800"/>
            <a:ext cx="8610600" cy="461665"/>
          </a:xfrm>
          <a:prstGeom prst="rect">
            <a:avLst/>
          </a:prstGeom>
          <a:noFill/>
        </p:spPr>
        <p:txBody>
          <a:bodyPr wrap="square" rtlCol="0">
            <a:spAutoFit/>
          </a:bodyPr>
          <a:lstStyle/>
          <a:p>
            <a:pPr marL="457200">
              <a:buSzPct val="160000"/>
            </a:pPr>
            <a:r>
              <a:rPr lang="en-US" sz="2400" dirty="0" smtClean="0">
                <a:latin typeface="Arial" pitchFamily="34" charset="0"/>
                <a:cs typeface="Arial" pitchFamily="34" charset="0"/>
              </a:rPr>
              <a:t>A typical layout of a website</a:t>
            </a:r>
            <a:endParaRPr lang="en-US" sz="2400" dirty="0">
              <a:latin typeface="Arial" pitchFamily="34" charset="0"/>
              <a:cs typeface="Arial" pitchFamily="34" charset="0"/>
            </a:endParaRPr>
          </a:p>
        </p:txBody>
      </p:sp>
      <p:pic>
        <p:nvPicPr>
          <p:cNvPr id="13314" name="Picture 2" descr="C:\Users\TONY HUNG CUONG\Desktop\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752599"/>
            <a:ext cx="8839200" cy="469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471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0955DD6-A7F2-49FA-B365-0779B3D93175}" type="slidenum">
              <a:rPr lang="en-US"/>
              <a:pPr>
                <a:defRPr/>
              </a:pPr>
              <a:t>34</a:t>
            </a:fld>
            <a:endParaRPr lang="en-US"/>
          </a:p>
        </p:txBody>
      </p:sp>
      <p:sp>
        <p:nvSpPr>
          <p:cNvPr id="4" name="Title 3"/>
          <p:cNvSpPr>
            <a:spLocks noGrp="1"/>
          </p:cNvSpPr>
          <p:nvPr>
            <p:ph type="title"/>
          </p:nvPr>
        </p:nvSpPr>
        <p:spPr/>
        <p:txBody>
          <a:bodyPr/>
          <a:lstStyle/>
          <a:p>
            <a:r>
              <a:rPr lang="en-US" dirty="0" smtClean="0"/>
              <a:t>Layout</a:t>
            </a:r>
            <a:endParaRPr lang="en-US" dirty="0"/>
          </a:p>
        </p:txBody>
      </p:sp>
      <p:sp>
        <p:nvSpPr>
          <p:cNvPr id="5" name="TextBox 4"/>
          <p:cNvSpPr txBox="1"/>
          <p:nvPr/>
        </p:nvSpPr>
        <p:spPr>
          <a:xfrm>
            <a:off x="304800" y="1066800"/>
            <a:ext cx="8610600" cy="3847207"/>
          </a:xfrm>
          <a:prstGeom prst="rect">
            <a:avLst/>
          </a:prstGeom>
          <a:noFill/>
        </p:spPr>
        <p:txBody>
          <a:bodyPr wrap="square" rtlCol="0">
            <a:spAutoFit/>
          </a:bodyPr>
          <a:lstStyle/>
          <a:p>
            <a:pPr marL="742950" indent="-285750">
              <a:buSzPct val="160000"/>
              <a:buBlip>
                <a:blip r:embed="rId2"/>
              </a:buBlip>
            </a:pPr>
            <a:endParaRPr lang="en-US" dirty="0" smtClean="0">
              <a:latin typeface="Arial" pitchFamily="34" charset="0"/>
              <a:cs typeface="Arial" pitchFamily="34" charset="0"/>
            </a:endParaRPr>
          </a:p>
          <a:p>
            <a:pPr marL="742950" indent="-285750">
              <a:buSzPct val="160000"/>
              <a:buBlip>
                <a:blip r:embed="rId2"/>
              </a:buBlip>
            </a:pPr>
            <a:r>
              <a:rPr lang="en-US" sz="2800" smtClean="0">
                <a:latin typeface="Arial" pitchFamily="34" charset="0"/>
                <a:cs typeface="Arial" pitchFamily="34" charset="0"/>
              </a:rPr>
              <a:t>Demo designing </a:t>
            </a:r>
            <a:r>
              <a:rPr lang="en-US" sz="2800" dirty="0" smtClean="0">
                <a:latin typeface="Arial" pitchFamily="34" charset="0"/>
                <a:cs typeface="Arial" pitchFamily="34" charset="0"/>
              </a:rPr>
              <a:t>layout web page by using CSS</a:t>
            </a:r>
          </a:p>
          <a:p>
            <a:pPr marL="742950" indent="-285750">
              <a:buSzPct val="160000"/>
              <a:buBlip>
                <a:blip r:embed="rId2"/>
              </a:buBlip>
            </a:pPr>
            <a:endParaRPr lang="en-US" dirty="0">
              <a:latin typeface="Arial" pitchFamily="34" charset="0"/>
              <a:cs typeface="Arial" pitchFamily="34" charset="0"/>
            </a:endParaRPr>
          </a:p>
          <a:p>
            <a:pPr marL="742950" indent="-285750">
              <a:buSzPct val="160000"/>
              <a:buBlip>
                <a:blip r:embed="rId2"/>
              </a:buBlip>
            </a:pPr>
            <a:endParaRPr lang="en-US" dirty="0" smtClean="0">
              <a:latin typeface="Arial" pitchFamily="34" charset="0"/>
              <a:cs typeface="Arial" pitchFamily="34" charset="0"/>
            </a:endParaRPr>
          </a:p>
          <a:p>
            <a:pPr marL="742950" indent="-285750">
              <a:buSzPct val="160000"/>
              <a:buBlip>
                <a:blip r:embed="rId2"/>
              </a:buBlip>
            </a:pPr>
            <a:endParaRPr lang="en-US" dirty="0">
              <a:latin typeface="Arial" pitchFamily="34" charset="0"/>
              <a:cs typeface="Arial" pitchFamily="34" charset="0"/>
            </a:endParaRPr>
          </a:p>
          <a:p>
            <a:pPr marL="742950" indent="-285750">
              <a:buSzPct val="160000"/>
              <a:buBlip>
                <a:blip r:embed="rId2"/>
              </a:buBlip>
            </a:pPr>
            <a:endParaRPr lang="en-US" dirty="0" smtClean="0">
              <a:latin typeface="Arial" pitchFamily="34" charset="0"/>
              <a:cs typeface="Arial" pitchFamily="34" charset="0"/>
            </a:endParaRPr>
          </a:p>
          <a:p>
            <a:pPr marL="742950" indent="-285750">
              <a:buSzPct val="160000"/>
              <a:buBlip>
                <a:blip r:embed="rId2"/>
              </a:buBlip>
            </a:pPr>
            <a:endParaRPr lang="en-US" dirty="0">
              <a:latin typeface="Arial" pitchFamily="34" charset="0"/>
              <a:cs typeface="Arial" pitchFamily="34" charset="0"/>
            </a:endParaRPr>
          </a:p>
          <a:p>
            <a:pPr marL="742950" indent="-285750">
              <a:buSzPct val="160000"/>
              <a:buBlip>
                <a:blip r:embed="rId2"/>
              </a:buBlip>
            </a:pPr>
            <a:endParaRPr lang="en-US" dirty="0" smtClean="0">
              <a:latin typeface="Arial" pitchFamily="34" charset="0"/>
              <a:cs typeface="Arial" pitchFamily="34" charset="0"/>
            </a:endParaRPr>
          </a:p>
          <a:p>
            <a:pPr marL="457200">
              <a:buSzPct val="160000"/>
            </a:pPr>
            <a:endParaRPr lang="en-US" dirty="0">
              <a:latin typeface="Arial" pitchFamily="34" charset="0"/>
              <a:cs typeface="Arial" pitchFamily="34" charset="0"/>
            </a:endParaRPr>
          </a:p>
          <a:p>
            <a:pPr marL="457200">
              <a:buSzPct val="160000"/>
            </a:pPr>
            <a:endParaRPr lang="en-US" dirty="0">
              <a:latin typeface="Arial" pitchFamily="34" charset="0"/>
              <a:cs typeface="Arial" pitchFamily="34" charset="0"/>
            </a:endParaRPr>
          </a:p>
          <a:p>
            <a:pPr marL="457200">
              <a:buSzPct val="160000"/>
            </a:pPr>
            <a:endParaRPr lang="en-US" dirty="0">
              <a:latin typeface="Arial" pitchFamily="34" charset="0"/>
              <a:cs typeface="Arial" pitchFamily="34" charset="0"/>
            </a:endParaRPr>
          </a:p>
          <a:p>
            <a:pPr marL="457200">
              <a:buSzPct val="160000"/>
            </a:pPr>
            <a:endParaRPr lang="en-US" dirty="0">
              <a:latin typeface="Arial" pitchFamily="34" charset="0"/>
              <a:cs typeface="Arial" pitchFamily="34" charset="0"/>
            </a:endParaRPr>
          </a:p>
          <a:p>
            <a:pPr marL="457200">
              <a:buSzPct val="160000"/>
            </a:pPr>
            <a:endParaRPr lang="en-US" dirty="0">
              <a:latin typeface="Arial" pitchFamily="34" charset="0"/>
              <a:cs typeface="Arial" pitchFamily="34" charset="0"/>
            </a:endParaRPr>
          </a:p>
        </p:txBody>
      </p:sp>
    </p:spTree>
    <p:extLst>
      <p:ext uri="{BB962C8B-B14F-4D97-AF65-F5344CB8AC3E}">
        <p14:creationId xmlns:p14="http://schemas.microsoft.com/office/powerpoint/2010/main" val="1040422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7257"/>
            <a:ext cx="8077200" cy="762000"/>
          </a:xfrm>
        </p:spPr>
        <p:txBody>
          <a:bodyPr/>
          <a:lstStyle/>
          <a:p>
            <a:r>
              <a:rPr lang="en-US" sz="4400" dirty="0" smtClean="0"/>
              <a:t>Summary</a:t>
            </a:r>
            <a:endParaRPr lang="en-US" sz="4400" dirty="0"/>
          </a:p>
        </p:txBody>
      </p:sp>
      <p:sp>
        <p:nvSpPr>
          <p:cNvPr id="5" name="TextBox 4"/>
          <p:cNvSpPr txBox="1"/>
          <p:nvPr/>
        </p:nvSpPr>
        <p:spPr>
          <a:xfrm>
            <a:off x="431800" y="1066800"/>
            <a:ext cx="7848600" cy="2000548"/>
          </a:xfrm>
          <a:prstGeom prst="rect">
            <a:avLst/>
          </a:prstGeom>
          <a:noFill/>
        </p:spPr>
        <p:txBody>
          <a:bodyPr wrap="square" rtlCol="0">
            <a:spAutoFit/>
          </a:bodyPr>
          <a:lstStyle/>
          <a:p>
            <a:pPr>
              <a:buSzPct val="160000"/>
              <a:buFontTx/>
              <a:buBlip>
                <a:blip r:embed="rId2"/>
              </a:buBlip>
            </a:pPr>
            <a:r>
              <a:rPr lang="en-US" altLang="en-US" sz="2400" dirty="0" smtClean="0">
                <a:latin typeface="Arial" charset="0"/>
              </a:rPr>
              <a:t>Advanced </a:t>
            </a:r>
            <a:r>
              <a:rPr lang="en-US" altLang="en-US" sz="2400" dirty="0">
                <a:latin typeface="Arial" charset="0"/>
              </a:rPr>
              <a:t>properties of CSS</a:t>
            </a:r>
          </a:p>
          <a:p>
            <a:pPr>
              <a:buSzPct val="160000"/>
              <a:buFontTx/>
              <a:buBlip>
                <a:blip r:embed="rId2"/>
              </a:buBlip>
            </a:pPr>
            <a:r>
              <a:rPr lang="en-US" altLang="en-US" sz="2400" dirty="0">
                <a:latin typeface="Arial" charset="0"/>
              </a:rPr>
              <a:t>Properties of CSS3</a:t>
            </a:r>
          </a:p>
          <a:p>
            <a:pPr>
              <a:buSzPct val="160000"/>
              <a:buFontTx/>
              <a:buBlip>
                <a:blip r:embed="rId2"/>
              </a:buBlip>
            </a:pPr>
            <a:r>
              <a:rPr lang="en-US" altLang="en-US" sz="2400" dirty="0">
                <a:latin typeface="Arial" charset="0"/>
              </a:rPr>
              <a:t>Designing layout of website</a:t>
            </a:r>
          </a:p>
          <a:p>
            <a:pPr>
              <a:buSzPct val="160000"/>
              <a:buFontTx/>
              <a:buBlip>
                <a:blip r:embed="rId2"/>
              </a:buBlip>
            </a:pPr>
            <a:endParaRPr lang="en-US" altLang="en-US" sz="2800" dirty="0" smtClean="0">
              <a:latin typeface="Arial" charset="0"/>
            </a:endParaRPr>
          </a:p>
          <a:p>
            <a:endParaRPr lang="en-US" sz="2400" dirty="0"/>
          </a:p>
        </p:txBody>
      </p:sp>
    </p:spTree>
    <p:extLst>
      <p:ext uri="{BB962C8B-B14F-4D97-AF65-F5344CB8AC3E}">
        <p14:creationId xmlns:p14="http://schemas.microsoft.com/office/powerpoint/2010/main" val="1592082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8"/>
          <p:cNvSpPr txBox="1">
            <a:spLocks noChangeArrowheads="1"/>
          </p:cNvSpPr>
          <p:nvPr/>
        </p:nvSpPr>
        <p:spPr bwMode="auto">
          <a:xfrm>
            <a:off x="36286" y="46584"/>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a:solidFill>
                  <a:schemeClr val="bg1"/>
                </a:solidFill>
                <a:latin typeface="Arial" charset="0"/>
              </a:rPr>
              <a:t>CSS </a:t>
            </a:r>
            <a:r>
              <a:rPr lang="en-US" altLang="en-US" sz="3600" b="1" dirty="0" smtClean="0">
                <a:solidFill>
                  <a:schemeClr val="bg1"/>
                </a:solidFill>
                <a:latin typeface="Arial" charset="0"/>
              </a:rPr>
              <a:t>Text</a:t>
            </a:r>
            <a:endParaRPr lang="en-US" altLang="en-US" sz="3600" b="1" dirty="0">
              <a:solidFill>
                <a:schemeClr val="bg1"/>
              </a:solidFill>
              <a:latin typeface="Arial" charset="0"/>
            </a:endParaRPr>
          </a:p>
        </p:txBody>
      </p:sp>
      <p:sp>
        <p:nvSpPr>
          <p:cNvPr id="6" name="TextBox 5"/>
          <p:cNvSpPr txBox="1"/>
          <p:nvPr/>
        </p:nvSpPr>
        <p:spPr>
          <a:xfrm>
            <a:off x="381000" y="1037771"/>
            <a:ext cx="8305800" cy="461665"/>
          </a:xfrm>
          <a:prstGeom prst="rect">
            <a:avLst/>
          </a:prstGeom>
          <a:noFill/>
        </p:spPr>
        <p:txBody>
          <a:bodyPr wrap="square" rtlCol="0">
            <a:spAutoFit/>
          </a:bodyPr>
          <a:lstStyle/>
          <a:p>
            <a:r>
              <a:rPr lang="en-US" sz="2400" dirty="0" smtClean="0"/>
              <a:t>Some CSS Text Properties:</a:t>
            </a:r>
            <a:endParaRPr lang="en-US" sz="2400" dirty="0"/>
          </a:p>
        </p:txBody>
      </p:sp>
      <p:pic>
        <p:nvPicPr>
          <p:cNvPr id="16386" name="Picture 2" descr="C:\Users\TONY HUNG CUONG\Desktop\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 y="1676400"/>
            <a:ext cx="8658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61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8"/>
          <p:cNvSpPr txBox="1">
            <a:spLocks noChangeArrowheads="1"/>
          </p:cNvSpPr>
          <p:nvPr/>
        </p:nvSpPr>
        <p:spPr bwMode="auto">
          <a:xfrm>
            <a:off x="36286" y="46584"/>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a:solidFill>
                  <a:schemeClr val="bg1"/>
                </a:solidFill>
                <a:latin typeface="Arial" charset="0"/>
              </a:rPr>
              <a:t>CSS </a:t>
            </a:r>
            <a:r>
              <a:rPr lang="en-US" altLang="en-US" sz="3600" b="1" dirty="0" smtClean="0">
                <a:solidFill>
                  <a:schemeClr val="bg1"/>
                </a:solidFill>
                <a:latin typeface="Arial" charset="0"/>
              </a:rPr>
              <a:t>Text</a:t>
            </a:r>
            <a:endParaRPr lang="en-US" altLang="en-US" sz="3600" b="1" dirty="0">
              <a:solidFill>
                <a:schemeClr val="bg1"/>
              </a:solidFill>
              <a:latin typeface="Arial" charset="0"/>
            </a:endParaRPr>
          </a:p>
        </p:txBody>
      </p:sp>
      <p:sp>
        <p:nvSpPr>
          <p:cNvPr id="6" name="TextBox 5"/>
          <p:cNvSpPr txBox="1"/>
          <p:nvPr/>
        </p:nvSpPr>
        <p:spPr>
          <a:xfrm>
            <a:off x="876654" y="990600"/>
            <a:ext cx="1390451" cy="369332"/>
          </a:xfrm>
          <a:prstGeom prst="rect">
            <a:avLst/>
          </a:prstGeom>
          <a:noFill/>
        </p:spPr>
        <p:txBody>
          <a:bodyPr wrap="square" rtlCol="0">
            <a:spAutoFit/>
          </a:bodyPr>
          <a:lstStyle/>
          <a:p>
            <a:r>
              <a:rPr lang="en-US" dirty="0" smtClean="0"/>
              <a:t>Example:</a:t>
            </a:r>
            <a:endParaRPr lang="en-US" dirty="0"/>
          </a:p>
        </p:txBody>
      </p:sp>
      <p:sp>
        <p:nvSpPr>
          <p:cNvPr id="7" name="TextBox 6"/>
          <p:cNvSpPr txBox="1"/>
          <p:nvPr/>
        </p:nvSpPr>
        <p:spPr>
          <a:xfrm>
            <a:off x="5181600" y="1019237"/>
            <a:ext cx="1390451" cy="369332"/>
          </a:xfrm>
          <a:prstGeom prst="rect">
            <a:avLst/>
          </a:prstGeom>
          <a:noFill/>
        </p:spPr>
        <p:txBody>
          <a:bodyPr wrap="square" rtlCol="0">
            <a:spAutoFit/>
          </a:bodyPr>
          <a:lstStyle/>
          <a:p>
            <a:r>
              <a:rPr lang="en-US" dirty="0" smtClean="0"/>
              <a:t>Result:</a:t>
            </a:r>
            <a:endParaRPr lang="en-US" dirty="0"/>
          </a:p>
        </p:txBody>
      </p:sp>
      <p:pic>
        <p:nvPicPr>
          <p:cNvPr id="17410" name="Picture 2" descr="C:\Users\TONY HUNG CUONG\Desktop\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88569"/>
            <a:ext cx="3914775" cy="4619625"/>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C:\Users\TONY HUNG CUONG\Desktop\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314" y="1828800"/>
            <a:ext cx="16859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995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8"/>
          <p:cNvSpPr txBox="1">
            <a:spLocks noChangeArrowheads="1"/>
          </p:cNvSpPr>
          <p:nvPr/>
        </p:nvSpPr>
        <p:spPr bwMode="auto">
          <a:xfrm>
            <a:off x="36286" y="46584"/>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a:solidFill>
                  <a:schemeClr val="bg1"/>
                </a:solidFill>
                <a:latin typeface="Arial" charset="0"/>
              </a:rPr>
              <a:t>CSS </a:t>
            </a:r>
            <a:r>
              <a:rPr lang="en-US" altLang="en-US" sz="3600" b="1" dirty="0" smtClean="0">
                <a:solidFill>
                  <a:schemeClr val="bg1"/>
                </a:solidFill>
                <a:latin typeface="Arial" charset="0"/>
              </a:rPr>
              <a:t>Background</a:t>
            </a:r>
            <a:endParaRPr lang="en-US" altLang="en-US" sz="3600" b="1" dirty="0">
              <a:solidFill>
                <a:schemeClr val="bg1"/>
              </a:solidFill>
              <a:latin typeface="Arial" charset="0"/>
            </a:endParaRPr>
          </a:p>
        </p:txBody>
      </p:sp>
      <p:sp>
        <p:nvSpPr>
          <p:cNvPr id="6" name="TextBox 5"/>
          <p:cNvSpPr txBox="1"/>
          <p:nvPr/>
        </p:nvSpPr>
        <p:spPr>
          <a:xfrm>
            <a:off x="381000" y="1037771"/>
            <a:ext cx="8305800" cy="461665"/>
          </a:xfrm>
          <a:prstGeom prst="rect">
            <a:avLst/>
          </a:prstGeom>
          <a:noFill/>
        </p:spPr>
        <p:txBody>
          <a:bodyPr wrap="square" rtlCol="0">
            <a:spAutoFit/>
          </a:bodyPr>
          <a:lstStyle/>
          <a:p>
            <a:r>
              <a:rPr lang="en-US" sz="2400" dirty="0" smtClean="0"/>
              <a:t>Some CSS Text Properties:</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1711723905"/>
              </p:ext>
            </p:extLst>
          </p:nvPr>
        </p:nvGraphicFramePr>
        <p:xfrm>
          <a:off x="228600" y="2004746"/>
          <a:ext cx="8458200" cy="3212040"/>
        </p:xfrm>
        <a:graphic>
          <a:graphicData uri="http://schemas.openxmlformats.org/drawingml/2006/table">
            <a:tbl>
              <a:tblPr/>
              <a:tblGrid>
                <a:gridCol w="2532239"/>
                <a:gridCol w="5925961"/>
              </a:tblGrid>
              <a:tr h="401505">
                <a:tc>
                  <a:txBody>
                    <a:bodyPr/>
                    <a:lstStyle/>
                    <a:p>
                      <a:pPr algn="l" fontAlgn="t"/>
                      <a:r>
                        <a:rPr lang="en-US" sz="1200">
                          <a:effectLst/>
                        </a:rPr>
                        <a:t>Property</a:t>
                      </a: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a:effectLst/>
                        </a:rPr>
                        <a:t>Description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01505">
                <a:tc>
                  <a:txBody>
                    <a:bodyPr/>
                    <a:lstStyle/>
                    <a:p>
                      <a:pPr algn="l" fontAlgn="t"/>
                      <a:r>
                        <a:rPr lang="en-US" sz="1200" dirty="0">
                          <a:effectLst/>
                          <a:hlinkClick r:id="rId2"/>
                        </a:rPr>
                        <a:t>background</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all the background properties in one declaration</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r>
              <a:tr h="401505">
                <a:tc>
                  <a:txBody>
                    <a:bodyPr/>
                    <a:lstStyle/>
                    <a:p>
                      <a:pPr algn="l" fontAlgn="t"/>
                      <a:r>
                        <a:rPr lang="en-US" sz="1200" dirty="0">
                          <a:effectLst/>
                          <a:hlinkClick r:id="rId3"/>
                        </a:rPr>
                        <a:t>background-color</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the background color of an element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01505">
                <a:tc>
                  <a:txBody>
                    <a:bodyPr/>
                    <a:lstStyle/>
                    <a:p>
                      <a:pPr algn="l" fontAlgn="t"/>
                      <a:r>
                        <a:rPr lang="en-US" sz="1200" dirty="0">
                          <a:effectLst/>
                          <a:hlinkClick r:id="rId4"/>
                        </a:rPr>
                        <a:t>background-image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background image for an element</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r>
              <a:tr h="401505">
                <a:tc>
                  <a:txBody>
                    <a:bodyPr/>
                    <a:lstStyle/>
                    <a:p>
                      <a:pPr algn="l" fontAlgn="t"/>
                      <a:r>
                        <a:rPr lang="en-US" sz="1200" dirty="0">
                          <a:effectLst/>
                          <a:hlinkClick r:id="rId5"/>
                        </a:rPr>
                        <a:t>background-origin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Specifies where the background image(s) is/are positioned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01505">
                <a:tc>
                  <a:txBody>
                    <a:bodyPr/>
                    <a:lstStyle/>
                    <a:p>
                      <a:pPr algn="l" fontAlgn="t"/>
                      <a:r>
                        <a:rPr lang="en-US" sz="1200" dirty="0">
                          <a:effectLst/>
                          <a:hlinkClick r:id="rId6"/>
                        </a:rPr>
                        <a:t>background-position</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200" dirty="0">
                          <a:effectLst/>
                        </a:rPr>
                        <a:t>Sets the starting position of a background image</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r>
              <a:tr h="401505">
                <a:tc>
                  <a:txBody>
                    <a:bodyPr/>
                    <a:lstStyle/>
                    <a:p>
                      <a:pPr algn="l" fontAlgn="t"/>
                      <a:r>
                        <a:rPr lang="en-US" sz="1200">
                          <a:effectLst/>
                          <a:hlinkClick r:id="rId7"/>
                        </a:rPr>
                        <a:t>background-repeat</a:t>
                      </a:r>
                      <a:endParaRPr lang="en-US" sz="120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Sets how a background image will be repeated</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01505">
                <a:tc>
                  <a:txBody>
                    <a:bodyPr/>
                    <a:lstStyle/>
                    <a:p>
                      <a:pPr algn="l" fontAlgn="t"/>
                      <a:r>
                        <a:rPr lang="en-US" sz="1200" dirty="0">
                          <a:effectLst/>
                          <a:hlinkClick r:id="rId8"/>
                        </a:rPr>
                        <a:t>background-size</a:t>
                      </a:r>
                      <a:endParaRPr lang="en-US" sz="1200" dirty="0">
                        <a:effectLst/>
                      </a:endParaRPr>
                    </a:p>
                  </a:txBody>
                  <a:tcPr marL="135467"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200" dirty="0">
                          <a:effectLst/>
                        </a:rPr>
                        <a:t>Specifies the size of the background image(s)</a:t>
                      </a:r>
                    </a:p>
                  </a:txBody>
                  <a:tcPr marL="67733" marR="67733" marT="67733" marB="6773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4943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8"/>
          <p:cNvSpPr txBox="1">
            <a:spLocks noChangeArrowheads="1"/>
          </p:cNvSpPr>
          <p:nvPr/>
        </p:nvSpPr>
        <p:spPr bwMode="auto">
          <a:xfrm>
            <a:off x="36286" y="46584"/>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buSzPct val="130000"/>
            </a:pPr>
            <a:r>
              <a:rPr lang="en-US" altLang="en-US" sz="3600" b="1" dirty="0">
                <a:solidFill>
                  <a:schemeClr val="bg1"/>
                </a:solidFill>
                <a:latin typeface="Arial" charset="0"/>
              </a:rPr>
              <a:t>CSS </a:t>
            </a:r>
            <a:r>
              <a:rPr lang="en-US" altLang="en-US" sz="3600" b="1" dirty="0" smtClean="0">
                <a:solidFill>
                  <a:schemeClr val="bg1"/>
                </a:solidFill>
                <a:latin typeface="Arial" charset="0"/>
              </a:rPr>
              <a:t>background</a:t>
            </a:r>
            <a:endParaRPr lang="en-US" altLang="en-US" sz="3600" b="1" dirty="0">
              <a:solidFill>
                <a:schemeClr val="bg1"/>
              </a:solidFill>
              <a:latin typeface="Arial" charset="0"/>
            </a:endParaRPr>
          </a:p>
        </p:txBody>
      </p:sp>
      <p:sp>
        <p:nvSpPr>
          <p:cNvPr id="6" name="TextBox 5"/>
          <p:cNvSpPr txBox="1"/>
          <p:nvPr/>
        </p:nvSpPr>
        <p:spPr>
          <a:xfrm>
            <a:off x="876654" y="990600"/>
            <a:ext cx="1390451" cy="369332"/>
          </a:xfrm>
          <a:prstGeom prst="rect">
            <a:avLst/>
          </a:prstGeom>
          <a:noFill/>
        </p:spPr>
        <p:txBody>
          <a:bodyPr wrap="square" rtlCol="0">
            <a:spAutoFit/>
          </a:bodyPr>
          <a:lstStyle/>
          <a:p>
            <a:r>
              <a:rPr lang="en-US" dirty="0" smtClean="0"/>
              <a:t>Example:</a:t>
            </a:r>
            <a:endParaRPr lang="en-US" dirty="0"/>
          </a:p>
        </p:txBody>
      </p:sp>
      <p:sp>
        <p:nvSpPr>
          <p:cNvPr id="7" name="TextBox 6"/>
          <p:cNvSpPr txBox="1"/>
          <p:nvPr/>
        </p:nvSpPr>
        <p:spPr>
          <a:xfrm>
            <a:off x="5181600" y="1019237"/>
            <a:ext cx="1390451" cy="369332"/>
          </a:xfrm>
          <a:prstGeom prst="rect">
            <a:avLst/>
          </a:prstGeom>
          <a:noFill/>
        </p:spPr>
        <p:txBody>
          <a:bodyPr wrap="square" rtlCol="0">
            <a:spAutoFit/>
          </a:bodyPr>
          <a:lstStyle/>
          <a:p>
            <a:r>
              <a:rPr lang="en-US" dirty="0" smtClean="0"/>
              <a:t>Result:</a:t>
            </a:r>
            <a:endParaRPr lang="en-US" dirty="0"/>
          </a:p>
        </p:txBody>
      </p:sp>
      <p:pic>
        <p:nvPicPr>
          <p:cNvPr id="17410" name="Picture 2" descr="C:\Users\TONY HUNG CUONG\Desktop\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88569"/>
            <a:ext cx="3914775" cy="4619625"/>
          </a:xfrm>
          <a:prstGeom prst="rect">
            <a:avLst/>
          </a:prstGeom>
          <a:noFill/>
          <a:extLst>
            <a:ext uri="{909E8E84-426E-40DD-AFC4-6F175D3DCCD1}">
              <a14:hiddenFill xmlns:a14="http://schemas.microsoft.com/office/drawing/2010/main">
                <a:solidFill>
                  <a:srgbClr val="FFFFFF"/>
                </a:solidFill>
              </a14:hiddenFill>
            </a:ext>
          </a:extLst>
        </p:spPr>
      </p:pic>
      <p:pic>
        <p:nvPicPr>
          <p:cNvPr id="17411" name="Picture 3" descr="C:\Users\TONY HUNG CUONG\Desktop\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5314" y="1828800"/>
            <a:ext cx="168592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70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endParaRPr lang="en-US" dirty="0"/>
          </a:p>
        </p:txBody>
      </p:sp>
      <p:sp>
        <p:nvSpPr>
          <p:cNvPr id="3" name="Content Placeholder 2"/>
          <p:cNvSpPr>
            <a:spLocks noGrp="1"/>
          </p:cNvSpPr>
          <p:nvPr>
            <p:ph idx="1"/>
          </p:nvPr>
        </p:nvSpPr>
        <p:spPr/>
        <p:txBody>
          <a:bodyPr/>
          <a:lstStyle/>
          <a:p>
            <a:r>
              <a:rPr lang="en-US" dirty="0"/>
              <a:t>All HTML elements can be considered as boxes. In CSS, the term "box model" is used when talking about design and layout.</a:t>
            </a:r>
          </a:p>
          <a:p>
            <a:r>
              <a:rPr lang="en-US" dirty="0"/>
              <a:t>The CSS box model is essentially a box that wraps around every HTML element. It consists of: margins, borders, padding, and the actual content</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8</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2773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850" y="1066800"/>
            <a:ext cx="7838300" cy="5059363"/>
          </a:xfrm>
        </p:spPr>
      </p:pic>
      <p:sp>
        <p:nvSpPr>
          <p:cNvPr id="4" name="Footer Placeholder 3"/>
          <p:cNvSpPr>
            <a:spLocks noGrp="1"/>
          </p:cNvSpPr>
          <p:nvPr>
            <p:ph type="ftr" sz="quarter" idx="10"/>
          </p:nvPr>
        </p:nvSpPr>
        <p:spPr/>
        <p:txBody>
          <a:bodyPr/>
          <a:lstStyle/>
          <a:p>
            <a:pPr>
              <a:defRPr/>
            </a:pPr>
            <a:r>
              <a:rPr lang="en-US" smtClean="0"/>
              <a:t> </a:t>
            </a:r>
            <a:r>
              <a:rPr lang="en-US" smtClean="0">
                <a:latin typeface="Verdana" pitchFamily="34" charset="0"/>
              </a:rPr>
              <a:t>Slide </a:t>
            </a:r>
            <a:fld id="{884C7F18-61C0-4237-98C6-6E6E0644012F}" type="slidenum">
              <a:rPr lang="en-US" smtClean="0">
                <a:latin typeface="Verdana" pitchFamily="34" charset="0"/>
              </a:rPr>
              <a:pPr>
                <a:defRPr/>
              </a:pPr>
              <a:t>9</a:t>
            </a:fld>
            <a:r>
              <a:rPr lang="en-US" smtClean="0">
                <a:latin typeface="Verdana" pitchFamily="34" charset="0"/>
              </a:rPr>
              <a:t> of 19</a:t>
            </a:r>
            <a:endParaRPr lang="en-US">
              <a:latin typeface="Verdana" pitchFamily="34" charset="0"/>
            </a:endParaRPr>
          </a:p>
        </p:txBody>
      </p:sp>
    </p:spTree>
    <p:extLst>
      <p:ext uri="{BB962C8B-B14F-4D97-AF65-F5344CB8AC3E}">
        <p14:creationId xmlns:p14="http://schemas.microsoft.com/office/powerpoint/2010/main" val="14496159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7&quot;/&gt;&lt;/object&gt;&lt;object type=&quot;3&quot; unique_id=&quot;10006&quot;&gt;&lt;property id=&quot;20148&quot; value=&quot;5&quot;/&gt;&lt;property id=&quot;20300&quot; value=&quot;Slide 2&quot;/&gt;&lt;property id=&quot;20307&quot; value=&quot;258&quot;/&gt;&lt;/object&gt;&lt;object type=&quot;3&quot; unique_id=&quot;10007&quot;&gt;&lt;property id=&quot;20148&quot; value=&quot;5&quot;/&gt;&lt;property id=&quot;20300&quot; value=&quot;Slide 9&quot;/&gt;&lt;property id=&quot;20307&quot; value=&quot;259&quot;/&gt;&lt;/object&gt;&lt;object type=&quot;3&quot; unique_id=&quot;10008&quot;&gt;&lt;property id=&quot;20148&quot; value=&quot;5&quot;/&gt;&lt;property id=&quot;20300&quot; value=&quot;Slide 10&quot;/&gt;&lt;property id=&quot;20307&quot; value=&quot;289&quot;/&gt;&lt;/object&gt;&lt;object type=&quot;3&quot; unique_id=&quot;10009&quot;&gt;&lt;property id=&quot;20148&quot; value=&quot;5&quot;/&gt;&lt;property id=&quot;20300&quot; value=&quot;Slide 16&quot;/&gt;&lt;property id=&quot;20307&quot; value=&quot;260&quot;/&gt;&lt;/object&gt;&lt;object type=&quot;3&quot; unique_id=&quot;10010&quot;&gt;&lt;property id=&quot;20148&quot; value=&quot;5&quot;/&gt;&lt;property id=&quot;20300&quot; value=&quot;Slide 17&quot;/&gt;&lt;property id=&quot;20307&quot; value=&quot;261&quot;/&gt;&lt;/object&gt;&lt;object type=&quot;3&quot; unique_id=&quot;10011&quot;&gt;&lt;property id=&quot;20148&quot; value=&quot;5&quot;/&gt;&lt;property id=&quot;20300&quot; value=&quot;Slide 18&quot;/&gt;&lt;property id=&quot;20307&quot; value=&quot;262&quot;/&gt;&lt;/object&gt;&lt;object type=&quot;3&quot; unique_id=&quot;10012&quot;&gt;&lt;property id=&quot;20148&quot; value=&quot;5&quot;/&gt;&lt;property id=&quot;20300&quot; value=&quot;Slide 19&quot;/&gt;&lt;property id=&quot;20307&quot; value=&quot;263&quot;/&gt;&lt;/object&gt;&lt;object type=&quot;3&quot; unique_id=&quot;10013&quot;&gt;&lt;property id=&quot;20148&quot; value=&quot;5&quot;/&gt;&lt;property id=&quot;20300&quot; value=&quot;Slide 20&quot;/&gt;&lt;property id=&quot;20307&quot; value=&quot;264&quot;/&gt;&lt;/object&gt;&lt;object type=&quot;3&quot; unique_id=&quot;10014&quot;&gt;&lt;property id=&quot;20148&quot; value=&quot;5&quot;/&gt;&lt;property id=&quot;20300&quot; value=&quot;Slide 21&quot;/&gt;&lt;property id=&quot;20307&quot; value=&quot;265&quot;/&gt;&lt;/object&gt;&lt;object type=&quot;3&quot; unique_id=&quot;10015&quot;&gt;&lt;property id=&quot;20148&quot; value=&quot;5&quot;/&gt;&lt;property id=&quot;20300&quot; value=&quot;Slide 22&quot;/&gt;&lt;property id=&quot;20307&quot; value=&quot;266&quot;/&gt;&lt;/object&gt;&lt;object type=&quot;3&quot; unique_id=&quot;10016&quot;&gt;&lt;property id=&quot;20148&quot; value=&quot;5&quot;/&gt;&lt;property id=&quot;20300&quot; value=&quot;Slide 23&quot;/&gt;&lt;property id=&quot;20307&quot; value=&quot;267&quot;/&gt;&lt;/object&gt;&lt;object type=&quot;3&quot; unique_id=&quot;10018&quot;&gt;&lt;property id=&quot;20148&quot; value=&quot;5&quot;/&gt;&lt;property id=&quot;20300&quot; value=&quot;Slide 24&quot;/&gt;&lt;property id=&quot;20307&quot; value=&quot;282&quot;/&gt;&lt;/object&gt;&lt;object type=&quot;3&quot; unique_id=&quot;10019&quot;&gt;&lt;property id=&quot;20148&quot; value=&quot;5&quot;/&gt;&lt;property id=&quot;20300&quot; value=&quot;Slide 25&quot;/&gt;&lt;property id=&quot;20307&quot; value=&quot;270&quot;/&gt;&lt;/object&gt;&lt;object type=&quot;3&quot; unique_id=&quot;10020&quot;&gt;&lt;property id=&quot;20148&quot; value=&quot;5&quot;/&gt;&lt;property id=&quot;20300&quot; value=&quot;Slide 26&quot;/&gt;&lt;property id=&quot;20307&quot; value=&quot;271&quot;/&gt;&lt;/object&gt;&lt;object type=&quot;3&quot; unique_id=&quot;10021&quot;&gt;&lt;property id=&quot;20148&quot; value=&quot;5&quot;/&gt;&lt;property id=&quot;20300&quot; value=&quot;Slide 27&quot;/&gt;&lt;property id=&quot;20307&quot; value=&quot;272&quot;/&gt;&lt;/object&gt;&lt;object type=&quot;3&quot; unique_id=&quot;10028&quot;&gt;&lt;property id=&quot;20148&quot; value=&quot;5&quot;/&gt;&lt;property id=&quot;20300&quot; value=&quot;Slide 28&quot;/&gt;&lt;property id=&quot;20307&quot; value=&quot;276&quot;/&gt;&lt;/object&gt;&lt;object type=&quot;3&quot; unique_id=&quot;10338&quot;&gt;&lt;property id=&quot;20148&quot; value=&quot;5&quot;/&gt;&lt;property id=&quot;20300&quot; value=&quot;Slide 11&quot;/&gt;&lt;property id=&quot;20307&quot; value=&quot;290&quot;/&gt;&lt;/object&gt;&lt;object type=&quot;3&quot; unique_id=&quot;10339&quot;&gt;&lt;property id=&quot;20148&quot; value=&quot;5&quot;/&gt;&lt;property id=&quot;20300&quot; value=&quot;Slide 12&quot;/&gt;&lt;property id=&quot;20307&quot; value=&quot;291&quot;/&gt;&lt;/object&gt;&lt;object type=&quot;3&quot; unique_id=&quot;10340&quot;&gt;&lt;property id=&quot;20148&quot; value=&quot;5&quot;/&gt;&lt;property id=&quot;20300&quot; value=&quot;Slide 13&quot;/&gt;&lt;property id=&quot;20307&quot; value=&quot;292&quot;/&gt;&lt;/object&gt;&lt;object type=&quot;3&quot; unique_id=&quot;10341&quot;&gt;&lt;property id=&quot;20148&quot; value=&quot;5&quot;/&gt;&lt;property id=&quot;20300&quot; value=&quot;Slide 14&quot;/&gt;&lt;property id=&quot;20307&quot; value=&quot;293&quot;/&gt;&lt;/object&gt;&lt;object type=&quot;3&quot; unique_id=&quot;10342&quot;&gt;&lt;property id=&quot;20148&quot; value=&quot;5&quot;/&gt;&lt;property id=&quot;20300&quot; value=&quot;Slide 15&quot;/&gt;&lt;property id=&quot;20307&quot; value=&quot;294&quot;/&gt;&lt;/object&gt;&lt;object type=&quot;3&quot; unique_id=&quot;10344&quot;&gt;&lt;property id=&quot;20148&quot; value=&quot;5&quot;/&gt;&lt;property id=&quot;20300&quot; value=&quot;Slide 3&quot;/&gt;&lt;property id=&quot;20307&quot; value=&quot;296&quot;/&gt;&lt;/object&gt;&lt;object type=&quot;3&quot; unique_id=&quot;10345&quot;&gt;&lt;property id=&quot;20148&quot; value=&quot;5&quot;/&gt;&lt;property id=&quot;20300&quot; value=&quot;Slide 4&quot;/&gt;&lt;property id=&quot;20307&quot; value=&quot;301&quot;/&gt;&lt;/object&gt;&lt;object type=&quot;3&quot; unique_id=&quot;10346&quot;&gt;&lt;property id=&quot;20148&quot; value=&quot;5&quot;/&gt;&lt;property id=&quot;20300&quot; value=&quot;Slide 5&quot;/&gt;&lt;property id=&quot;20307&quot; value=&quot;297&quot;/&gt;&lt;/object&gt;&lt;object type=&quot;3&quot; unique_id=&quot;10347&quot;&gt;&lt;property id=&quot;20148&quot; value=&quot;5&quot;/&gt;&lt;property id=&quot;20300&quot; value=&quot;Slide 6&quot;/&gt;&lt;property id=&quot;20307&quot; value=&quot;303&quot;/&gt;&lt;/object&gt;&lt;object type=&quot;3&quot; unique_id=&quot;10348&quot;&gt;&lt;property id=&quot;20148&quot; value=&quot;5&quot;/&gt;&lt;property id=&quot;20300&quot; value=&quot;Slide 7&quot;/&gt;&lt;property id=&quot;20307&quot; value=&quot;299&quot;/&gt;&lt;/object&gt;&lt;object type=&quot;3&quot; unique_id=&quot;10349&quot;&gt;&lt;property id=&quot;20148&quot; value=&quot;5&quot;/&gt;&lt;property id=&quot;20300&quot; value=&quot;Slide 8&quot;/&gt;&lt;property id=&quot;20307&quot; value=&quot;300&quot;/&gt;&lt;/object&gt;&lt;object type=&quot;3&quot; unique_id=&quot;10350&quot;&gt;&lt;property id=&quot;20148&quot; value=&quot;5&quot;/&gt;&lt;property id=&quot;20300&quot; value=&quot;Slide 29&quot;/&gt;&lt;property id=&quot;20307&quot; value=&quot;302&quot;/&gt;&lt;/object&gt;&lt;/object&gt;&lt;/object&gt;&lt;/database&gt;"/>
  <p:tag name="SECTOMILLISECCONVERTED" val="1"/>
</p:tagLst>
</file>

<file path=ppt/theme/theme1.xml><?xml version="1.0" encoding="utf-8"?>
<a:theme xmlns:a="http://schemas.openxmlformats.org/drawingml/2006/main" name="Slide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1984</TotalTime>
  <Words>771</Words>
  <Application>Microsoft Macintosh PowerPoint</Application>
  <PresentationFormat>On-screen Show (4:3)</PresentationFormat>
  <Paragraphs>175</Paragraphs>
  <Slides>35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Calibri</vt:lpstr>
      <vt:lpstr>Courier New</vt:lpstr>
      <vt:lpstr>Garamond</vt:lpstr>
      <vt:lpstr>Verdana</vt:lpstr>
      <vt:lpstr>Wingdings</vt:lpstr>
      <vt:lpstr>Arial</vt:lpstr>
      <vt:lpstr>Slide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Box Model</vt:lpstr>
      <vt:lpstr>Box Model</vt:lpstr>
      <vt:lpstr>Box Model</vt:lpstr>
      <vt:lpstr>PowerPoint Presentation</vt:lpstr>
      <vt:lpstr>PowerPoint Presentation</vt:lpstr>
      <vt:lpstr>CSS Margins</vt:lpstr>
      <vt:lpstr>PowerPoint Presentation</vt:lpstr>
      <vt:lpstr>PowerPoint Presentation</vt:lpstr>
      <vt:lpstr>PowerPoint Presentation</vt:lpstr>
      <vt:lpstr>How to layout webpage</vt:lpstr>
      <vt:lpstr>PowerPoint Presentation</vt:lpstr>
      <vt:lpstr>Static Position </vt:lpstr>
      <vt:lpstr>Relative Position</vt:lpstr>
      <vt:lpstr>Fixed Position</vt:lpstr>
      <vt:lpstr>Absolute Position</vt:lpstr>
      <vt:lpstr>PowerPoint Presentation</vt:lpstr>
      <vt:lpstr>Relative Position</vt:lpstr>
      <vt:lpstr>Note</vt:lpstr>
      <vt:lpstr>PowerPoint Presentation</vt:lpstr>
      <vt:lpstr>PowerPoint Presentation</vt:lpstr>
      <vt:lpstr>Display properties</vt:lpstr>
      <vt:lpstr>Flexbox</vt:lpstr>
      <vt:lpstr>FlexBox</vt:lpstr>
      <vt:lpstr>FlexBox</vt:lpstr>
      <vt:lpstr>FlexBox</vt:lpstr>
      <vt:lpstr>Layout</vt:lpstr>
      <vt:lpstr>Layout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Kanwar Vikram Singh</dc:creator>
  <cp:lastModifiedBy>Microsoft Office User</cp:lastModifiedBy>
  <cp:revision>339</cp:revision>
  <dcterms:created xsi:type="dcterms:W3CDTF">2013-02-26T04:23:28Z</dcterms:created>
  <dcterms:modified xsi:type="dcterms:W3CDTF">2019-05-16T10:23:26Z</dcterms:modified>
</cp:coreProperties>
</file>