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8"/>
  </p:notesMasterIdLst>
  <p:handoutMasterIdLst>
    <p:handoutMasterId r:id="rId29"/>
  </p:handoutMasterIdLst>
  <p:sldIdLst>
    <p:sldId id="257" r:id="rId2"/>
    <p:sldId id="339" r:id="rId3"/>
    <p:sldId id="340" r:id="rId4"/>
    <p:sldId id="341" r:id="rId5"/>
    <p:sldId id="345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294" r:id="rId14"/>
    <p:sldId id="310" r:id="rId15"/>
    <p:sldId id="326" r:id="rId16"/>
    <p:sldId id="327" r:id="rId17"/>
    <p:sldId id="314" r:id="rId18"/>
    <p:sldId id="344" r:id="rId19"/>
    <p:sldId id="315" r:id="rId20"/>
    <p:sldId id="328" r:id="rId21"/>
    <p:sldId id="329" r:id="rId22"/>
    <p:sldId id="330" r:id="rId23"/>
    <p:sldId id="336" r:id="rId24"/>
    <p:sldId id="342" r:id="rId25"/>
    <p:sldId id="343" r:id="rId26"/>
    <p:sldId id="325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212" autoAdjust="0"/>
  </p:normalViewPr>
  <p:slideViewPr>
    <p:cSldViewPr>
      <p:cViewPr varScale="1">
        <p:scale>
          <a:sx n="82" d="100"/>
          <a:sy n="82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28E2AF6-1AB0-4D36-8849-6B03870305C5}" type="datetimeFigureOut">
              <a:rPr lang="en-US"/>
              <a:pPr>
                <a:defRPr/>
              </a:pPr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0130B33-599E-4EB7-AAE4-9F0E6FFE8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4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8B0876B-1ADF-4DF2-96F7-0E7D319ECD17}" type="datetimeFigureOut">
              <a:rPr lang="en-US"/>
              <a:pPr>
                <a:defRPr/>
              </a:pPr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C8DA43-5031-4CFB-A59B-2F594DCCD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9DAC3E-B4F0-4C1C-8F06-DF5455C2DD9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50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EB8FBE21-E991-4ACD-847A-0B6352F8653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14301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F59833C6-55B9-4237-BA7B-7378695BD166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76258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9A1DF8EE-418C-4533-9C01-E8DD047AA9F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05304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58A208A6-78E9-451D-AED9-813B77F5BC07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90404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A89849DA-FE15-4579-B003-DDAEFDBE188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3273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78486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HTML5/ Introduction to HTML5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C5B6BFA3-D8F2-44E5-9F73-94A2EE2174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HTML5 / Creating Navigational Aids and Division-Based Layout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169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2126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9CBEDB5-FE1B-446A-898F-3E715925572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0575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9CAB22BB-264B-43F9-A5DC-F7431F49EE5A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13274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AC1E257-9039-4341-88CC-61C18EE789B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86910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00FCE2F3-AF84-4656-A703-AF7C9706318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4397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139F9456-8E0A-405F-9006-EEC2E3B55A1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4722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B6974AB-E15D-4445-9B9A-E00BD888A4FD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76877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6855720-6E91-472A-BD22-EE20E064BB9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86353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dirty="0">
                <a:latin typeface="Verdana" pitchFamily="34" charset="0"/>
              </a:rPr>
              <a:t>Slide </a:t>
            </a:r>
            <a:fld id="{03C9F389-49ED-4178-8D33-99E524834B38}" type="slidenum">
              <a:rPr lang="en-US" smtClean="0">
                <a:latin typeface="Verdana" pitchFamily="34" charset="0"/>
              </a:rPr>
              <a:pPr>
                <a:defRPr/>
              </a:pPr>
              <a:t>‹#›</a:t>
            </a:fld>
            <a:r>
              <a:rPr lang="en-US" dirty="0">
                <a:latin typeface="Verdana" pitchFamily="34" charset="0"/>
              </a:rPr>
              <a:t> of 24 </a:t>
            </a:r>
          </a:p>
        </p:txBody>
      </p:sp>
    </p:spTree>
    <p:extLst>
      <p:ext uri="{BB962C8B-B14F-4D97-AF65-F5344CB8AC3E}">
        <p14:creationId xmlns:p14="http://schemas.microsoft.com/office/powerpoint/2010/main" val="39577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838200" y="981321"/>
            <a:ext cx="58912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In this session, you will learn to: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Arrays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HTML DOM Model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List of events in JavaScript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Validation form using JavaScript</a:t>
            </a: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228600" y="165003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Objectives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050" name="Picture 2" descr="C:\Users\TONY HUNG CUONG\Desktop\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767900" cy="328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12192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48993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15962"/>
          </a:xfrm>
        </p:spPr>
        <p:txBody>
          <a:bodyPr/>
          <a:lstStyle/>
          <a:p>
            <a:r>
              <a:rPr lang="en-US" sz="3600" b="0" dirty="0"/>
              <a:t>JavaScript HTML DOM - Changing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you to execute code when an event occurs.</a:t>
            </a:r>
          </a:p>
          <a:p>
            <a:r>
              <a:rPr lang="en-US" dirty="0"/>
              <a:t>Events are generated by the browser when "things happen" to HTML elements:</a:t>
            </a:r>
          </a:p>
          <a:p>
            <a:pPr lvl="1"/>
            <a:r>
              <a:rPr lang="en-US" dirty="0"/>
              <a:t>An element is clicked on</a:t>
            </a:r>
          </a:p>
          <a:p>
            <a:pPr lvl="1"/>
            <a:r>
              <a:rPr lang="en-US" dirty="0"/>
              <a:t>The page has loaded</a:t>
            </a:r>
          </a:p>
          <a:p>
            <a:pPr lvl="1"/>
            <a:r>
              <a:rPr lang="en-US" dirty="0"/>
              <a:t>Input fields are changed</a:t>
            </a:r>
          </a:p>
          <a:p>
            <a:r>
              <a:rPr lang="en-US" dirty="0"/>
              <a:t>To change the style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TONY HUNG CUONG\Desktop\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0"/>
            <a:ext cx="5943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074" name="Picture 2" descr="C:\Users\TONY HUNG CUONG\Desktop\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229600" cy="21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39071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86172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1772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sz="2000" dirty="0"/>
              <a:t>A JavaScript can be executed when an event occurs, like when a user clicks on an HTML element.</a:t>
            </a:r>
          </a:p>
          <a:p>
            <a:pPr>
              <a:buSzPct val="130000"/>
              <a:buFontTx/>
              <a:buBlip>
                <a:blip r:embed="rId2"/>
              </a:buBlip>
            </a:pPr>
            <a:r>
              <a:rPr lang="en-US" sz="2000" dirty="0"/>
              <a:t>To execute code when a user clicks on an element, add JavaScript code to an HTML event attribute: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sz="2000" dirty="0"/>
              <a:t>Example: </a:t>
            </a:r>
            <a:r>
              <a:rPr lang="en-US" sz="2000" dirty="0" err="1"/>
              <a:t>onclick</a:t>
            </a:r>
            <a:r>
              <a:rPr lang="en-US" sz="2000" dirty="0"/>
              <a:t>=</a:t>
            </a:r>
            <a:r>
              <a:rPr lang="en-US" sz="2000" i="1" dirty="0"/>
              <a:t>JavaScript</a:t>
            </a:r>
            <a:endParaRPr lang="en-US" sz="2000" dirty="0"/>
          </a:p>
          <a:p>
            <a:pPr>
              <a:buSzPct val="130000"/>
              <a:buFontTx/>
              <a:buBlip>
                <a:blip r:embed="rId2"/>
              </a:buBlip>
            </a:pPr>
            <a:endParaRPr lang="en-US" sz="2000" dirty="0"/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152400" y="107662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Reacting to Events</a:t>
            </a:r>
          </a:p>
        </p:txBody>
      </p:sp>
      <p:pic>
        <p:nvPicPr>
          <p:cNvPr id="2050" name="Picture 2" descr="C:\Users\TONY HUNG CUONG\Desktop\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905383" cy="31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3048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Demo</a:t>
            </a:r>
          </a:p>
        </p:txBody>
      </p:sp>
      <p:pic>
        <p:nvPicPr>
          <p:cNvPr id="1034" name="Picture 10" descr="C:\Users\TONY HUNG CUONG\Desktop\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01000" cy="26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3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2286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JS Events</a:t>
            </a:r>
          </a:p>
        </p:txBody>
      </p:sp>
      <p:pic>
        <p:nvPicPr>
          <p:cNvPr id="3074" name="Picture 2" descr="C:\Users\TONY HUNG CUONG\Desktop\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5929312" cy="38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9906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buSzPct val="160000"/>
              <a:buBlip>
                <a:blip r:embed="rId3"/>
              </a:buBlip>
            </a:pPr>
            <a:r>
              <a:rPr lang="en-US" sz="2400" dirty="0"/>
              <a:t>We can associate an event with an event handler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1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177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dirty="0"/>
              <a:t>The HTML DOM allows you to assign events to HTML elements using JavaScript:</a:t>
            </a: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263378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Assign Events Using the HTML DOM</a:t>
            </a:r>
          </a:p>
        </p:txBody>
      </p:sp>
      <p:pic>
        <p:nvPicPr>
          <p:cNvPr id="4098" name="Picture 2" descr="C:\Users\TONY HUNG CUONG\Desktop\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81137"/>
            <a:ext cx="5900737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ONY HUNG CUONG\Desktop\e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05" y="5257800"/>
            <a:ext cx="4581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672" y="5561525"/>
            <a:ext cx="137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buSzPct val="160000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2963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63441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onload</a:t>
            </a:r>
            <a:r>
              <a:rPr lang="en-US" sz="2400" dirty="0"/>
              <a:t> and </a:t>
            </a:r>
            <a:r>
              <a:rPr lang="en-US" sz="2400" dirty="0" err="1"/>
              <a:t>onunload</a:t>
            </a:r>
            <a:r>
              <a:rPr lang="en-US" sz="2400" dirty="0"/>
              <a:t> events are triggered when the user enters or leaves the page.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onchange</a:t>
            </a:r>
            <a:r>
              <a:rPr lang="en-US" sz="2400" dirty="0"/>
              <a:t> event is often used in combination with validation of input fields.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onmouseover</a:t>
            </a:r>
            <a:r>
              <a:rPr lang="en-US" sz="2400" dirty="0"/>
              <a:t> and </a:t>
            </a:r>
            <a:r>
              <a:rPr lang="en-US" sz="2400" dirty="0" err="1"/>
              <a:t>onmouseout</a:t>
            </a:r>
            <a:r>
              <a:rPr lang="en-US" sz="2400" dirty="0"/>
              <a:t> events can be used to trigger a function when the user </a:t>
            </a:r>
            <a:r>
              <a:rPr lang="en-US" sz="2400" dirty="0" err="1"/>
              <a:t>mouses</a:t>
            </a:r>
            <a:r>
              <a:rPr lang="en-US" sz="2400" dirty="0"/>
              <a:t> over, or out of, an HTML element.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onfocus</a:t>
            </a:r>
            <a:r>
              <a:rPr lang="en-US" sz="2400" dirty="0"/>
              <a:t> event: is triggered when user put focus into a control.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onblur</a:t>
            </a:r>
            <a:r>
              <a:rPr lang="en-US" sz="2400" dirty="0"/>
              <a:t> event: is triggered when user leave from a control.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327137" y="139245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List of events</a:t>
            </a:r>
          </a:p>
        </p:txBody>
      </p:sp>
    </p:spTree>
    <p:extLst>
      <p:ext uri="{BB962C8B-B14F-4D97-AF65-F5344CB8AC3E}">
        <p14:creationId xmlns:p14="http://schemas.microsoft.com/office/powerpoint/2010/main" val="266409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63441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onresize</a:t>
            </a:r>
            <a:r>
              <a:rPr lang="en-US" sz="2400" dirty="0"/>
              <a:t> event: is triggered when user resize a web page.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onsubmit</a:t>
            </a:r>
            <a:r>
              <a:rPr lang="en-US" sz="2400" dirty="0"/>
              <a:t> event: is triggered when user submit form.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onmousedown</a:t>
            </a:r>
            <a:r>
              <a:rPr lang="en-US" sz="2400" dirty="0"/>
              <a:t>, </a:t>
            </a:r>
            <a:r>
              <a:rPr lang="en-US" sz="2400" dirty="0" err="1"/>
              <a:t>onmouseup</a:t>
            </a:r>
            <a:r>
              <a:rPr lang="en-US" sz="2400" dirty="0"/>
              <a:t>, and </a:t>
            </a:r>
            <a:r>
              <a:rPr lang="en-US" sz="2400" dirty="0" err="1"/>
              <a:t>onclick</a:t>
            </a:r>
            <a:r>
              <a:rPr lang="en-US" sz="2400" dirty="0"/>
              <a:t> events are all parts of a mouse-click.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First when a mouse-button is clicked, the </a:t>
            </a:r>
            <a:r>
              <a:rPr lang="en-US" sz="2400" dirty="0" err="1"/>
              <a:t>onmousedown</a:t>
            </a:r>
            <a:r>
              <a:rPr lang="en-US" sz="2400" dirty="0"/>
              <a:t> event is triggered,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then, when the mouse-button is released, the </a:t>
            </a:r>
            <a:r>
              <a:rPr lang="en-US" sz="2400" dirty="0" err="1"/>
              <a:t>onmouseup</a:t>
            </a:r>
            <a:r>
              <a:rPr lang="en-US" sz="2400" dirty="0"/>
              <a:t> event is triggered,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finally, when the mouse-click is completed, the </a:t>
            </a:r>
            <a:r>
              <a:rPr lang="en-US" sz="2400" dirty="0" err="1"/>
              <a:t>onclick</a:t>
            </a:r>
            <a:r>
              <a:rPr lang="en-US" sz="2400" dirty="0"/>
              <a:t> event is triggered.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327137" y="139245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List of events</a:t>
            </a:r>
          </a:p>
        </p:txBody>
      </p:sp>
    </p:spTree>
    <p:extLst>
      <p:ext uri="{BB962C8B-B14F-4D97-AF65-F5344CB8AC3E}">
        <p14:creationId xmlns:p14="http://schemas.microsoft.com/office/powerpoint/2010/main" val="178645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3948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onload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event: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228600" y="139245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JS Events</a:t>
            </a:r>
          </a:p>
        </p:txBody>
      </p:sp>
      <p:pic>
        <p:nvPicPr>
          <p:cNvPr id="5122" name="Picture 2" descr="C:\Users\TONY HUNG CUONG\Desktop\e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52612"/>
            <a:ext cx="57912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used to store multiple values in a single variable.</a:t>
            </a:r>
          </a:p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/>
              <a:t>An array can hold many values under a single name, and you can access the values by referring to an index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4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41008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 of mouse events: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240808" y="182901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JS Events</a:t>
            </a:r>
          </a:p>
        </p:txBody>
      </p:sp>
      <p:pic>
        <p:nvPicPr>
          <p:cNvPr id="6146" name="Picture 2" descr="C:\Users\TONY HUNG CUONG\Desktop\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8" y="1676400"/>
            <a:ext cx="8591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2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42546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onfocus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events: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152400" y="152124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JS Events</a:t>
            </a:r>
          </a:p>
        </p:txBody>
      </p:sp>
      <p:pic>
        <p:nvPicPr>
          <p:cNvPr id="7170" name="Picture 2" descr="C:\Users\TONY HUNG CUONG\Desktop\e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52600"/>
            <a:ext cx="8305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1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57567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 of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onmouseover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onmouseout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events: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152400" y="177882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JS Events</a:t>
            </a:r>
          </a:p>
        </p:txBody>
      </p:sp>
      <p:pic>
        <p:nvPicPr>
          <p:cNvPr id="8194" name="Picture 2" descr="C:\Users\TONY HUNG CUONG\Desktop\e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077200" cy="183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4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38491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 of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onchange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event: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152400" y="177882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JS Events</a:t>
            </a:r>
          </a:p>
        </p:txBody>
      </p:sp>
      <p:pic>
        <p:nvPicPr>
          <p:cNvPr id="1026" name="Picture 2" descr="C:\Users\TONY HUNG CUONG\Desktop\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63055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NY HUNG CUONG\Desktop\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81600"/>
            <a:ext cx="62674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981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193197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99005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Data Validation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2400" dirty="0"/>
              <a:t>Data validation is the process of ensuring that user input is clean, correct, and useful.</a:t>
            </a:r>
          </a:p>
          <a:p>
            <a:r>
              <a:rPr lang="en-US" sz="2400" dirty="0"/>
              <a:t>Typical validation tasks are:</a:t>
            </a:r>
          </a:p>
          <a:p>
            <a:pPr lvl="1"/>
            <a:r>
              <a:rPr lang="en-US" sz="2000" dirty="0"/>
              <a:t>has the user filled in all required fields?</a:t>
            </a:r>
          </a:p>
          <a:p>
            <a:pPr lvl="1"/>
            <a:r>
              <a:rPr lang="en-US" sz="2000" dirty="0"/>
              <a:t>has the user entered a valid date?</a:t>
            </a:r>
          </a:p>
          <a:p>
            <a:pPr lvl="1"/>
            <a:r>
              <a:rPr lang="en-US" sz="2000" dirty="0"/>
              <a:t>has the user entered text in a numeric field?</a:t>
            </a:r>
          </a:p>
          <a:p>
            <a:r>
              <a:rPr lang="en-US" sz="2400" dirty="0"/>
              <a:t>Most often, the purpose of data validation is to ensure correct user input.</a:t>
            </a:r>
          </a:p>
          <a:p>
            <a:r>
              <a:rPr lang="en-US" sz="2400" dirty="0"/>
              <a:t>Validation can be defined by many different methods, and deployed in many different ways.</a:t>
            </a:r>
          </a:p>
          <a:p>
            <a:pPr lvl="1"/>
            <a:r>
              <a:rPr lang="en-US" sz="2000" b="1" dirty="0"/>
              <a:t>Server side validation</a:t>
            </a:r>
            <a:r>
              <a:rPr lang="en-US" sz="2000" dirty="0"/>
              <a:t> is performed by a web server, after input has been sent to the server.</a:t>
            </a:r>
          </a:p>
          <a:p>
            <a:pPr lvl="1"/>
            <a:r>
              <a:rPr lang="en-US" sz="2000" b="1" dirty="0"/>
              <a:t>Client side validation</a:t>
            </a:r>
            <a:r>
              <a:rPr lang="en-US" sz="2000" dirty="0"/>
              <a:t> is performed by a web browser, before input is sent to a web server.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470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validate HTML form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375167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8"/>
          <p:cNvSpPr txBox="1">
            <a:spLocks noChangeArrowheads="1"/>
          </p:cNvSpPr>
          <p:nvPr/>
        </p:nvSpPr>
        <p:spPr bwMode="auto">
          <a:xfrm>
            <a:off x="152400" y="138440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Summary</a:t>
            </a:r>
            <a:endParaRPr lang="en-US" altLang="en-US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8" y="1006475"/>
            <a:ext cx="7947025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this session, you learned that: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4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Arrays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4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HTML DOM Model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4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List of events in JavaScript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4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Validation form using JavaScript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sz="2400" dirty="0">
              <a:latin typeface="+mn-lt"/>
              <a:cs typeface="+mn-cs"/>
            </a:endParaRP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2400" dirty="0">
              <a:latin typeface="+mn-lt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sz="24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24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2400" i="1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2400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4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literal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JavaScript Keyword new</a:t>
            </a:r>
          </a:p>
          <a:p>
            <a:endParaRPr lang="en-US" dirty="0"/>
          </a:p>
          <a:p>
            <a:r>
              <a:rPr lang="en-US" dirty="0"/>
              <a:t>You refer to an array element by referring to the </a:t>
            </a:r>
            <a:r>
              <a:rPr lang="en-US" b="1" dirty="0"/>
              <a:t>index number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C:\Users\TONY HUNG CUONG\Desktop\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39" y="1752600"/>
            <a:ext cx="5217242" cy="6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TONY HUNG CUONG\Desktop\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39" y="3124200"/>
            <a:ext cx="403216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ONY HUNG CUONG\Desktop\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39" y="4672012"/>
            <a:ext cx="2800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9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length</a:t>
            </a:r>
            <a:r>
              <a:rPr lang="en-US" dirty="0"/>
              <a:t> property</a:t>
            </a:r>
          </a:p>
          <a:p>
            <a:pPr lvl="1"/>
            <a:r>
              <a:rPr lang="en-US" dirty="0"/>
              <a:t>Returns the length of an array (the number of array elements).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Looping Array Elements</a:t>
            </a:r>
          </a:p>
          <a:p>
            <a:pPr lvl="1"/>
            <a:r>
              <a:rPr lang="en-US" dirty="0"/>
              <a:t>Using a for loop</a:t>
            </a:r>
          </a:p>
        </p:txBody>
      </p:sp>
      <p:pic>
        <p:nvPicPr>
          <p:cNvPr id="6146" name="Picture 2" descr="C:\Users\TONY HUNG CUONG\Desktop\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029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ONY HUNG CUONG\Desktop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4648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2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Array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shift()</a:t>
            </a:r>
          </a:p>
          <a:p>
            <a:r>
              <a:rPr lang="en-US" dirty="0" err="1"/>
              <a:t>unshift</a:t>
            </a:r>
            <a:r>
              <a:rPr lang="en-US" dirty="0"/>
              <a:t>(items...: any)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push(items...: any)</a:t>
            </a:r>
          </a:p>
          <a:p>
            <a:r>
              <a:rPr lang="en-US" dirty="0"/>
              <a:t>splice(start: int, </a:t>
            </a:r>
            <a:r>
              <a:rPr lang="en-US" dirty="0" err="1"/>
              <a:t>deleteCount</a:t>
            </a:r>
            <a:r>
              <a:rPr lang="en-US" dirty="0"/>
              <a:t>: int, items...: any)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5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9674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HTML DOM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(Document Object Model)</a:t>
            </a:r>
          </a:p>
          <a:p>
            <a:pPr lvl="1"/>
            <a:r>
              <a:rPr lang="en-US" dirty="0"/>
              <a:t>With the HTML DOM, JavaScript can access and change all the elements of an HTML document.</a:t>
            </a:r>
          </a:p>
          <a:p>
            <a:pPr lvl="1"/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pPr lvl="1"/>
            <a:r>
              <a:rPr lang="en-US" dirty="0"/>
              <a:t>The DOM is a W3C (World Wide Web Consortium) standard.</a:t>
            </a:r>
          </a:p>
          <a:p>
            <a:pPr lvl="1"/>
            <a:r>
              <a:rPr lang="en-US" dirty="0"/>
              <a:t>The DOM defines a standard for accessing documents:</a:t>
            </a:r>
          </a:p>
          <a:p>
            <a:pPr lvl="2"/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the HTML DOM?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is a standard </a:t>
            </a:r>
            <a:r>
              <a:rPr lang="en-US" b="1" dirty="0"/>
              <a:t>object</a:t>
            </a:r>
            <a:r>
              <a:rPr lang="en-US" dirty="0"/>
              <a:t> model and </a:t>
            </a:r>
            <a:r>
              <a:rPr lang="en-US" b="1" dirty="0"/>
              <a:t>programming interface</a:t>
            </a:r>
            <a:r>
              <a:rPr lang="en-US" dirty="0"/>
              <a:t> for HTML. It defines:</a:t>
            </a:r>
          </a:p>
          <a:p>
            <a:pPr lvl="1"/>
            <a:r>
              <a:rPr lang="en-US" dirty="0"/>
              <a:t>The HTML elements as </a:t>
            </a:r>
            <a:r>
              <a:rPr lang="en-US" b="1" dirty="0"/>
              <a:t>objects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of all HTML elements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methods</a:t>
            </a:r>
            <a:r>
              <a:rPr lang="en-US" dirty="0"/>
              <a:t> to access all HTML elements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events</a:t>
            </a:r>
            <a:r>
              <a:rPr lang="en-US" dirty="0"/>
              <a:t> for all HTML elements</a:t>
            </a:r>
          </a:p>
          <a:p>
            <a:pPr lvl="1"/>
            <a:r>
              <a:rPr lang="en-US" dirty="0"/>
              <a:t>In other words:</a:t>
            </a:r>
            <a:r>
              <a:rPr lang="en-US" b="1" dirty="0"/>
              <a:t> The HTML DOM is a standard for how to get, change, add, or delete HTML elements.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3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26" name="Picture 2" descr="C:\Users\TONY HUNG CUONG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830978" cy="39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0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HTML DOM Methods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DOM Programming Interface</a:t>
            </a:r>
          </a:p>
          <a:p>
            <a:pPr lvl="1"/>
            <a:r>
              <a:rPr lang="en-US" sz="2000" dirty="0"/>
              <a:t>The HTML DOM can be accessed with JavaScript (and with other programming languages).</a:t>
            </a:r>
          </a:p>
          <a:p>
            <a:pPr lvl="1"/>
            <a:r>
              <a:rPr lang="en-US" sz="2000" dirty="0"/>
              <a:t>In the DOM, all HTML elements are defined as </a:t>
            </a:r>
            <a:r>
              <a:rPr lang="en-US" sz="2000" b="1" dirty="0"/>
              <a:t>objects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programming interface is the properties and methods of each object.</a:t>
            </a:r>
          </a:p>
          <a:p>
            <a:pPr lvl="1"/>
            <a:r>
              <a:rPr lang="en-US" sz="2000" dirty="0"/>
              <a:t>A </a:t>
            </a:r>
            <a:r>
              <a:rPr lang="en-US" sz="2000" b="1" dirty="0"/>
              <a:t>property</a:t>
            </a:r>
            <a:r>
              <a:rPr lang="en-US" sz="2000" dirty="0"/>
              <a:t> is a value that you can get or set (like changing the content of an HTML element).</a:t>
            </a:r>
          </a:p>
          <a:p>
            <a:pPr lvl="1"/>
            <a:r>
              <a:rPr lang="en-US" sz="2000" dirty="0"/>
              <a:t>A </a:t>
            </a:r>
            <a:r>
              <a:rPr lang="en-US" sz="2000" b="1" dirty="0"/>
              <a:t>method</a:t>
            </a:r>
            <a:r>
              <a:rPr lang="en-US" sz="2000" dirty="0"/>
              <a:t> is an action you can do (like add or deleting an HTML element).</a:t>
            </a:r>
          </a:p>
          <a:p>
            <a:pPr lvl="1"/>
            <a:r>
              <a:rPr lang="en-US" dirty="0" err="1"/>
              <a:t>getElementById</a:t>
            </a:r>
            <a:r>
              <a:rPr lang="en-US" dirty="0"/>
              <a:t>() Method</a:t>
            </a:r>
          </a:p>
          <a:p>
            <a:pPr lvl="2"/>
            <a:r>
              <a:rPr lang="en-US" dirty="0"/>
              <a:t>Access an HTML element is to use the id of the element</a:t>
            </a:r>
          </a:p>
          <a:p>
            <a:pPr lvl="1"/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Useful for getting or replacing the content of HTML elements.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17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14&quot;&gt;&lt;property id=&quot;20148&quot; value=&quot;5&quot;/&gt;&lt;property id=&quot;20300&quot; value=&quot;Slide 7&quot;/&gt;&lt;property id=&quot;20307&quot; value=&quot;294&quot;/&gt;&lt;/object&gt;&lt;object type=&quot;3&quot; unique_id=&quot;10017&quot;&gt;&lt;property id=&quot;20148&quot; value=&quot;5&quot;/&gt;&lt;property id=&quot;20300&quot; value=&quot;Slide 9&quot;/&gt;&lt;property id=&quot;20307&quot; value=&quot;296&quot;/&gt;&lt;/object&gt;&lt;object type=&quot;3&quot; unique_id=&quot;10021&quot;&gt;&lt;property id=&quot;20148&quot; value=&quot;5&quot;/&gt;&lt;property id=&quot;20300&quot; value=&quot;Slide 3&quot;/&gt;&lt;property id=&quot;20307&quot; value=&quot;289&quot;/&gt;&lt;/object&gt;&lt;object type=&quot;3&quot; unique_id=&quot;10022&quot;&gt;&lt;property id=&quot;20148&quot; value=&quot;5&quot;/&gt;&lt;property id=&quot;20300&quot; value=&quot;Slide 4&quot;/&gt;&lt;property id=&quot;20307&quot; value=&quot;290&quot;/&gt;&lt;/object&gt;&lt;object type=&quot;3&quot; unique_id=&quot;10026&quot;&gt;&lt;property id=&quot;20148&quot; value=&quot;5&quot;/&gt;&lt;property id=&quot;20300&quot; value=&quot;Slide 20&quot;/&gt;&lt;property id=&quot;20307&quot; value=&quot;263&quot;/&gt;&lt;/object&gt;&lt;object type=&quot;3&quot; unique_id=&quot;10027&quot;&gt;&lt;property id=&quot;20148&quot; value=&quot;5&quot;/&gt;&lt;property id=&quot;20300&quot; value=&quot;Slide 2&quot;/&gt;&lt;property id=&quot;20307&quot; value=&quot;288&quot;/&gt;&lt;/object&gt;&lt;object type=&quot;3&quot; unique_id=&quot;10028&quot;&gt;&lt;property id=&quot;20148&quot; value=&quot;5&quot;/&gt;&lt;property id=&quot;20300&quot; value=&quot;Slide 5&quot;/&gt;&lt;property id=&quot;20307&quot; value=&quot;291&quot;/&gt;&lt;/object&gt;&lt;object type=&quot;3&quot; unique_id=&quot;10029&quot;&gt;&lt;property id=&quot;20148&quot; value=&quot;5&quot;/&gt;&lt;property id=&quot;20300&quot; value=&quot;Slide 6&quot;/&gt;&lt;property id=&quot;20307&quot; value=&quot;292&quot;/&gt;&lt;/object&gt;&lt;object type=&quot;3&quot; unique_id=&quot;10030&quot;&gt;&lt;property id=&quot;20148&quot; value=&quot;5&quot;/&gt;&lt;property id=&quot;20300&quot; value=&quot;Slide 8&quot;/&gt;&lt;property id=&quot;20307&quot; value=&quot;295&quot;/&gt;&lt;/object&gt;&lt;object type=&quot;3&quot; unique_id=&quot;10031&quot;&gt;&lt;property id=&quot;20148&quot; value=&quot;5&quot;/&gt;&lt;property id=&quot;20300&quot; value=&quot;Slide 10&quot;/&gt;&lt;property id=&quot;20307&quot; value=&quot;297&quot;/&gt;&lt;/object&gt;&lt;object type=&quot;3&quot; unique_id=&quot;10032&quot;&gt;&lt;property id=&quot;20148&quot; value=&quot;5&quot;/&gt;&lt;property id=&quot;20300&quot; value=&quot;Slide 11&quot;/&gt;&lt;property id=&quot;20307&quot; value=&quot;298&quot;/&gt;&lt;/object&gt;&lt;object type=&quot;3&quot; unique_id=&quot;10033&quot;&gt;&lt;property id=&quot;20148&quot; value=&quot;5&quot;/&gt;&lt;property id=&quot;20300&quot; value=&quot;Slide 12&quot;/&gt;&lt;property id=&quot;20307&quot; value=&quot;299&quot;/&gt;&lt;/object&gt;&lt;object type=&quot;3&quot; unique_id=&quot;10034&quot;&gt;&lt;property id=&quot;20148&quot; value=&quot;5&quot;/&gt;&lt;property id=&quot;20300&quot; value=&quot;Slide 13&quot;/&gt;&lt;property id=&quot;20307&quot; value=&quot;300&quot;/&gt;&lt;/object&gt;&lt;object type=&quot;3&quot; unique_id=&quot;10035&quot;&gt;&lt;property id=&quot;20148&quot; value=&quot;5&quot;/&gt;&lt;property id=&quot;20300&quot; value=&quot;Slide 14&quot;/&gt;&lt;property id=&quot;20307&quot; value=&quot;301&quot;/&gt;&lt;/object&gt;&lt;object type=&quot;3&quot; unique_id=&quot;10036&quot;&gt;&lt;property id=&quot;20148&quot; value=&quot;5&quot;/&gt;&lt;property id=&quot;20300&quot; value=&quot;Slide 15&quot;/&gt;&lt;property id=&quot;20307&quot; value=&quot;303&quot;/&gt;&lt;/object&gt;&lt;object type=&quot;3&quot; unique_id=&quot;10037&quot;&gt;&lt;property id=&quot;20148&quot; value=&quot;5&quot;/&gt;&lt;property id=&quot;20300&quot; value=&quot;Slide 16&quot;/&gt;&lt;property id=&quot;20307&quot; value=&quot;304&quot;/&gt;&lt;/object&gt;&lt;object type=&quot;3&quot; unique_id=&quot;10038&quot;&gt;&lt;property id=&quot;20148&quot; value=&quot;5&quot;/&gt;&lt;property id=&quot;20300&quot; value=&quot;Slide 17&quot;/&gt;&lt;property id=&quot;20307&quot; value=&quot;305&quot;/&gt;&lt;/object&gt;&lt;object type=&quot;3&quot; unique_id=&quot;10039&quot;&gt;&lt;property id=&quot;20148&quot; value=&quot;5&quot;/&gt;&lt;property id=&quot;20300&quot; value=&quot;Slide 18&quot;/&gt;&lt;property id=&quot;20307&quot; value=&quot;306&quot;/&gt;&lt;/object&gt;&lt;object type=&quot;3&quot; unique_id=&quot;10040&quot;&gt;&lt;property id=&quot;20148&quot; value=&quot;5&quot;/&gt;&lt;property id=&quot;20300&quot; value=&quot;Slide 19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</TotalTime>
  <Words>705</Words>
  <Application>Microsoft Macintosh PowerPoint</Application>
  <PresentationFormat>On-screen Show (4:3)</PresentationFormat>
  <Paragraphs>144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Garamond</vt:lpstr>
      <vt:lpstr>Verdana</vt:lpstr>
      <vt:lpstr>Wingdings</vt:lpstr>
      <vt:lpstr>Slide Template</vt:lpstr>
      <vt:lpstr>PowerPoint Presentation</vt:lpstr>
      <vt:lpstr>JavaScript Arrays</vt:lpstr>
      <vt:lpstr>Creating an Array</vt:lpstr>
      <vt:lpstr>JavaScript Arrays</vt:lpstr>
      <vt:lpstr>Common Array Function</vt:lpstr>
      <vt:lpstr>HTML DOM </vt:lpstr>
      <vt:lpstr>What is the HTML DOM? </vt:lpstr>
      <vt:lpstr>HTML DOM Model</vt:lpstr>
      <vt:lpstr>HTML DOM Methods </vt:lpstr>
      <vt:lpstr>Demo</vt:lpstr>
      <vt:lpstr>JavaScript HTML DOM - Changing CSS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Validation 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Microsoft Office User</cp:lastModifiedBy>
  <cp:revision>372</cp:revision>
  <dcterms:created xsi:type="dcterms:W3CDTF">2013-02-26T04:23:28Z</dcterms:created>
  <dcterms:modified xsi:type="dcterms:W3CDTF">2020-07-11T11:37:09Z</dcterms:modified>
</cp:coreProperties>
</file>