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7" r:id="rId29"/>
    <p:sldId id="288" r:id="rId30"/>
    <p:sldId id="289" r:id="rId31"/>
    <p:sldId id="286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5" autoAdjust="0"/>
  </p:normalViewPr>
  <p:slideViewPr>
    <p:cSldViewPr>
      <p:cViewPr varScale="1">
        <p:scale>
          <a:sx n="63" d="100"/>
          <a:sy n="6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563519-501A-4654-BDDD-81705BCFB739}" type="datetimeFigureOut">
              <a:rPr lang="en-US"/>
              <a:pPr>
                <a:defRPr/>
              </a:pPr>
              <a:t>26/02/2018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B9EC47-C13A-440E-92ED-C8CF3316F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D0E498E-9B13-4B2D-8450-FAE3903BDDF9}" type="datetimeFigureOut">
              <a:rPr lang="en-US"/>
              <a:pPr>
                <a:defRPr/>
              </a:pPr>
              <a:t>26/02/2018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29D2166-9C2B-4BFF-8BC1-274012CFC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14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EB8FBE21-E991-4ACD-847A-0B6352F8653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351784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038"/>
            <a:ext cx="2057400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038"/>
            <a:ext cx="6019800" cy="60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984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1888"/>
            <a:ext cx="8229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78486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98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799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077200" cy="762000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5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28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70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40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31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0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dirty="0">
                <a:latin typeface="Verdana" pitchFamily="34" charset="0"/>
              </a:rPr>
              <a:t>Slide </a:t>
            </a:r>
            <a:fld id="{03C9F389-49ED-4178-8D33-99E524834B38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 dirty="0">
                <a:latin typeface="Verdana" pitchFamily="34" charset="0"/>
              </a:rPr>
              <a:t> of </a:t>
            </a:r>
          </a:p>
        </p:txBody>
      </p:sp>
    </p:spTree>
    <p:extLst>
      <p:ext uri="{BB962C8B-B14F-4D97-AF65-F5344CB8AC3E}">
        <p14:creationId xmlns:p14="http://schemas.microsoft.com/office/powerpoint/2010/main" val="2946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534787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800" dirty="0"/>
              <a:t>In this session, you will learn to: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 smtClean="0"/>
              <a:t>Introduction to Bootstrap </a:t>
            </a:r>
            <a:endParaRPr lang="en-US" altLang="en-US" sz="2800" dirty="0"/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 smtClean="0"/>
              <a:t>Elements in Bootstrap 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 smtClean="0"/>
              <a:t>Applying Bootstrap in website</a:t>
            </a:r>
            <a:endParaRPr lang="en-US" altLang="en-US" sz="2800" dirty="0"/>
          </a:p>
        </p:txBody>
      </p:sp>
      <p:sp>
        <p:nvSpPr>
          <p:cNvPr id="12291" name="TextBox 8"/>
          <p:cNvSpPr txBox="1">
            <a:spLocks noChangeArrowheads="1"/>
          </p:cNvSpPr>
          <p:nvPr/>
        </p:nvSpPr>
        <p:spPr bwMode="auto">
          <a:xfrm>
            <a:off x="152400" y="141952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Objectives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 </a:t>
            </a:r>
            <a:r>
              <a:rPr lang="en-US" b="0" dirty="0" smtClean="0"/>
              <a:t>Grid </a:t>
            </a:r>
            <a:r>
              <a:rPr lang="en-US" b="0" dirty="0"/>
              <a:t>System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Bootstrap's grid system allows up to 12 columns across the page.</a:t>
            </a:r>
          </a:p>
          <a:p>
            <a:r>
              <a:rPr lang="en-US" dirty="0"/>
              <a:t>If you do not want to use all 12 columns individually, you can group the columns together to create wider columns:</a:t>
            </a:r>
          </a:p>
          <a:p>
            <a:r>
              <a:rPr lang="en-US" dirty="0" smtClean="0"/>
              <a:t>Bootstrap's </a:t>
            </a:r>
            <a:r>
              <a:rPr lang="en-US" dirty="0"/>
              <a:t>grid system is responsive, and the columns will re-arrange automatically depending on the screen size.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7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 </a:t>
            </a:r>
            <a:r>
              <a:rPr lang="en-US" b="0" dirty="0" smtClean="0"/>
              <a:t>Grid </a:t>
            </a:r>
            <a:r>
              <a:rPr lang="en-US" b="0" dirty="0"/>
              <a:t>System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7890" name="Picture 2" descr="C:\Users\TONY HUNG CUONG\Desktop\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25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Grid Classes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grid system has four classes:</a:t>
            </a:r>
          </a:p>
          <a:p>
            <a:pPr lvl="1"/>
            <a:r>
              <a:rPr lang="en-US" dirty="0" err="1"/>
              <a:t>xs</a:t>
            </a:r>
            <a:r>
              <a:rPr lang="en-US" dirty="0"/>
              <a:t> (for phones - screens less than 768px wide)</a:t>
            </a:r>
          </a:p>
          <a:p>
            <a:pPr lvl="1"/>
            <a:r>
              <a:rPr lang="en-US" dirty="0" err="1"/>
              <a:t>sm</a:t>
            </a:r>
            <a:r>
              <a:rPr lang="en-US" dirty="0"/>
              <a:t> (for tablets - screens equal to or greater than 768px wide)</a:t>
            </a:r>
          </a:p>
          <a:p>
            <a:pPr lvl="1"/>
            <a:r>
              <a:rPr lang="en-US" dirty="0"/>
              <a:t>md (for small laptops - screens equal to or greater than 992px wide)</a:t>
            </a:r>
          </a:p>
          <a:p>
            <a:pPr lvl="1"/>
            <a:r>
              <a:rPr lang="en-US" dirty="0" err="1"/>
              <a:t>lg</a:t>
            </a:r>
            <a:r>
              <a:rPr lang="en-US" dirty="0"/>
              <a:t> (for laptops and desktops - screens equal to or greater than 1200px wide)</a:t>
            </a:r>
          </a:p>
          <a:p>
            <a:r>
              <a:rPr lang="en-US" dirty="0"/>
              <a:t>The classes above can be combined to create more dynamic and flexible layouts.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6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Responsive Columns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13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8914" name="Picture 2" descr="C:\Users\TONY HUNG CUONG\Desktop\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229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9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Responsive Columns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9938" name="Picture 2" descr="C:\Users\TONY HUNG CUONG\Desktop\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34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27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Two Unequal Responsive Columns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40962" name="Picture 2" descr="C:\Users\TONY HUNG CUONG\Desktop\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4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3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Two Unequal Responsive Columns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41986" name="Picture 2" descr="C:\Users\TONY HUNG CUONG\Desktop\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305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3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 </a:t>
            </a:r>
            <a:r>
              <a:rPr lang="en-US" b="0" dirty="0" smtClean="0"/>
              <a:t>Text/Typography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Default </a:t>
            </a:r>
            <a:r>
              <a:rPr lang="en-US" dirty="0"/>
              <a:t>Settings</a:t>
            </a:r>
          </a:p>
          <a:p>
            <a:pPr lvl="1"/>
            <a:r>
              <a:rPr lang="en-US" dirty="0"/>
              <a:t>Bootstrap's global default font-size is 14px, with a line-height of 1.428.</a:t>
            </a:r>
          </a:p>
          <a:p>
            <a:pPr lvl="1"/>
            <a:r>
              <a:rPr lang="en-US" dirty="0"/>
              <a:t>This is applied to the &lt;body&gt; element and all paragraphs (&lt;p&gt;).</a:t>
            </a:r>
          </a:p>
          <a:p>
            <a:pPr lvl="1"/>
            <a:r>
              <a:rPr lang="en-US" dirty="0"/>
              <a:t>In addition, all &lt;p&gt; elements have a bottom margin that equals half their computed line-height (10px by default).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8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Bootstrap Text/Typography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973574"/>
            <a:ext cx="4411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More Typography Classes</a:t>
            </a:r>
          </a:p>
        </p:txBody>
      </p:sp>
      <p:pic>
        <p:nvPicPr>
          <p:cNvPr id="43011" name="Picture 3" descr="C:\Users\TONY HUNG CUONG\Desktop\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8349"/>
            <a:ext cx="669607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6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Bootstrap table has a light padding and only horizontal dividers.</a:t>
            </a:r>
          </a:p>
          <a:p>
            <a:r>
              <a:rPr lang="en-US" dirty="0"/>
              <a:t>The .table class adds basic styling to a </a:t>
            </a:r>
            <a:r>
              <a:rPr lang="en-US" dirty="0" smtClean="0"/>
              <a:t>table.</a:t>
            </a:r>
          </a:p>
          <a:p>
            <a:r>
              <a:rPr lang="en-US" dirty="0"/>
              <a:t>The .table-striped class adds zebra-stripes to a </a:t>
            </a:r>
            <a:r>
              <a:rPr lang="en-US" dirty="0" smtClean="0"/>
              <a:t>table</a:t>
            </a:r>
          </a:p>
          <a:p>
            <a:r>
              <a:rPr lang="en-US" dirty="0"/>
              <a:t>The .table-bordered class adds borders on all sides of the table and </a:t>
            </a:r>
            <a:r>
              <a:rPr lang="en-US" dirty="0" smtClean="0"/>
              <a:t>cells.</a:t>
            </a:r>
          </a:p>
          <a:p>
            <a:r>
              <a:rPr lang="en-US" dirty="0"/>
              <a:t>The .table-hover class adds a hover effect (grey background color) on table </a:t>
            </a:r>
            <a:r>
              <a:rPr lang="en-US" dirty="0" smtClean="0"/>
              <a:t>rows.</a:t>
            </a:r>
          </a:p>
          <a:p>
            <a:r>
              <a:rPr lang="en-US" dirty="0"/>
              <a:t>The .table-condensed class makes a table more compact by cutting cell padding in </a:t>
            </a:r>
            <a:r>
              <a:rPr lang="en-US" dirty="0" smtClean="0"/>
              <a:t>half.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2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Bootstrap?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Bootstrap is a free front-end framework for faster and easier web development</a:t>
            </a:r>
          </a:p>
          <a:p>
            <a:r>
              <a:rPr lang="en-US" sz="2400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 sz="2400" dirty="0"/>
              <a:t>Bootstrap also gives you the ability to easily create responsive designs</a:t>
            </a:r>
          </a:p>
          <a:p>
            <a:r>
              <a:rPr lang="en-US" sz="2400" dirty="0"/>
              <a:t>Responsive web </a:t>
            </a:r>
            <a:r>
              <a:rPr lang="en-US" sz="2400" dirty="0" smtClean="0"/>
              <a:t>design</a:t>
            </a:r>
          </a:p>
          <a:p>
            <a:pPr lvl="1"/>
            <a:r>
              <a:rPr lang="en-US" sz="2000" dirty="0" smtClean="0"/>
              <a:t>Process that creating </a:t>
            </a:r>
            <a:r>
              <a:rPr lang="en-US" sz="2000" dirty="0"/>
              <a:t>web sites which automatically adjust themselves to look good on all devices, from small phones to large desktops.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914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4035" name="Picture 3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1438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52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 </a:t>
            </a:r>
            <a:r>
              <a:rPr lang="en-US" b="0" dirty="0" smtClean="0"/>
              <a:t>Tables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914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Output:</a:t>
            </a:r>
            <a:endParaRPr lang="en-US" sz="2400" dirty="0"/>
          </a:p>
        </p:txBody>
      </p:sp>
      <p:pic>
        <p:nvPicPr>
          <p:cNvPr id="45059" name="Picture 3" descr="C:\Users\TONY HUNG CUONG\Desktop\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524000"/>
            <a:ext cx="81248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7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Images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.</a:t>
            </a:r>
            <a:r>
              <a:rPr lang="en-US" dirty="0" err="1"/>
              <a:t>img</a:t>
            </a:r>
            <a:r>
              <a:rPr lang="en-US" dirty="0"/>
              <a:t>-rounded class adds rounded corners to an image (IE8 does not support rounded corners</a:t>
            </a:r>
            <a:r>
              <a:rPr lang="en-US" dirty="0" smtClean="0"/>
              <a:t>)</a:t>
            </a:r>
          </a:p>
          <a:p>
            <a:r>
              <a:rPr lang="en-US" dirty="0"/>
              <a:t>The .</a:t>
            </a:r>
            <a:r>
              <a:rPr lang="en-US" dirty="0" err="1"/>
              <a:t>img</a:t>
            </a:r>
            <a:r>
              <a:rPr lang="en-US" dirty="0"/>
              <a:t>-circle class shapes the image to a circle (IE8 does not support rounded corners</a:t>
            </a:r>
            <a:r>
              <a:rPr lang="en-US" dirty="0" smtClean="0"/>
              <a:t>)</a:t>
            </a:r>
          </a:p>
          <a:p>
            <a:r>
              <a:rPr lang="en-US" dirty="0"/>
              <a:t>The .</a:t>
            </a:r>
            <a:r>
              <a:rPr lang="en-US" dirty="0" err="1"/>
              <a:t>img</a:t>
            </a:r>
            <a:r>
              <a:rPr lang="en-US" dirty="0"/>
              <a:t>-thumbnail class shapes the image to a </a:t>
            </a:r>
            <a:r>
              <a:rPr lang="en-US" dirty="0" smtClean="0"/>
              <a:t>thumbnail</a:t>
            </a:r>
          </a:p>
          <a:p>
            <a:r>
              <a:rPr lang="en-US" dirty="0"/>
              <a:t>Create responsive images by adding an .</a:t>
            </a:r>
            <a:r>
              <a:rPr lang="en-US" dirty="0" err="1"/>
              <a:t>img</a:t>
            </a:r>
            <a:r>
              <a:rPr lang="en-US" dirty="0"/>
              <a:t>-responsive class to the &lt;</a:t>
            </a:r>
            <a:r>
              <a:rPr lang="en-US" dirty="0" err="1"/>
              <a:t>img</a:t>
            </a:r>
            <a:r>
              <a:rPr lang="en-US" dirty="0"/>
              <a:t>&gt; tag. The image will then scale nicely to the parent element.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51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</a:t>
            </a:r>
            <a:r>
              <a:rPr lang="en-US" b="0" dirty="0" smtClean="0"/>
              <a:t>Images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23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914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8130" name="Picture 2" descr="C:\Users\TONY HUNG CUONG\Desktop\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065"/>
            <a:ext cx="8229600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 Images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914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Output:</a:t>
            </a:r>
            <a:endParaRPr lang="en-US" sz="2400" dirty="0"/>
          </a:p>
        </p:txBody>
      </p:sp>
      <p:pic>
        <p:nvPicPr>
          <p:cNvPr id="49154" name="Picture 2" descr="C:\Users\TONY HUNG CUONG\Desktop\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9473"/>
            <a:ext cx="3986212" cy="296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8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Buttons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 Styles</a:t>
            </a:r>
          </a:p>
          <a:p>
            <a:pPr lvl="1"/>
            <a:r>
              <a:rPr lang="en-US" dirty="0"/>
              <a:t>Bootstrap provides </a:t>
            </a:r>
            <a:r>
              <a:rPr lang="en-US" dirty="0" smtClean="0"/>
              <a:t>different </a:t>
            </a:r>
            <a:r>
              <a:rPr lang="en-US" dirty="0"/>
              <a:t>styles of </a:t>
            </a:r>
            <a:r>
              <a:rPr lang="en-US" dirty="0" smtClean="0"/>
              <a:t>buttons.</a:t>
            </a:r>
          </a:p>
          <a:p>
            <a:pPr lvl="1"/>
            <a:r>
              <a:rPr lang="en-US" dirty="0"/>
              <a:t>To achieve the button styles above, Bootstrap has the following classes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50180" name="Picture 4" descr="C:\Users\TONY HUNG CUONG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20" y="2971800"/>
            <a:ext cx="5410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 descr="C:\Users\TONY HUNG CUONG\Desktop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5486400"/>
            <a:ext cx="5867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Buttons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 Sizes</a:t>
            </a:r>
          </a:p>
          <a:p>
            <a:pPr lvl="1"/>
            <a:r>
              <a:rPr lang="en-US" dirty="0"/>
              <a:t>Bootstrap provides four button </a:t>
            </a:r>
            <a:r>
              <a:rPr lang="en-US" dirty="0" smtClean="0"/>
              <a:t>sizes.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52226" name="Picture 2" descr="C:\Users\TONY HUNG CUONG\Desktop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988820"/>
            <a:ext cx="6029325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7" name="Picture 3" descr="C:\Users\TONY HUNG CUONG\Desktop\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71" y="4267200"/>
            <a:ext cx="518398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Buttons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Level </a:t>
            </a:r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block level button spans the entire width of the parent element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Add class .</a:t>
            </a:r>
            <a:r>
              <a:rPr lang="en-US" dirty="0" err="1"/>
              <a:t>btn</a:t>
            </a:r>
            <a:r>
              <a:rPr lang="en-US" dirty="0"/>
              <a:t>-block to create a block level </a:t>
            </a:r>
            <a:r>
              <a:rPr lang="en-US" dirty="0" smtClean="0"/>
              <a:t>button.</a:t>
            </a:r>
          </a:p>
          <a:p>
            <a:pPr lvl="1"/>
            <a:endParaRPr lang="en-US" dirty="0"/>
          </a:p>
          <a:p>
            <a:r>
              <a:rPr lang="en-US" dirty="0"/>
              <a:t>Active/Disabled Buttons</a:t>
            </a:r>
          </a:p>
          <a:p>
            <a:pPr lvl="1"/>
            <a:r>
              <a:rPr lang="en-US" dirty="0"/>
              <a:t>A button can be set to an active (appear pressed) or a disabled (</a:t>
            </a:r>
            <a:r>
              <a:rPr lang="en-US" dirty="0" err="1"/>
              <a:t>unclickable</a:t>
            </a:r>
            <a:r>
              <a:rPr lang="en-US" dirty="0"/>
              <a:t>) </a:t>
            </a:r>
            <a:r>
              <a:rPr lang="en-US" dirty="0" smtClean="0"/>
              <a:t>state.</a:t>
            </a:r>
          </a:p>
          <a:p>
            <a:pPr lvl="1"/>
            <a:r>
              <a:rPr lang="en-US" dirty="0"/>
              <a:t>The class .active makes a button appear pressed, and the class .disabled makes a button </a:t>
            </a:r>
            <a:r>
              <a:rPr lang="en-US" dirty="0" err="1" smtClean="0"/>
              <a:t>unclickable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51202" name="Picture 2" descr="C:\Users\TONY HUNG CUONG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2819400"/>
            <a:ext cx="6429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3" name="Picture 3" descr="C:\Users\TONY HUNG CUONG\Desktop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486400"/>
            <a:ext cx="68389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26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Navigation Bar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navigation bar is a navigation header that is placed at the top of the </a:t>
            </a:r>
            <a:r>
              <a:rPr lang="en-US" sz="2400" dirty="0" smtClean="0"/>
              <a:t>page.</a:t>
            </a:r>
          </a:p>
          <a:p>
            <a:r>
              <a:rPr lang="en-US" sz="2400" dirty="0"/>
              <a:t>With Bootstrap, a navigation bar can extend or collapse, depending on the screen size.</a:t>
            </a:r>
          </a:p>
          <a:p>
            <a:r>
              <a:rPr lang="en-US" sz="2400" dirty="0"/>
              <a:t>A standard navigation bar is created with </a:t>
            </a:r>
            <a:r>
              <a:rPr lang="en-US" sz="2400" dirty="0" smtClean="0"/>
              <a:t>&lt;</a:t>
            </a:r>
            <a:r>
              <a:rPr lang="en-US" sz="2400" dirty="0" err="1"/>
              <a:t>nav</a:t>
            </a:r>
            <a:r>
              <a:rPr lang="en-US" sz="2400" dirty="0"/>
              <a:t> class="</a:t>
            </a:r>
            <a:r>
              <a:rPr lang="en-US" sz="2400" dirty="0" err="1"/>
              <a:t>navbar</a:t>
            </a:r>
            <a:r>
              <a:rPr lang="en-US" sz="2400" dirty="0"/>
              <a:t> </a:t>
            </a:r>
            <a:r>
              <a:rPr lang="en-US" sz="2400" dirty="0" err="1"/>
              <a:t>navbar</a:t>
            </a:r>
            <a:r>
              <a:rPr lang="en-US" sz="2400" dirty="0"/>
              <a:t>-default</a:t>
            </a:r>
            <a:r>
              <a:rPr lang="en-US" sz="2400" dirty="0" smtClean="0"/>
              <a:t>"&gt;.</a:t>
            </a:r>
          </a:p>
          <a:p>
            <a:r>
              <a:rPr lang="en-US" sz="2400" dirty="0"/>
              <a:t>If you don't like the style of the default navigation bar, Bootstrap provides an alternative, black </a:t>
            </a:r>
            <a:r>
              <a:rPr lang="en-US" sz="2400" dirty="0" err="1" smtClean="0"/>
              <a:t>navbar</a:t>
            </a:r>
            <a:r>
              <a:rPr lang="en-US" sz="2400" dirty="0" smtClean="0"/>
              <a:t>, you can </a:t>
            </a:r>
            <a:r>
              <a:rPr lang="en-US" sz="2400" dirty="0"/>
              <a:t>change the .</a:t>
            </a:r>
            <a:r>
              <a:rPr lang="en-US" sz="2400" dirty="0" err="1"/>
              <a:t>navbar</a:t>
            </a:r>
            <a:r>
              <a:rPr lang="en-US" sz="2400" dirty="0"/>
              <a:t>-default class into .</a:t>
            </a:r>
            <a:r>
              <a:rPr lang="en-US" sz="2400" dirty="0" err="1"/>
              <a:t>navbar</a:t>
            </a:r>
            <a:r>
              <a:rPr lang="en-US" sz="2400" dirty="0"/>
              <a:t>-inverse</a:t>
            </a:r>
            <a:endParaRPr lang="en-US" sz="2400" dirty="0" smtClean="0"/>
          </a:p>
          <a:p>
            <a:r>
              <a:rPr lang="en-US" sz="2400" dirty="0"/>
              <a:t>The .</a:t>
            </a:r>
            <a:r>
              <a:rPr lang="en-US" sz="2400" dirty="0" err="1"/>
              <a:t>navbar</a:t>
            </a:r>
            <a:r>
              <a:rPr lang="en-US" sz="2400" dirty="0"/>
              <a:t>-right class is used to right-align navigation bar buttons.</a:t>
            </a:r>
          </a:p>
          <a:p>
            <a:endParaRPr lang="en-US" sz="2400" dirty="0"/>
          </a:p>
        </p:txBody>
      </p:sp>
      <p:pic>
        <p:nvPicPr>
          <p:cNvPr id="1026" name="Picture 2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1" y="5486400"/>
            <a:ext cx="58578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8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Navigation Bar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add buttons inside the </a:t>
            </a:r>
            <a:r>
              <a:rPr lang="en-US" sz="2400" dirty="0" err="1"/>
              <a:t>navbar</a:t>
            </a:r>
            <a:r>
              <a:rPr lang="en-US" sz="2400" dirty="0"/>
              <a:t>, add the .</a:t>
            </a:r>
            <a:r>
              <a:rPr lang="en-US" sz="2400" dirty="0" err="1"/>
              <a:t>navbar-btn</a:t>
            </a:r>
            <a:r>
              <a:rPr lang="en-US" sz="2400" dirty="0"/>
              <a:t> class on a Bootstrap </a:t>
            </a:r>
            <a:r>
              <a:rPr lang="en-US" sz="2400" dirty="0" smtClean="0"/>
              <a:t>button.</a:t>
            </a:r>
          </a:p>
          <a:p>
            <a:r>
              <a:rPr lang="en-US" sz="2400" dirty="0"/>
              <a:t>To add form elements inside the </a:t>
            </a:r>
            <a:r>
              <a:rPr lang="en-US" sz="2400" dirty="0" err="1"/>
              <a:t>navbar</a:t>
            </a:r>
            <a:r>
              <a:rPr lang="en-US" sz="2400" dirty="0"/>
              <a:t>, add the .</a:t>
            </a:r>
            <a:r>
              <a:rPr lang="en-US" sz="2400" dirty="0" err="1"/>
              <a:t>navbar</a:t>
            </a:r>
            <a:r>
              <a:rPr lang="en-US" sz="2400" dirty="0"/>
              <a:t>-form class to a form element and add an input(s). Note that we have added a .form-group class to the div container holding the input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 .</a:t>
            </a:r>
            <a:r>
              <a:rPr lang="en-US" sz="2400" dirty="0" err="1"/>
              <a:t>navbar</a:t>
            </a:r>
            <a:r>
              <a:rPr lang="en-US" sz="2400" dirty="0"/>
              <a:t>-fixed-top class makes the navigation bar fixed at the </a:t>
            </a:r>
            <a:r>
              <a:rPr lang="en-US" sz="2400" dirty="0" smtClean="0"/>
              <a:t>top.</a:t>
            </a:r>
          </a:p>
          <a:p>
            <a:r>
              <a:rPr lang="en-US" sz="2400" dirty="0"/>
              <a:t>The navigation bar often takes up too much space on a small </a:t>
            </a:r>
            <a:r>
              <a:rPr lang="en-US" sz="2400" dirty="0" smtClean="0"/>
              <a:t>screen. We </a:t>
            </a:r>
            <a:r>
              <a:rPr lang="en-US" sz="2400" dirty="0"/>
              <a:t>should hide the navigation bar; and only show it when it is needed.</a:t>
            </a:r>
          </a:p>
          <a:p>
            <a:endParaRPr lang="en-US" sz="2400" dirty="0"/>
          </a:p>
        </p:txBody>
      </p:sp>
      <p:pic>
        <p:nvPicPr>
          <p:cNvPr id="2050" name="Picture 2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8434389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Why Use Bootstrap </a:t>
            </a:r>
            <a:r>
              <a:rPr lang="en-US" b="0" dirty="0" smtClean="0"/>
              <a:t>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Bootstrap:</a:t>
            </a:r>
          </a:p>
          <a:p>
            <a:pPr lvl="1"/>
            <a:r>
              <a:rPr lang="en-US" b="1" dirty="0"/>
              <a:t>Easy to use:</a:t>
            </a:r>
            <a:r>
              <a:rPr lang="en-US" dirty="0"/>
              <a:t> Anybody with just basic knowledge of HTML and CSS can start using Bootstrap</a:t>
            </a:r>
          </a:p>
          <a:p>
            <a:pPr lvl="1"/>
            <a:r>
              <a:rPr lang="en-US" b="1" dirty="0"/>
              <a:t>Responsive features:</a:t>
            </a:r>
            <a:r>
              <a:rPr lang="en-US" dirty="0"/>
              <a:t> Bootstrap's responsive CSS adjusts to phones, tablets, and desktops</a:t>
            </a:r>
          </a:p>
          <a:p>
            <a:pPr lvl="1"/>
            <a:r>
              <a:rPr lang="en-US" b="1" dirty="0"/>
              <a:t>Mobile-first approach:</a:t>
            </a:r>
            <a:r>
              <a:rPr lang="en-US" dirty="0"/>
              <a:t> In Bootstrap 3, mobile-first styles are part of the core framework</a:t>
            </a:r>
          </a:p>
          <a:p>
            <a:pPr lvl="1"/>
            <a:r>
              <a:rPr lang="en-US" b="1" dirty="0"/>
              <a:t>Browser compatibility:</a:t>
            </a:r>
            <a:r>
              <a:rPr lang="en-US" dirty="0"/>
              <a:t> Bootstrap is compatible with all modern browsers (Chrome, Firefox, Internet Explorer, Safari, and Opera)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3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67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Navigation Bar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30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Demo: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Output:</a:t>
            </a:r>
          </a:p>
          <a:p>
            <a:pPr lvl="1"/>
            <a:endParaRPr lang="en-US" dirty="0"/>
          </a:p>
        </p:txBody>
      </p:sp>
      <p:pic>
        <p:nvPicPr>
          <p:cNvPr id="3074" name="Picture 2" descr="C:\Users\TONY HUNG CUONG\Desktop\n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314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ONY HUNG CUONG\Desktop\n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5105400"/>
            <a:ext cx="65817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Introduction </a:t>
            </a:r>
            <a:r>
              <a:rPr lang="en-US" altLang="en-US" sz="2800" dirty="0"/>
              <a:t>to Bootstrap </a:t>
            </a:r>
            <a:endParaRPr lang="en-US" altLang="en-US" sz="2800" dirty="0" smtClean="0"/>
          </a:p>
          <a:p>
            <a:r>
              <a:rPr lang="en-US" altLang="en-US" sz="2800" dirty="0" smtClean="0"/>
              <a:t>Elements </a:t>
            </a:r>
            <a:r>
              <a:rPr lang="en-US" altLang="en-US" sz="2800" dirty="0"/>
              <a:t>in Bootstrap </a:t>
            </a:r>
            <a:endParaRPr lang="en-US" altLang="en-US" sz="2800" dirty="0" smtClean="0"/>
          </a:p>
          <a:p>
            <a:r>
              <a:rPr lang="en-US" altLang="en-US" sz="2800" dirty="0" smtClean="0"/>
              <a:t>Applying </a:t>
            </a:r>
            <a:r>
              <a:rPr lang="en-US" altLang="en-US" sz="2800" dirty="0"/>
              <a:t>Bootstrap in website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31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Where to Get </a:t>
            </a:r>
            <a:r>
              <a:rPr lang="en-US" b="0" dirty="0" smtClean="0"/>
              <a:t>Bootstrap ?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start using Bootstrap </a:t>
            </a:r>
            <a:r>
              <a:rPr lang="en-US" dirty="0" smtClean="0"/>
              <a:t> </a:t>
            </a:r>
            <a:r>
              <a:rPr lang="en-US" dirty="0"/>
              <a:t>on your own web site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Include Bootstrap </a:t>
            </a:r>
            <a:r>
              <a:rPr lang="en-US" dirty="0" smtClean="0"/>
              <a:t>from </a:t>
            </a:r>
            <a:r>
              <a:rPr lang="en-US" dirty="0"/>
              <a:t>a </a:t>
            </a:r>
            <a:r>
              <a:rPr lang="en-US" dirty="0" smtClean="0"/>
              <a:t>CDN</a:t>
            </a:r>
          </a:p>
          <a:p>
            <a:pPr lvl="2"/>
            <a:r>
              <a:rPr lang="en-US" dirty="0"/>
              <a:t>If you don't want to download and host Bootstrap 4 yourself, you can include it from a CDN (Content Delivery Network</a:t>
            </a:r>
            <a:r>
              <a:rPr lang="en-US" dirty="0" smtClean="0"/>
              <a:t>).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Download </a:t>
            </a:r>
            <a:r>
              <a:rPr lang="en-US" dirty="0"/>
              <a:t>Bootstrap </a:t>
            </a:r>
            <a:r>
              <a:rPr lang="en-US" dirty="0" smtClean="0"/>
              <a:t>from </a:t>
            </a:r>
            <a:r>
              <a:rPr lang="en-US" dirty="0"/>
              <a:t>getbootstrap.com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1747" name="Picture 3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6" y="3124200"/>
            <a:ext cx="80867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5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sz="3600" b="0" dirty="0"/>
              <a:t>Create First Web Page With Bootstrap </a:t>
            </a:r>
            <a:br>
              <a:rPr lang="en-US" sz="3600" b="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 the HTML5 </a:t>
            </a:r>
            <a:r>
              <a:rPr lang="en-US" b="1" dirty="0" err="1"/>
              <a:t>doctype</a:t>
            </a:r>
            <a:endParaRPr lang="en-US" dirty="0"/>
          </a:p>
          <a:p>
            <a:pPr lvl="1"/>
            <a:r>
              <a:rPr lang="en-US" dirty="0"/>
              <a:t>Bootstrap </a:t>
            </a:r>
            <a:r>
              <a:rPr lang="en-US" dirty="0" smtClean="0"/>
              <a:t>uses </a:t>
            </a:r>
            <a:r>
              <a:rPr lang="en-US" dirty="0"/>
              <a:t>HTML elements and CSS properties that require the HTML5 </a:t>
            </a:r>
            <a:r>
              <a:rPr lang="en-US" dirty="0" err="1"/>
              <a:t>doctype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Always include the HTML5 </a:t>
            </a:r>
            <a:r>
              <a:rPr lang="en-US" dirty="0" err="1"/>
              <a:t>doctype</a:t>
            </a:r>
            <a:r>
              <a:rPr lang="en-US" dirty="0"/>
              <a:t> at the beginning of the page, along with the </a:t>
            </a:r>
            <a:r>
              <a:rPr lang="en-US" dirty="0" err="1"/>
              <a:t>lang</a:t>
            </a:r>
            <a:r>
              <a:rPr lang="en-US" dirty="0"/>
              <a:t> attribute and the correct character </a:t>
            </a:r>
            <a:r>
              <a:rPr lang="en-US" dirty="0" smtClean="0"/>
              <a:t>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2770" name="Picture 2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453647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9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sz="3600" b="0" dirty="0"/>
              <a:t>Create First Web Page With </a:t>
            </a:r>
            <a:r>
              <a:rPr lang="en-US" sz="3600" b="0" dirty="0" smtClean="0"/>
              <a:t>Bootstrap</a:t>
            </a:r>
            <a:r>
              <a:rPr lang="en-US" sz="3600" b="0" dirty="0"/>
              <a:t/>
            </a:r>
            <a:br>
              <a:rPr lang="en-US" sz="3600" b="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Bootstrap </a:t>
            </a:r>
            <a:r>
              <a:rPr lang="en-US" b="1" dirty="0"/>
              <a:t>is mobile-first</a:t>
            </a:r>
            <a:endParaRPr lang="en-US" dirty="0"/>
          </a:p>
          <a:p>
            <a:pPr lvl="1"/>
            <a:r>
              <a:rPr lang="en-US" dirty="0" smtClean="0"/>
              <a:t>Bootstrap </a:t>
            </a:r>
            <a:r>
              <a:rPr lang="en-US" dirty="0"/>
              <a:t>is designed to be responsive to mobile devices. Mobile-first styles are part of the core framework.</a:t>
            </a:r>
          </a:p>
          <a:p>
            <a:pPr lvl="1"/>
            <a:r>
              <a:rPr lang="en-US" dirty="0"/>
              <a:t>To ensure proper rendering and touch zooming, add the following &lt;meta&gt; tag inside the &lt;head&gt; </a:t>
            </a:r>
            <a:r>
              <a:rPr lang="en-US" dirty="0" smtClean="0"/>
              <a:t>element.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 width=device-width part sets the width of the page to follow the screen-width of the device (which will vary depending on the device).</a:t>
            </a:r>
          </a:p>
          <a:p>
            <a:pPr lvl="1"/>
            <a:r>
              <a:rPr lang="en-US" dirty="0"/>
              <a:t>The initial-scale=1 part sets the initial zoom level when the page is first loaded by the browser.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3794" name="Picture 2" descr="C:\Users\TONY HUNG CUONG\Desktop\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16179"/>
            <a:ext cx="7391400" cy="4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08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sz="3600" b="0" dirty="0"/>
              <a:t>Create First Web Page With </a:t>
            </a:r>
            <a:r>
              <a:rPr lang="en-US" sz="3600" b="0" dirty="0" smtClean="0"/>
              <a:t>Bootstrap</a:t>
            </a:r>
            <a:r>
              <a:rPr lang="en-US" sz="3600" b="0" dirty="0"/>
              <a:t/>
            </a:r>
            <a:br>
              <a:rPr lang="en-US" sz="3600" b="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Containers</a:t>
            </a:r>
            <a:endParaRPr lang="en-US" dirty="0"/>
          </a:p>
          <a:p>
            <a:pPr lvl="1"/>
            <a:r>
              <a:rPr lang="en-US" dirty="0"/>
              <a:t>Bootstrap </a:t>
            </a:r>
            <a:r>
              <a:rPr lang="en-US" dirty="0" smtClean="0"/>
              <a:t>also </a:t>
            </a:r>
            <a:r>
              <a:rPr lang="en-US" dirty="0"/>
              <a:t>requires a containing element to wrap site contents.</a:t>
            </a:r>
          </a:p>
          <a:p>
            <a:pPr lvl="1"/>
            <a:r>
              <a:rPr lang="en-US" dirty="0"/>
              <a:t>There are two container classes to choose from:</a:t>
            </a:r>
          </a:p>
          <a:p>
            <a:pPr lvl="2"/>
            <a:r>
              <a:rPr lang="en-US" dirty="0"/>
              <a:t>The .container class provides a responsive </a:t>
            </a:r>
            <a:r>
              <a:rPr lang="en-US" b="1" dirty="0"/>
              <a:t>fixed width container</a:t>
            </a:r>
            <a:endParaRPr lang="en-US" dirty="0"/>
          </a:p>
          <a:p>
            <a:pPr lvl="2"/>
            <a:r>
              <a:rPr lang="en-US" dirty="0"/>
              <a:t>The .container-fluid class provides a </a:t>
            </a:r>
            <a:r>
              <a:rPr lang="en-US" b="1" dirty="0"/>
              <a:t>full width container</a:t>
            </a:r>
            <a:r>
              <a:rPr lang="en-US" dirty="0"/>
              <a:t>, spanning the entire width of the viewport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4818" name="Picture 2" descr="C:\Users\TONY HUNG CUONG\Desktop\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42391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3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838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of container-fluid:</a:t>
            </a:r>
            <a:endParaRPr lang="en-US" sz="2400" dirty="0"/>
          </a:p>
        </p:txBody>
      </p:sp>
      <p:pic>
        <p:nvPicPr>
          <p:cNvPr id="35845" name="Picture 5" descr="C:\Users\TONY HUNG CUONG\Desktop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438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1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838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of container:</a:t>
            </a:r>
            <a:endParaRPr lang="en-US" sz="2400" dirty="0"/>
          </a:p>
        </p:txBody>
      </p:sp>
      <p:pic>
        <p:nvPicPr>
          <p:cNvPr id="9" name="Picture 3" descr="C:\Users\TONY HUNG CUONG\Desktop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00200"/>
            <a:ext cx="79629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225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1&quot;/&gt;&lt;property id=&quot;20307&quot; value=&quot;258&quot;/&gt;&lt;/object&gt;&lt;object type=&quot;3&quot; unique_id=&quot;10009&quot;&gt;&lt;property id=&quot;20148&quot; value=&quot;5&quot;/&gt;&lt;property id=&quot;20300&quot; value=&quot;Slide 15&quot;/&gt;&lt;property id=&quot;20307&quot; value=&quot;260&quot;/&gt;&lt;/object&gt;&lt;object type=&quot;3&quot; unique_id=&quot;10010&quot;&gt;&lt;property id=&quot;20148&quot; value=&quot;5&quot;/&gt;&lt;property id=&quot;20300&quot; value=&quot;Slide 16&quot;/&gt;&lt;property id=&quot;20307&quot; value=&quot;261&quot;/&gt;&lt;/object&gt;&lt;object type=&quot;3&quot; unique_id=&quot;10011&quot;&gt;&lt;property id=&quot;20148&quot; value=&quot;5&quot;/&gt;&lt;property id=&quot;20300&quot; value=&quot;Slide 17&quot;/&gt;&lt;property id=&quot;20307&quot; value=&quot;262&quot;/&gt;&lt;/object&gt;&lt;object type=&quot;3&quot; unique_id=&quot;10028&quot;&gt;&lt;property id=&quot;20148&quot; value=&quot;5&quot;/&gt;&lt;property id=&quot;20300&quot; value=&quot;Slide 19&quot;/&gt;&lt;property id=&quot;20307&quot; value=&quot;276&quot;/&gt;&lt;/object&gt;&lt;object type=&quot;3&quot; unique_id=&quot;10339&quot;&gt;&lt;property id=&quot;20148&quot; value=&quot;5&quot;/&gt;&lt;property id=&quot;20300&quot; value=&quot;Slide 5&quot;/&gt;&lt;property id=&quot;20307&quot; value=&quot;291&quot;/&gt;&lt;/object&gt;&lt;object type=&quot;3&quot; unique_id=&quot;10340&quot;&gt;&lt;property id=&quot;20148&quot; value=&quot;5&quot;/&gt;&lt;property id=&quot;20300&quot; value=&quot;Slide 13&quot;/&gt;&lt;property id=&quot;20307&quot; value=&quot;292&quot;/&gt;&lt;/object&gt;&lt;object type=&quot;3&quot; unique_id=&quot;10342&quot;&gt;&lt;property id=&quot;20148&quot; value=&quot;5&quot;/&gt;&lt;property id=&quot;20300&quot; value=&quot;Slide 14&quot;/&gt;&lt;property id=&quot;20307&quot; value=&quot;294&quot;/&gt;&lt;/object&gt;&lt;object type=&quot;3&quot; unique_id=&quot;10369&quot;&gt;&lt;property id=&quot;20148&quot; value=&quot;5&quot;/&gt;&lt;property id=&quot;20300&quot; value=&quot;Slide 4&quot;/&gt;&lt;property id=&quot;20307&quot; value=&quot;295&quot;/&gt;&lt;/object&gt;&lt;object type=&quot;3&quot; unique_id=&quot;10370&quot;&gt;&lt;property id=&quot;20148&quot; value=&quot;5&quot;/&gt;&lt;property id=&quot;20300&quot; value=&quot;Slide 2&quot;/&gt;&lt;property id=&quot;20307&quot; value=&quot;297&quot;/&gt;&lt;/object&gt;&lt;object type=&quot;3&quot; unique_id=&quot;10371&quot;&gt;&lt;property id=&quot;20148&quot; value=&quot;5&quot;/&gt;&lt;property id=&quot;20300&quot; value=&quot;Slide 3&quot;/&gt;&lt;property id=&quot;20307&quot; value=&quot;298&quot;/&gt;&lt;/object&gt;&lt;object type=&quot;3&quot; unique_id=&quot;10372&quot;&gt;&lt;property id=&quot;20148&quot; value=&quot;5&quot;/&gt;&lt;property id=&quot;20300&quot; value=&quot;Slide 6&quot;/&gt;&lt;property id=&quot;20307&quot; value=&quot;299&quot;/&gt;&lt;/object&gt;&lt;object type=&quot;3&quot; unique_id=&quot;10373&quot;&gt;&lt;property id=&quot;20148&quot; value=&quot;5&quot;/&gt;&lt;property id=&quot;20300&quot; value=&quot;Slide 7&quot;/&gt;&lt;property id=&quot;20307&quot; value=&quot;300&quot;/&gt;&lt;/object&gt;&lt;object type=&quot;3&quot; unique_id=&quot;10374&quot;&gt;&lt;property id=&quot;20148&quot; value=&quot;5&quot;/&gt;&lt;property id=&quot;20300&quot; value=&quot;Slide 8&quot;/&gt;&lt;property id=&quot;20307&quot; value=&quot;301&quot;/&gt;&lt;/object&gt;&lt;object type=&quot;3&quot; unique_id=&quot;10375&quot;&gt;&lt;property id=&quot;20148&quot; value=&quot;5&quot;/&gt;&lt;property id=&quot;20300&quot; value=&quot;Slide 9&quot;/&gt;&lt;property id=&quot;20307&quot; value=&quot;302&quot;/&gt;&lt;/object&gt;&lt;object type=&quot;3&quot; unique_id=&quot;10376&quot;&gt;&lt;property id=&quot;20148&quot; value=&quot;5&quot;/&gt;&lt;property id=&quot;20300&quot; value=&quot;Slide 10&quot;/&gt;&lt;property id=&quot;20307&quot; value=&quot;303&quot;/&gt;&lt;/object&gt;&lt;object type=&quot;3&quot; unique_id=&quot;10377&quot;&gt;&lt;property id=&quot;20148&quot; value=&quot;5&quot;/&gt;&lt;property id=&quot;20300&quot; value=&quot;Slide 11&quot;/&gt;&lt;property id=&quot;20307&quot; value=&quot;304&quot;/&gt;&lt;/object&gt;&lt;object type=&quot;3&quot; unique_id=&quot;10378&quot;&gt;&lt;property id=&quot;20148&quot; value=&quot;5&quot;/&gt;&lt;property id=&quot;20300&quot; value=&quot;Slide 12&quot;/&gt;&lt;property id=&quot;20307&quot; value=&quot;305&quot;/&gt;&lt;/object&gt;&lt;object type=&quot;3&quot; unique_id=&quot;10379&quot;&gt;&lt;property id=&quot;20148&quot; value=&quot;5&quot;/&gt;&lt;property id=&quot;20300&quot; value=&quot;Slide 18&quot;/&gt;&lt;property id=&quot;20307&quot; value=&quot;30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Words>700</Words>
  <Application>Microsoft Office PowerPoint</Application>
  <PresentationFormat>On-screen Show (4:3)</PresentationFormat>
  <Paragraphs>178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Slide Template</vt:lpstr>
      <vt:lpstr>PowerPoint Presentation</vt:lpstr>
      <vt:lpstr>What is Bootstrap? </vt:lpstr>
      <vt:lpstr>Why Use Bootstrap ? </vt:lpstr>
      <vt:lpstr>Where to Get Bootstrap ?</vt:lpstr>
      <vt:lpstr>Create First Web Page With Bootstrap  </vt:lpstr>
      <vt:lpstr>Create First Web Page With Bootstrap </vt:lpstr>
      <vt:lpstr>Create First Web Page With Bootstrap </vt:lpstr>
      <vt:lpstr>Demo</vt:lpstr>
      <vt:lpstr>Demo</vt:lpstr>
      <vt:lpstr>Bootstrap Grid System </vt:lpstr>
      <vt:lpstr>Bootstrap Grid System </vt:lpstr>
      <vt:lpstr>Grid Classes </vt:lpstr>
      <vt:lpstr>Responsive Columns </vt:lpstr>
      <vt:lpstr>Responsive Columns </vt:lpstr>
      <vt:lpstr>Two Unequal Responsive Columns </vt:lpstr>
      <vt:lpstr>Two Unequal Responsive Columns </vt:lpstr>
      <vt:lpstr>Bootstrap Text/Typography </vt:lpstr>
      <vt:lpstr>Bootstrap Text/Typography </vt:lpstr>
      <vt:lpstr>Bootstrap Tables</vt:lpstr>
      <vt:lpstr>Bootstrap Tables</vt:lpstr>
      <vt:lpstr>Bootstrap Tables </vt:lpstr>
      <vt:lpstr>Bootstrap Images </vt:lpstr>
      <vt:lpstr>Bootstrap Images</vt:lpstr>
      <vt:lpstr>Bootstrap Images </vt:lpstr>
      <vt:lpstr>Bootstrap Buttons </vt:lpstr>
      <vt:lpstr>Bootstrap Buttons </vt:lpstr>
      <vt:lpstr>Bootstrap Buttons </vt:lpstr>
      <vt:lpstr>Bootstrap Navigation Bar </vt:lpstr>
      <vt:lpstr>Bootstrap Navigation Bar </vt:lpstr>
      <vt:lpstr>Bootstrap Navigation Bar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Kanwar Vikram Singh</dc:creator>
  <cp:lastModifiedBy>TONY HUNG CUONG</cp:lastModifiedBy>
  <cp:revision>226</cp:revision>
  <dcterms:created xsi:type="dcterms:W3CDTF">2013-02-26T04:23:28Z</dcterms:created>
  <dcterms:modified xsi:type="dcterms:W3CDTF">2018-02-25T17:21:41Z</dcterms:modified>
</cp:coreProperties>
</file>