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07" r:id="rId1"/>
  </p:sldMasterIdLst>
  <p:notesMasterIdLst>
    <p:notesMasterId r:id="rId52"/>
  </p:notesMasterIdLst>
  <p:sldIdLst>
    <p:sldId id="256" r:id="rId2"/>
    <p:sldId id="257" r:id="rId3"/>
    <p:sldId id="258" r:id="rId4"/>
    <p:sldId id="259" r:id="rId5"/>
    <p:sldId id="266" r:id="rId6"/>
    <p:sldId id="260" r:id="rId7"/>
    <p:sldId id="264" r:id="rId8"/>
    <p:sldId id="261" r:id="rId9"/>
    <p:sldId id="265" r:id="rId10"/>
    <p:sldId id="267" r:id="rId11"/>
    <p:sldId id="262" r:id="rId12"/>
    <p:sldId id="268" r:id="rId13"/>
    <p:sldId id="276" r:id="rId14"/>
    <p:sldId id="269" r:id="rId15"/>
    <p:sldId id="270" r:id="rId16"/>
    <p:sldId id="263"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7" r:id="rId30"/>
    <p:sldId id="288" r:id="rId31"/>
    <p:sldId id="284" r:id="rId32"/>
    <p:sldId id="285" r:id="rId33"/>
    <p:sldId id="286"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92467"/>
  </p:normalViewPr>
  <p:slideViewPr>
    <p:cSldViewPr snapToGrid="0" snapToObjects="1">
      <p:cViewPr varScale="1">
        <p:scale>
          <a:sx n="81" d="100"/>
          <a:sy n="81" d="100"/>
        </p:scale>
        <p:origin x="18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DF051-B034-C74F-9C83-84D55FABB166}" type="datetimeFigureOut">
              <a:rPr lang="en-US" smtClean="0"/>
              <a:t>10/8/20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B6870-DA51-7A40-B9DF-A48FF983E5DD}" type="slidenum">
              <a:rPr lang="en-US" smtClean="0"/>
              <a:t>‹#›</a:t>
            </a:fld>
            <a:endParaRPr lang="en-US"/>
          </a:p>
        </p:txBody>
      </p:sp>
    </p:spTree>
    <p:extLst>
      <p:ext uri="{BB962C8B-B14F-4D97-AF65-F5344CB8AC3E}">
        <p14:creationId xmlns:p14="http://schemas.microsoft.com/office/powerpoint/2010/main" val="1144927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1</a:t>
            </a:fld>
            <a:endParaRPr lang="en-US"/>
          </a:p>
        </p:txBody>
      </p:sp>
    </p:spTree>
    <p:extLst>
      <p:ext uri="{BB962C8B-B14F-4D97-AF65-F5344CB8AC3E}">
        <p14:creationId xmlns:p14="http://schemas.microsoft.com/office/powerpoint/2010/main" val="155860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27</a:t>
            </a:fld>
            <a:endParaRPr lang="en-US"/>
          </a:p>
        </p:txBody>
      </p:sp>
    </p:spTree>
    <p:extLst>
      <p:ext uri="{BB962C8B-B14F-4D97-AF65-F5344CB8AC3E}">
        <p14:creationId xmlns:p14="http://schemas.microsoft.com/office/powerpoint/2010/main" val="134200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33</a:t>
            </a:fld>
            <a:endParaRPr lang="en-US"/>
          </a:p>
        </p:txBody>
      </p:sp>
    </p:spTree>
    <p:extLst>
      <p:ext uri="{BB962C8B-B14F-4D97-AF65-F5344CB8AC3E}">
        <p14:creationId xmlns:p14="http://schemas.microsoft.com/office/powerpoint/2010/main" val="657630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7463CAE5-3253-CB42-9E35-9978F56EB70F}" type="datetimeFigureOut">
              <a:rPr lang="en-US" smtClean="0"/>
              <a:t>10/8/20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B49B5A03-EA2D-F44B-8423-5FCDECB40CB3}"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9454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3CAE5-3253-CB42-9E35-9978F56EB70F}" type="datetimeFigureOut">
              <a:rPr lang="en-US" smtClean="0"/>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98411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7463CAE5-3253-CB42-9E35-9978F56EB70F}" type="datetimeFigureOut">
              <a:rPr lang="en-US" smtClean="0"/>
              <a:t>10/8/20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B49B5A03-EA2D-F44B-8423-5FCDECB40CB3}"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890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3CAE5-3253-CB42-9E35-9978F56EB70F}" type="datetimeFigureOut">
              <a:rPr lang="en-US" smtClean="0"/>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93642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7463CAE5-3253-CB42-9E35-9978F56EB70F}" type="datetimeFigureOut">
              <a:rPr lang="en-US" smtClean="0"/>
              <a:t>10/8/20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B49B5A03-EA2D-F44B-8423-5FCDECB40CB3}"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028407"/>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63CAE5-3253-CB42-9E35-9978F56EB70F}" type="datetimeFigureOut">
              <a:rPr lang="en-US" smtClean="0"/>
              <a:t>10/8/20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2540077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63CAE5-3253-CB42-9E35-9978F56EB70F}" type="datetimeFigureOut">
              <a:rPr lang="en-US" smtClean="0"/>
              <a:t>10/8/20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7032719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63CAE5-3253-CB42-9E35-9978F56EB70F}" type="datetimeFigureOut">
              <a:rPr lang="en-US" smtClean="0"/>
              <a:t>10/8/20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4244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AE5-3253-CB42-9E35-9978F56EB70F}" type="datetimeFigureOut">
              <a:rPr lang="en-US" smtClean="0"/>
              <a:t>10/8/20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75421423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10/8/20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2755739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10/8/20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59658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7463CAE5-3253-CB42-9E35-9978F56EB70F}" type="datetimeFigureOut">
              <a:rPr lang="en-US" smtClean="0"/>
              <a:t>10/8/20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B49B5A03-EA2D-F44B-8423-5FCDECB40CB3}"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159993"/>
      </p:ext>
    </p:extLst>
  </p:cSld>
  <p:clrMap bg1="lt1" tx1="dk1" bg2="lt2" tx2="dk2" accent1="accent1" accent2="accent2" accent3="accent3" accent4="accent4" accent5="accent5" accent6="accent6" hlink="hlink" folHlink="folHlink"/>
  <p:sldLayoutIdLst>
    <p:sldLayoutId id="2147484608" r:id="rId1"/>
    <p:sldLayoutId id="2147484609" r:id="rId2"/>
    <p:sldLayoutId id="2147484610" r:id="rId3"/>
    <p:sldLayoutId id="2147484611" r:id="rId4"/>
    <p:sldLayoutId id="2147484612" r:id="rId5"/>
    <p:sldLayoutId id="2147484613" r:id="rId6"/>
    <p:sldLayoutId id="2147484614" r:id="rId7"/>
    <p:sldLayoutId id="2147484615" r:id="rId8"/>
    <p:sldLayoutId id="2147484616" r:id="rId9"/>
    <p:sldLayoutId id="2147484617" r:id="rId10"/>
    <p:sldLayoutId id="2147484618"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8.xml.rels><?xml version="1.0" encoding="UTF-8" standalone="yes"?>
<Relationships xmlns="http://schemas.openxmlformats.org/package/2006/relationships"><Relationship Id="rId8" Type="http://schemas.openxmlformats.org/officeDocument/2006/relationships/hyperlink" Target="https://www.w3schools.com/cssref/css3_pr_background-size.asp" TargetMode="External"/><Relationship Id="rId3" Type="http://schemas.openxmlformats.org/officeDocument/2006/relationships/hyperlink" Target="https://www.w3schools.com/cssref/pr_background-color.asp" TargetMode="External"/><Relationship Id="rId7" Type="http://schemas.openxmlformats.org/officeDocument/2006/relationships/hyperlink" Target="https://www.w3schools.com/cssref/pr_background-repeat.asp" TargetMode="External"/><Relationship Id="rId2" Type="http://schemas.openxmlformats.org/officeDocument/2006/relationships/hyperlink" Target="https://www.w3schools.com/cssref/css3_pr_background.asp" TargetMode="External"/><Relationship Id="rId1" Type="http://schemas.openxmlformats.org/officeDocument/2006/relationships/slideLayout" Target="../slideLayouts/slideLayout2.xml"/><Relationship Id="rId6" Type="http://schemas.openxmlformats.org/officeDocument/2006/relationships/hyperlink" Target="https://www.w3schools.com/cssref/pr_background-position.asp" TargetMode="External"/><Relationship Id="rId5" Type="http://schemas.openxmlformats.org/officeDocument/2006/relationships/hyperlink" Target="https://www.w3schools.com/cssref/css3_pr_background-origin.asp" TargetMode="External"/><Relationship Id="rId4" Type="http://schemas.openxmlformats.org/officeDocument/2006/relationships/hyperlink" Target="https://www.w3schools.com/cssref/pr_background-image.asp"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HTML5 &amp; CSS3 &amp; JS</a:t>
            </a:r>
            <a:br>
              <a:rPr lang="en-US" dirty="0"/>
            </a:br>
            <a:endParaRPr lang="en-US" dirty="0"/>
          </a:p>
        </p:txBody>
      </p:sp>
      <p:sp>
        <p:nvSpPr>
          <p:cNvPr id="3" name="Subtitle 2"/>
          <p:cNvSpPr>
            <a:spLocks noGrp="1"/>
          </p:cNvSpPr>
          <p:nvPr>
            <p:ph type="subTitle" idx="1"/>
          </p:nvPr>
        </p:nvSpPr>
        <p:spPr/>
        <p:txBody>
          <a:bodyPr/>
          <a:lstStyle/>
          <a:p>
            <a:r>
              <a:rPr lang="en-US" dirty="0"/>
              <a:t>NGUYỄN THÀNH LUÂN </a:t>
            </a:r>
          </a:p>
        </p:txBody>
      </p:sp>
    </p:spTree>
    <p:extLst>
      <p:ext uri="{BB962C8B-B14F-4D97-AF65-F5344CB8AC3E}">
        <p14:creationId xmlns:p14="http://schemas.microsoft.com/office/powerpoint/2010/main" val="430568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FORM </a:t>
            </a:r>
          </a:p>
        </p:txBody>
      </p:sp>
      <p:sp>
        <p:nvSpPr>
          <p:cNvPr id="3" name="Content Placeholder 2"/>
          <p:cNvSpPr>
            <a:spLocks noGrp="1"/>
          </p:cNvSpPr>
          <p:nvPr>
            <p:ph idx="1"/>
          </p:nvPr>
        </p:nvSpPr>
        <p:spPr>
          <a:xfrm>
            <a:off x="1251678" y="1349830"/>
            <a:ext cx="10178322" cy="3593591"/>
          </a:xfrm>
        </p:spPr>
        <p:txBody>
          <a:bodyPr/>
          <a:lstStyle/>
          <a:p>
            <a:r>
              <a:rPr lang="en-US" dirty="0"/>
              <a:t>Teacher demo about form</a:t>
            </a:r>
          </a:p>
        </p:txBody>
      </p:sp>
    </p:spTree>
    <p:extLst>
      <p:ext uri="{BB962C8B-B14F-4D97-AF65-F5344CB8AC3E}">
        <p14:creationId xmlns:p14="http://schemas.microsoft.com/office/powerpoint/2010/main" val="160528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New Elements in HTML5</a:t>
            </a:r>
          </a:p>
        </p:txBody>
      </p:sp>
      <p:sp>
        <p:nvSpPr>
          <p:cNvPr id="3" name="Content Placeholder 2"/>
          <p:cNvSpPr>
            <a:spLocks noGrp="1"/>
          </p:cNvSpPr>
          <p:nvPr>
            <p:ph idx="1"/>
          </p:nvPr>
        </p:nvSpPr>
        <p:spPr/>
        <p:txBody>
          <a:bodyPr>
            <a:normAutofit/>
          </a:bodyPr>
          <a:lstStyle/>
          <a:p>
            <a:r>
              <a:rPr lang="en-US" dirty="0"/>
              <a:t>Section</a:t>
            </a:r>
          </a:p>
          <a:p>
            <a:r>
              <a:rPr lang="en-US" dirty="0"/>
              <a:t>Header</a:t>
            </a:r>
          </a:p>
          <a:p>
            <a:r>
              <a:rPr lang="en-US" dirty="0" err="1"/>
              <a:t>Nav</a:t>
            </a:r>
            <a:endParaRPr lang="en-US" dirty="0"/>
          </a:p>
          <a:p>
            <a:r>
              <a:rPr lang="en-US" dirty="0"/>
              <a:t>Footer</a:t>
            </a:r>
          </a:p>
          <a:p>
            <a:r>
              <a:rPr lang="en-US" dirty="0"/>
              <a:t>Article</a:t>
            </a:r>
          </a:p>
          <a:p>
            <a:r>
              <a:rPr lang="en-US" dirty="0"/>
              <a:t>Video </a:t>
            </a:r>
          </a:p>
          <a:p>
            <a:r>
              <a:rPr lang="en-US" dirty="0"/>
              <a:t>Audio</a:t>
            </a:r>
          </a:p>
          <a:p>
            <a:endParaRPr lang="en-US" dirty="0"/>
          </a:p>
        </p:txBody>
      </p:sp>
    </p:spTree>
    <p:extLst>
      <p:ext uri="{BB962C8B-B14F-4D97-AF65-F5344CB8AC3E}">
        <p14:creationId xmlns:p14="http://schemas.microsoft.com/office/powerpoint/2010/main" val="156867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lstStyle/>
          <a:p>
            <a:r>
              <a:rPr lang="en-US" dirty="0"/>
              <a:t>If HTML is the backbone of a webpage, CSS is exactly is an skins of it</a:t>
            </a:r>
          </a:p>
          <a:p>
            <a:r>
              <a:rPr lang="en-US" dirty="0"/>
              <a:t>CSS is stand for Cascading style sheets </a:t>
            </a:r>
          </a:p>
          <a:p>
            <a:r>
              <a:rPr lang="en-US" dirty="0"/>
              <a:t>Is a collection of styles used to change the appearance of </a:t>
            </a:r>
          </a:p>
          <a:p>
            <a:r>
              <a:rPr lang="en-US" dirty="0"/>
              <a:t>HTML elements on Webpages</a:t>
            </a:r>
          </a:p>
          <a:p>
            <a:r>
              <a:rPr lang="en-US" dirty="0"/>
              <a:t>Defined a set of standard rules that provide better control over</a:t>
            </a:r>
          </a:p>
          <a:p>
            <a:r>
              <a:rPr lang="en-US" dirty="0"/>
              <a:t>The page layout and appearance.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44" y="2253342"/>
            <a:ext cx="3581400" cy="3581400"/>
          </a:xfrm>
          <a:prstGeom prst="rect">
            <a:avLst/>
          </a:prstGeom>
        </p:spPr>
      </p:pic>
    </p:spTree>
    <p:extLst>
      <p:ext uri="{BB962C8B-B14F-4D97-AF65-F5344CB8AC3E}">
        <p14:creationId xmlns:p14="http://schemas.microsoft.com/office/powerpoint/2010/main" val="172463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PUT CSS INTO HTML DOCUMENTATION</a:t>
            </a:r>
          </a:p>
        </p:txBody>
      </p:sp>
      <p:sp>
        <p:nvSpPr>
          <p:cNvPr id="3" name="Content Placeholder 2"/>
          <p:cNvSpPr>
            <a:spLocks noGrp="1"/>
          </p:cNvSpPr>
          <p:nvPr>
            <p:ph idx="1"/>
          </p:nvPr>
        </p:nvSpPr>
        <p:spPr>
          <a:xfrm>
            <a:off x="4871178" y="687616"/>
            <a:ext cx="10178322" cy="3593591"/>
          </a:xfrm>
        </p:spPr>
        <p:txBody>
          <a:bodyPr>
            <a:normAutofit/>
          </a:bodyPr>
          <a:lstStyle/>
          <a:p>
            <a:pPr lvl="1">
              <a:buFont typeface="Arial" charset="0"/>
              <a:buChar char="•"/>
            </a:pPr>
            <a:r>
              <a:rPr lang="en-US" dirty="0"/>
              <a:t>We have three way to put </a:t>
            </a:r>
            <a:r>
              <a:rPr lang="en-US" dirty="0" err="1"/>
              <a:t>css</a:t>
            </a:r>
            <a:r>
              <a:rPr lang="en-US" dirty="0"/>
              <a:t> into HTML</a:t>
            </a:r>
          </a:p>
          <a:p>
            <a:pPr lvl="1">
              <a:buFont typeface="Arial" charset="0"/>
              <a:buChar char="•"/>
            </a:pPr>
            <a:r>
              <a:rPr lang="en-US" dirty="0"/>
              <a:t>External</a:t>
            </a:r>
          </a:p>
          <a:p>
            <a:pPr lvl="1">
              <a:buFont typeface="Arial" charset="0"/>
              <a:buChar char="•"/>
            </a:pPr>
            <a:r>
              <a:rPr lang="en-US" b="1" dirty="0">
                <a:solidFill>
                  <a:srgbClr val="FF0000"/>
                </a:solidFill>
              </a:rPr>
              <a:t>&lt;link </a:t>
            </a:r>
            <a:r>
              <a:rPr lang="en-US" b="1" dirty="0" err="1">
                <a:solidFill>
                  <a:srgbClr val="FF0000"/>
                </a:solidFill>
              </a:rPr>
              <a:t>rel</a:t>
            </a:r>
            <a:r>
              <a:rPr lang="en-US" b="1" dirty="0">
                <a:solidFill>
                  <a:srgbClr val="FF0000"/>
                </a:solidFill>
              </a:rPr>
              <a:t>="</a:t>
            </a:r>
            <a:r>
              <a:rPr lang="en-US" b="1" dirty="0" err="1">
                <a:solidFill>
                  <a:srgbClr val="FF0000"/>
                </a:solidFill>
              </a:rPr>
              <a:t>stylesheet</a:t>
            </a:r>
            <a:r>
              <a:rPr lang="en-US" b="1" dirty="0">
                <a:solidFill>
                  <a:srgbClr val="FF0000"/>
                </a:solidFill>
              </a:rPr>
              <a:t>" type="text/</a:t>
            </a:r>
            <a:r>
              <a:rPr lang="en-US" b="1" dirty="0" err="1">
                <a:solidFill>
                  <a:srgbClr val="FF0000"/>
                </a:solidFill>
              </a:rPr>
              <a:t>css</a:t>
            </a:r>
            <a:r>
              <a:rPr lang="en-US" b="1" dirty="0">
                <a:solidFill>
                  <a:srgbClr val="FF0000"/>
                </a:solidFill>
              </a:rPr>
              <a:t>" </a:t>
            </a:r>
            <a:r>
              <a:rPr lang="en-US" b="1" dirty="0" err="1">
                <a:solidFill>
                  <a:srgbClr val="FF0000"/>
                </a:solidFill>
              </a:rPr>
              <a:t>href</a:t>
            </a:r>
            <a:r>
              <a:rPr lang="en-US" b="1" dirty="0">
                <a:solidFill>
                  <a:srgbClr val="FF0000"/>
                </a:solidFill>
              </a:rPr>
              <a:t>="</a:t>
            </a:r>
            <a:r>
              <a:rPr lang="en-US" b="1" dirty="0" err="1">
                <a:solidFill>
                  <a:srgbClr val="FF0000"/>
                </a:solidFill>
              </a:rPr>
              <a:t>styles.css</a:t>
            </a:r>
            <a:r>
              <a:rPr lang="en-US" b="1" dirty="0">
                <a:solidFill>
                  <a:srgbClr val="FF0000"/>
                </a:solidFill>
              </a:rPr>
              <a:t>”&gt;</a:t>
            </a:r>
            <a:endParaRPr lang="en-US" dirty="0"/>
          </a:p>
          <a:p>
            <a:pPr lvl="1">
              <a:buFont typeface="Arial" charset="0"/>
              <a:buChar char="•"/>
            </a:pPr>
            <a:r>
              <a:rPr lang="en-US" dirty="0">
                <a:solidFill>
                  <a:schemeClr val="tx1"/>
                </a:solidFill>
              </a:rPr>
              <a:t>Internal</a:t>
            </a:r>
          </a:p>
          <a:p>
            <a:pPr marL="0" indent="0">
              <a:buNone/>
            </a:pPr>
            <a:r>
              <a:rPr lang="en-US" b="1" dirty="0">
                <a:solidFill>
                  <a:srgbClr val="FF0000"/>
                </a:solidFill>
              </a:rPr>
              <a:t>	&lt;style type="text/</a:t>
            </a:r>
            <a:r>
              <a:rPr lang="en-US" b="1" dirty="0" err="1">
                <a:solidFill>
                  <a:srgbClr val="FF0000"/>
                </a:solidFill>
              </a:rPr>
              <a:t>css</a:t>
            </a:r>
            <a:r>
              <a:rPr lang="en-US" b="1" dirty="0">
                <a:solidFill>
                  <a:srgbClr val="FF0000"/>
                </a:solidFill>
              </a:rPr>
              <a:t>"&gt;	</a:t>
            </a:r>
          </a:p>
          <a:p>
            <a:pPr marL="0" indent="0">
              <a:buNone/>
            </a:pPr>
            <a:r>
              <a:rPr lang="en-US" b="1" dirty="0">
                <a:solidFill>
                  <a:srgbClr val="FF0000"/>
                </a:solidFill>
              </a:rPr>
              <a:t>    		/*</a:t>
            </a:r>
            <a:r>
              <a:rPr lang="en-US" b="1" dirty="0" err="1">
                <a:solidFill>
                  <a:srgbClr val="FF0000"/>
                </a:solidFill>
              </a:rPr>
              <a:t>Noi</a:t>
            </a:r>
            <a:r>
              <a:rPr lang="en-US" b="1" dirty="0">
                <a:solidFill>
                  <a:srgbClr val="FF0000"/>
                </a:solidFill>
              </a:rPr>
              <a:t> dung CSS*/</a:t>
            </a:r>
          </a:p>
          <a:p>
            <a:pPr marL="0" indent="0">
              <a:buNone/>
            </a:pPr>
            <a:r>
              <a:rPr lang="en-US" b="1" dirty="0">
                <a:solidFill>
                  <a:srgbClr val="FF0000"/>
                </a:solidFill>
              </a:rPr>
              <a:t>	&lt;/style&gt;</a:t>
            </a:r>
          </a:p>
          <a:p>
            <a:r>
              <a:rPr lang="en-US" dirty="0">
                <a:solidFill>
                  <a:schemeClr val="tx1"/>
                </a:solidFill>
              </a:rPr>
              <a:t>Inline Style, embed Style</a:t>
            </a:r>
          </a:p>
          <a:p>
            <a:pPr lvl="1">
              <a:buFont typeface="Arial" charset="0"/>
              <a:buChar char="•"/>
            </a:pPr>
            <a:endParaRPr lang="en-US" b="1" dirty="0">
              <a:solidFill>
                <a:srgbClr val="FF0000"/>
              </a:solidFill>
            </a:endParaRPr>
          </a:p>
        </p:txBody>
      </p:sp>
    </p:spTree>
    <p:extLst>
      <p:ext uri="{BB962C8B-B14F-4D97-AF65-F5344CB8AC3E}">
        <p14:creationId xmlns:p14="http://schemas.microsoft.com/office/powerpoint/2010/main" val="197640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lstStyle/>
          <a:p>
            <a:r>
              <a:rPr lang="en-US" dirty="0"/>
              <a:t>Each CSS rule consists of the following parts:</a:t>
            </a:r>
          </a:p>
          <a:p>
            <a:pPr marL="0" indent="0">
              <a:buNone/>
            </a:pPr>
            <a:r>
              <a:rPr lang="en-US" dirty="0"/>
              <a:t>   Selector : Declaration block</a:t>
            </a:r>
          </a:p>
          <a:p>
            <a:r>
              <a:rPr lang="en-US" dirty="0"/>
              <a:t>For example</a:t>
            </a:r>
          </a:p>
          <a:p>
            <a:pPr marL="0" indent="0">
              <a:buNone/>
            </a:pPr>
            <a:r>
              <a:rPr lang="en-US" dirty="0"/>
              <a:t>    h1 {</a:t>
            </a:r>
          </a:p>
          <a:p>
            <a:pPr marL="0" indent="0">
              <a:buNone/>
            </a:pPr>
            <a:r>
              <a:rPr lang="en-US" dirty="0"/>
              <a:t>         </a:t>
            </a:r>
            <a:r>
              <a:rPr lang="en-US" dirty="0" err="1"/>
              <a:t>color:blue</a:t>
            </a:r>
            <a:r>
              <a:rPr lang="en-US" dirty="0"/>
              <a:t>;</a:t>
            </a:r>
          </a:p>
          <a:p>
            <a:pPr marL="0" indent="0">
              <a:buNone/>
            </a:pPr>
            <a:r>
              <a:rPr lang="en-US" dirty="0"/>
              <a:t>         font-size:12px</a:t>
            </a:r>
          </a:p>
          <a:p>
            <a:pPr marL="0" indent="0">
              <a:buNone/>
            </a:pPr>
            <a:r>
              <a:rPr lang="en-US" dirty="0"/>
              <a:t>    }</a:t>
            </a:r>
          </a:p>
        </p:txBody>
      </p:sp>
    </p:spTree>
    <p:extLst>
      <p:ext uri="{BB962C8B-B14F-4D97-AF65-F5344CB8AC3E}">
        <p14:creationId xmlns:p14="http://schemas.microsoft.com/office/powerpoint/2010/main" val="890625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a:t>
            </a:r>
          </a:p>
        </p:txBody>
      </p:sp>
      <p:sp>
        <p:nvSpPr>
          <p:cNvPr id="3" name="Content Placeholder 2"/>
          <p:cNvSpPr>
            <a:spLocks noGrp="1"/>
          </p:cNvSpPr>
          <p:nvPr>
            <p:ph idx="1"/>
          </p:nvPr>
        </p:nvSpPr>
        <p:spPr/>
        <p:txBody>
          <a:bodyPr/>
          <a:lstStyle/>
          <a:p>
            <a:r>
              <a:rPr lang="en-US" dirty="0"/>
              <a:t>CSS selectors are used to “find” HTML elements base on their name, id, class, attribute, and more.</a:t>
            </a:r>
          </a:p>
          <a:p>
            <a:r>
              <a:rPr lang="en-US" dirty="0"/>
              <a:t>CSS provide three main selector :</a:t>
            </a:r>
          </a:p>
          <a:p>
            <a:pPr marL="0" indent="0">
              <a:buNone/>
            </a:pPr>
            <a:r>
              <a:rPr lang="en-US" dirty="0"/>
              <a:t>    +, element selector</a:t>
            </a:r>
          </a:p>
          <a:p>
            <a:pPr marL="0" indent="0">
              <a:buNone/>
            </a:pPr>
            <a:r>
              <a:rPr lang="en-US" dirty="0"/>
              <a:t>    +, id selector</a:t>
            </a:r>
          </a:p>
          <a:p>
            <a:pPr marL="0" indent="0">
              <a:buNone/>
            </a:pPr>
            <a:r>
              <a:rPr lang="en-US" dirty="0"/>
              <a:t>    +, class selector</a:t>
            </a:r>
          </a:p>
          <a:p>
            <a:pPr marL="0" indent="0">
              <a:buNone/>
            </a:pPr>
            <a:r>
              <a:rPr lang="en-US" dirty="0"/>
              <a:t>    +, </a:t>
            </a:r>
            <a:r>
              <a:rPr lang="en-US" dirty="0" err="1"/>
              <a:t>Combinator</a:t>
            </a:r>
            <a:r>
              <a:rPr lang="en-US" dirty="0"/>
              <a:t> Selector</a:t>
            </a:r>
          </a:p>
          <a:p>
            <a:pPr marL="0" indent="0">
              <a:buNone/>
            </a:pPr>
            <a:r>
              <a:rPr lang="en-US" dirty="0"/>
              <a:t>    +, Pseudo Selector</a:t>
            </a:r>
          </a:p>
          <a:p>
            <a:pPr marL="0" indent="0">
              <a:buNone/>
            </a:pPr>
            <a:r>
              <a:rPr lang="en-US" dirty="0"/>
              <a:t>    +, </a:t>
            </a:r>
            <a:r>
              <a:rPr lang="en-US" dirty="0" err="1"/>
              <a:t>Atribute</a:t>
            </a:r>
            <a:r>
              <a:rPr lang="en-US" dirty="0"/>
              <a:t> Selector</a:t>
            </a:r>
          </a:p>
        </p:txBody>
      </p:sp>
    </p:spTree>
    <p:extLst>
      <p:ext uri="{BB962C8B-B14F-4D97-AF65-F5344CB8AC3E}">
        <p14:creationId xmlns:p14="http://schemas.microsoft.com/office/powerpoint/2010/main" val="122956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Descendant Selector (</a:t>
            </a:r>
            <a:r>
              <a:rPr lang="en-US" dirty="0" err="1"/>
              <a:t>Chọn</a:t>
            </a:r>
            <a:r>
              <a:rPr lang="en-US" dirty="0"/>
              <a:t> con </a:t>
            </a:r>
            <a:r>
              <a:rPr lang="en-US" dirty="0" err="1"/>
              <a:t>cháu</a:t>
            </a:r>
            <a:r>
              <a:rPr lang="en-US" dirty="0"/>
              <a:t>)</a:t>
            </a:r>
          </a:p>
          <a:p>
            <a:pPr marL="0" indent="0">
              <a:buNone/>
            </a:pPr>
            <a:r>
              <a:rPr lang="en-US" dirty="0"/>
              <a:t> div p{</a:t>
            </a:r>
            <a:br>
              <a:rPr lang="en-US" dirty="0"/>
            </a:br>
            <a:r>
              <a:rPr lang="en-US" dirty="0"/>
              <a:t>     background-color: yellow;</a:t>
            </a:r>
            <a:br>
              <a:rPr lang="en-US" dirty="0"/>
            </a:br>
            <a:r>
              <a:rPr lang="en-US" dirty="0"/>
              <a:t> }</a:t>
            </a:r>
          </a:p>
          <a:p>
            <a:pPr marL="0" indent="0">
              <a:buNone/>
            </a:pPr>
            <a:endParaRPr lang="en-US" dirty="0"/>
          </a:p>
          <a:p>
            <a:pPr marL="0" indent="0">
              <a:buNone/>
            </a:pPr>
            <a:r>
              <a:rPr lang="en-US" dirty="0"/>
              <a:t>&lt;div&gt;</a:t>
            </a:r>
          </a:p>
          <a:p>
            <a:pPr marL="0" indent="0">
              <a:buNone/>
            </a:pPr>
            <a:r>
              <a:rPr lang="en-US" dirty="0">
                <a:solidFill>
                  <a:srgbClr val="FFC000"/>
                </a:solidFill>
                <a:highlight>
                  <a:srgbClr val="FFFF00"/>
                </a:highlight>
              </a:rPr>
              <a:t>   &lt;p&gt;a&lt;/p&gt;</a:t>
            </a:r>
          </a:p>
          <a:p>
            <a:pPr marL="0" indent="0">
              <a:buNone/>
            </a:pPr>
            <a:r>
              <a:rPr lang="en-US" dirty="0">
                <a:solidFill>
                  <a:srgbClr val="FFC000"/>
                </a:solidFill>
                <a:highlight>
                  <a:srgbClr val="FFFF00"/>
                </a:highlight>
              </a:rPr>
              <a:t>   &lt;p&gt;b&lt;/p&gt;</a:t>
            </a:r>
          </a:p>
          <a:p>
            <a:pPr marL="0" indent="0">
              <a:buNone/>
            </a:pPr>
            <a:r>
              <a:rPr lang="en-US" dirty="0">
                <a:solidFill>
                  <a:schemeClr val="tx1"/>
                </a:solidFill>
              </a:rPr>
              <a:t>   &lt;span&gt;</a:t>
            </a:r>
          </a:p>
          <a:p>
            <a:pPr marL="0" indent="0">
              <a:buNone/>
            </a:pPr>
            <a:r>
              <a:rPr lang="en-US" dirty="0">
                <a:solidFill>
                  <a:schemeClr val="tx1"/>
                </a:solidFill>
              </a:rPr>
              <a:t>     </a:t>
            </a:r>
            <a:r>
              <a:rPr lang="en-US" dirty="0">
                <a:solidFill>
                  <a:schemeClr val="tx1"/>
                </a:solidFill>
                <a:highlight>
                  <a:srgbClr val="FFFF00"/>
                </a:highlight>
              </a:rPr>
              <a:t>&lt;p&gt;&lt;/p&gt;</a:t>
            </a:r>
          </a:p>
          <a:p>
            <a:pPr marL="0" indent="0">
              <a:buNone/>
            </a:pPr>
            <a:r>
              <a:rPr lang="en-US" dirty="0">
                <a:solidFill>
                  <a:schemeClr val="tx1"/>
                </a:solidFill>
              </a:rPr>
              <a:t>  &lt;/span&gt;</a:t>
            </a:r>
          </a:p>
          <a:p>
            <a:pPr marL="0" indent="0">
              <a:buNone/>
            </a:pPr>
            <a:r>
              <a:rPr lang="en-US" dirty="0"/>
              <a:t>&lt;/div&gt;</a:t>
            </a:r>
          </a:p>
        </p:txBody>
      </p:sp>
    </p:spTree>
    <p:extLst>
      <p:ext uri="{BB962C8B-B14F-4D97-AF65-F5344CB8AC3E}">
        <p14:creationId xmlns:p14="http://schemas.microsoft.com/office/powerpoint/2010/main" val="1470381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Child Selector </a:t>
            </a:r>
          </a:p>
          <a:p>
            <a:pPr marL="0" indent="0">
              <a:buNone/>
            </a:pPr>
            <a:r>
              <a:rPr lang="en-US" dirty="0"/>
              <a:t>div &gt; p {</a:t>
            </a:r>
            <a:br>
              <a:rPr lang="en-US" dirty="0"/>
            </a:br>
            <a:r>
              <a:rPr lang="en-US" dirty="0"/>
              <a:t>  background-color: yellow;</a:t>
            </a:r>
            <a:br>
              <a:rPr lang="en-US" dirty="0"/>
            </a:br>
            <a:r>
              <a:rPr lang="en-US" dirty="0"/>
              <a:t>}</a:t>
            </a:r>
          </a:p>
          <a:p>
            <a:pPr marL="0" indent="0">
              <a:buNone/>
            </a:pPr>
            <a:r>
              <a:rPr lang="en-US" dirty="0"/>
              <a:t>&lt;div&gt;</a:t>
            </a:r>
          </a:p>
          <a:p>
            <a:pPr marL="0" indent="0">
              <a:buNone/>
            </a:pPr>
            <a:r>
              <a:rPr lang="en-US" dirty="0">
                <a:solidFill>
                  <a:srgbClr val="FFC000"/>
                </a:solidFill>
                <a:highlight>
                  <a:srgbClr val="FFFF00"/>
                </a:highlight>
              </a:rPr>
              <a:t>   &lt;p&gt;a&lt;/p&gt;</a:t>
            </a:r>
          </a:p>
          <a:p>
            <a:pPr marL="0" indent="0">
              <a:buNone/>
            </a:pPr>
            <a:r>
              <a:rPr lang="en-US" dirty="0">
                <a:solidFill>
                  <a:srgbClr val="FFC000"/>
                </a:solidFill>
                <a:highlight>
                  <a:srgbClr val="FFFF00"/>
                </a:highlight>
              </a:rPr>
              <a:t>   &lt;p&gt;b&lt;/p&gt;</a:t>
            </a:r>
          </a:p>
          <a:p>
            <a:pPr marL="0" indent="0">
              <a:buNone/>
            </a:pPr>
            <a:r>
              <a:rPr lang="en-US" dirty="0"/>
              <a:t>   &lt;span&gt;&lt;p&gt;&lt;/p&gt;&lt;/span&gt;</a:t>
            </a:r>
          </a:p>
          <a:p>
            <a:pPr marL="0" indent="0">
              <a:buNone/>
            </a:pPr>
            <a:r>
              <a:rPr lang="en-US" dirty="0"/>
              <a:t>&lt;/div&gt;</a:t>
            </a:r>
          </a:p>
          <a:p>
            <a:endParaRPr lang="en-US" dirty="0"/>
          </a:p>
        </p:txBody>
      </p:sp>
    </p:spTree>
    <p:extLst>
      <p:ext uri="{BB962C8B-B14F-4D97-AF65-F5344CB8AC3E}">
        <p14:creationId xmlns:p14="http://schemas.microsoft.com/office/powerpoint/2010/main" val="2140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Adjacent Sibling </a:t>
            </a:r>
          </a:p>
          <a:p>
            <a:r>
              <a:rPr lang="en-US" dirty="0"/>
              <a:t>div+ p {  </a:t>
            </a:r>
          </a:p>
          <a:p>
            <a:pPr marL="0" indent="0">
              <a:buNone/>
            </a:pPr>
            <a:r>
              <a:rPr lang="en-US" dirty="0"/>
              <a:t>       background-color: yellow;</a:t>
            </a:r>
          </a:p>
          <a:p>
            <a:pPr marL="0" indent="0">
              <a:buNone/>
            </a:pPr>
            <a:r>
              <a:rPr lang="en-US" dirty="0"/>
              <a:t>  }</a:t>
            </a:r>
          </a:p>
          <a:p>
            <a:pPr marL="0" indent="0">
              <a:buNone/>
            </a:pPr>
            <a:endParaRPr lang="en-US" dirty="0"/>
          </a:p>
          <a:p>
            <a:pPr marL="0" indent="0">
              <a:buNone/>
            </a:pPr>
            <a:r>
              <a:rPr lang="en-US" dirty="0"/>
              <a:t>  &lt;div&gt;</a:t>
            </a:r>
          </a:p>
          <a:p>
            <a:pPr marL="0" indent="0">
              <a:buNone/>
            </a:pPr>
            <a:r>
              <a:rPr lang="en-US" dirty="0"/>
              <a:t>     &lt;p&gt;a&lt;/p&gt;</a:t>
            </a:r>
          </a:p>
          <a:p>
            <a:pPr marL="0" indent="0">
              <a:buNone/>
            </a:pPr>
            <a:r>
              <a:rPr lang="en-US" dirty="0"/>
              <a:t>  &lt;/div&gt;</a:t>
            </a:r>
          </a:p>
          <a:p>
            <a:pPr marL="0" indent="0">
              <a:buNone/>
            </a:pPr>
            <a:r>
              <a:rPr lang="en-US" dirty="0">
                <a:solidFill>
                  <a:srgbClr val="FFC000"/>
                </a:solidFill>
                <a:highlight>
                  <a:srgbClr val="FFFF00"/>
                </a:highlight>
              </a:rPr>
              <a:t>  </a:t>
            </a:r>
            <a:r>
              <a:rPr lang="en-US">
                <a:solidFill>
                  <a:srgbClr val="FFC000"/>
                </a:solidFill>
                <a:highlight>
                  <a:srgbClr val="FFFF00"/>
                </a:highlight>
              </a:rPr>
              <a:t>&lt;p&gt;</a:t>
            </a:r>
            <a:r>
              <a:rPr lang="en-US" dirty="0">
                <a:solidFill>
                  <a:srgbClr val="FFC000"/>
                </a:solidFill>
                <a:highlight>
                  <a:srgbClr val="FFFF00"/>
                </a:highlight>
              </a:rPr>
              <a:t>b&lt;/p&gt;</a:t>
            </a:r>
          </a:p>
        </p:txBody>
      </p:sp>
    </p:spTree>
    <p:extLst>
      <p:ext uri="{BB962C8B-B14F-4D97-AF65-F5344CB8AC3E}">
        <p14:creationId xmlns:p14="http://schemas.microsoft.com/office/powerpoint/2010/main" val="1881261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Sibling Selector</a:t>
            </a:r>
            <a:br>
              <a:rPr lang="en-US" dirty="0"/>
            </a:br>
            <a:br>
              <a:rPr lang="en-US" dirty="0"/>
            </a:br>
            <a:endParaRPr lang="en-US" dirty="0"/>
          </a:p>
        </p:txBody>
      </p:sp>
      <p:sp>
        <p:nvSpPr>
          <p:cNvPr id="3" name="Content Placeholder 2"/>
          <p:cNvSpPr>
            <a:spLocks noGrp="1"/>
          </p:cNvSpPr>
          <p:nvPr>
            <p:ph idx="1"/>
          </p:nvPr>
        </p:nvSpPr>
        <p:spPr>
          <a:xfrm>
            <a:off x="4986528" y="208346"/>
            <a:ext cx="6248398" cy="5655156"/>
          </a:xfrm>
        </p:spPr>
        <p:txBody>
          <a:bodyPr>
            <a:normAutofit/>
          </a:bodyPr>
          <a:lstStyle/>
          <a:p>
            <a:r>
              <a:rPr lang="en-US" dirty="0"/>
              <a:t>Select all elements that are siblings of a specified element</a:t>
            </a:r>
          </a:p>
          <a:p>
            <a:r>
              <a:rPr lang="en-US" dirty="0"/>
              <a:t>div ~ p{</a:t>
            </a:r>
          </a:p>
          <a:p>
            <a:pPr marL="0" indent="0">
              <a:buNone/>
            </a:pPr>
            <a:r>
              <a:rPr lang="en-US" dirty="0"/>
              <a:t>    background-color: yellow;</a:t>
            </a:r>
          </a:p>
          <a:p>
            <a:pPr marL="0" indent="0">
              <a:buNone/>
            </a:pPr>
            <a:r>
              <a:rPr lang="en-US" dirty="0"/>
              <a:t>}</a:t>
            </a:r>
          </a:p>
          <a:p>
            <a:pPr marL="0" indent="0">
              <a:buNone/>
            </a:pPr>
            <a:endParaRPr lang="en-US" dirty="0"/>
          </a:p>
          <a:p>
            <a:pPr marL="0" indent="0">
              <a:buNone/>
            </a:pPr>
            <a:r>
              <a:rPr lang="en-US" dirty="0"/>
              <a:t>&lt;div&gt;a&lt;/div&gt;</a:t>
            </a:r>
          </a:p>
          <a:p>
            <a:pPr marL="0" indent="0">
              <a:buNone/>
            </a:pPr>
            <a:r>
              <a:rPr lang="en-US" dirty="0">
                <a:solidFill>
                  <a:srgbClr val="FFC000"/>
                </a:solidFill>
              </a:rPr>
              <a:t>&lt;p&gt;b&lt;/p&gt;</a:t>
            </a:r>
          </a:p>
          <a:p>
            <a:pPr marL="0" indent="0">
              <a:buNone/>
            </a:pPr>
            <a:r>
              <a:rPr lang="en-US" dirty="0">
                <a:solidFill>
                  <a:srgbClr val="FFC000"/>
                </a:solidFill>
              </a:rPr>
              <a:t>&lt;p&gt;c&lt;/p&gt;</a:t>
            </a:r>
          </a:p>
        </p:txBody>
      </p:sp>
    </p:spTree>
    <p:extLst>
      <p:ext uri="{BB962C8B-B14F-4D97-AF65-F5344CB8AC3E}">
        <p14:creationId xmlns:p14="http://schemas.microsoft.com/office/powerpoint/2010/main" val="3752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What is HTML ?</a:t>
            </a:r>
          </a:p>
          <a:p>
            <a:r>
              <a:rPr lang="en-US" dirty="0"/>
              <a:t>HTML Structure</a:t>
            </a:r>
          </a:p>
          <a:p>
            <a:r>
              <a:rPr lang="en-US" dirty="0"/>
              <a:t>Main elements in HTML</a:t>
            </a:r>
          </a:p>
          <a:p>
            <a:r>
              <a:rPr lang="en-US" dirty="0"/>
              <a:t>What new elements in HTML5</a:t>
            </a:r>
          </a:p>
          <a:p>
            <a:r>
              <a:rPr lang="en-US" dirty="0"/>
              <a:t>CSS3</a:t>
            </a:r>
          </a:p>
          <a:p>
            <a:r>
              <a:rPr lang="en-US" dirty="0"/>
              <a:t>How to layout web page using CSS</a:t>
            </a:r>
          </a:p>
        </p:txBody>
      </p:sp>
    </p:spTree>
    <p:extLst>
      <p:ext uri="{BB962C8B-B14F-4D97-AF65-F5344CB8AC3E}">
        <p14:creationId xmlns:p14="http://schemas.microsoft.com/office/powerpoint/2010/main" val="1774922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SELECTOR</a:t>
            </a:r>
          </a:p>
        </p:txBody>
      </p:sp>
      <p:sp>
        <p:nvSpPr>
          <p:cNvPr id="3" name="Content Placeholder 2"/>
          <p:cNvSpPr>
            <a:spLocks noGrp="1"/>
          </p:cNvSpPr>
          <p:nvPr>
            <p:ph idx="1"/>
          </p:nvPr>
        </p:nvSpPr>
        <p:spPr>
          <a:xfrm>
            <a:off x="4782278" y="559678"/>
            <a:ext cx="10298065" cy="4648199"/>
          </a:xfrm>
        </p:spPr>
        <p:txBody>
          <a:bodyPr>
            <a:normAutofit fontScale="85000" lnSpcReduction="20000"/>
          </a:bodyPr>
          <a:lstStyle/>
          <a:p>
            <a:r>
              <a:rPr lang="en-US" dirty="0"/>
              <a:t>:checked</a:t>
            </a:r>
          </a:p>
          <a:p>
            <a:r>
              <a:rPr lang="en-US" dirty="0"/>
              <a:t>:visited</a:t>
            </a:r>
          </a:p>
          <a:p>
            <a:r>
              <a:rPr lang="en-US" dirty="0"/>
              <a:t>:link</a:t>
            </a:r>
          </a:p>
          <a:p>
            <a:r>
              <a:rPr lang="en-US" dirty="0"/>
              <a:t>:before</a:t>
            </a:r>
          </a:p>
          <a:p>
            <a:r>
              <a:rPr lang="en-US" dirty="0"/>
              <a:t>:after</a:t>
            </a:r>
          </a:p>
          <a:p>
            <a:r>
              <a:rPr lang="en-US" dirty="0"/>
              <a:t>:hover</a:t>
            </a:r>
          </a:p>
          <a:p>
            <a:r>
              <a:rPr lang="en-US" dirty="0"/>
              <a:t>:first-line</a:t>
            </a:r>
          </a:p>
          <a:p>
            <a:r>
              <a:rPr lang="en-US" dirty="0"/>
              <a:t>:nth-child(</a:t>
            </a:r>
            <a:r>
              <a:rPr lang="en-US" dirty="0" err="1"/>
              <a:t>i</a:t>
            </a:r>
            <a:r>
              <a:rPr lang="en-US" dirty="0"/>
              <a:t>)</a:t>
            </a:r>
          </a:p>
          <a:p>
            <a:r>
              <a:rPr lang="en-US" dirty="0"/>
              <a:t>:nth-last-child(</a:t>
            </a:r>
            <a:r>
              <a:rPr lang="en-US" dirty="0" err="1"/>
              <a:t>i</a:t>
            </a:r>
            <a:r>
              <a:rPr lang="en-US" dirty="0"/>
              <a:t>)</a:t>
            </a:r>
          </a:p>
          <a:p>
            <a:r>
              <a:rPr lang="en-US" dirty="0"/>
              <a:t>:nth-of-type(</a:t>
            </a:r>
            <a:r>
              <a:rPr lang="en-US" dirty="0" err="1"/>
              <a:t>i</a:t>
            </a:r>
            <a:r>
              <a:rPr lang="en-US" dirty="0"/>
              <a:t>)</a:t>
            </a:r>
          </a:p>
          <a:p>
            <a:r>
              <a:rPr lang="en-US" dirty="0"/>
              <a:t>:nth-last-of-type(</a:t>
            </a:r>
            <a:r>
              <a:rPr lang="en-US" dirty="0" err="1"/>
              <a:t>i</a:t>
            </a:r>
            <a:r>
              <a:rPr lang="en-US" dirty="0"/>
              <a:t>)</a:t>
            </a:r>
          </a:p>
          <a:p>
            <a:r>
              <a:rPr lang="en-US" dirty="0"/>
              <a:t>:first-child()</a:t>
            </a:r>
          </a:p>
          <a:p>
            <a:r>
              <a:rPr lang="en-US" dirty="0"/>
              <a:t>:last-child()</a:t>
            </a:r>
          </a:p>
          <a:p>
            <a:endParaRPr lang="en-US" dirty="0"/>
          </a:p>
        </p:txBody>
      </p:sp>
    </p:spTree>
    <p:extLst>
      <p:ext uri="{BB962C8B-B14F-4D97-AF65-F5344CB8AC3E}">
        <p14:creationId xmlns:p14="http://schemas.microsoft.com/office/powerpoint/2010/main" val="1217171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SPECIFICITY</a:t>
            </a:r>
          </a:p>
        </p:txBody>
      </p:sp>
      <p:sp>
        <p:nvSpPr>
          <p:cNvPr id="3" name="Content Placeholder 2"/>
          <p:cNvSpPr>
            <a:spLocks noGrp="1"/>
          </p:cNvSpPr>
          <p:nvPr>
            <p:ph idx="1"/>
          </p:nvPr>
        </p:nvSpPr>
        <p:spPr/>
        <p:txBody>
          <a:bodyPr>
            <a:normAutofit/>
          </a:bodyPr>
          <a:lstStyle/>
          <a:p>
            <a:r>
              <a:rPr lang="en-US" dirty="0"/>
              <a:t>Many rules apply to an element then rule have have specificity greater will be choose</a:t>
            </a:r>
          </a:p>
          <a:p>
            <a:r>
              <a:rPr lang="en-US" dirty="0"/>
              <a:t>Rules have same specificity then choose last rule </a:t>
            </a:r>
          </a:p>
          <a:p>
            <a:r>
              <a:rPr lang="en-US" dirty="0"/>
              <a:t>How to calculation the specificity</a:t>
            </a:r>
          </a:p>
          <a:p>
            <a:r>
              <a:rPr lang="en-US" dirty="0"/>
              <a:t>Element selector : 1 point</a:t>
            </a:r>
          </a:p>
          <a:p>
            <a:r>
              <a:rPr lang="en-US" dirty="0"/>
              <a:t>Pseudo, </a:t>
            </a:r>
            <a:r>
              <a:rPr lang="en-US" dirty="0" err="1"/>
              <a:t>attribute,class</a:t>
            </a:r>
            <a:r>
              <a:rPr lang="en-US" dirty="0"/>
              <a:t>: 10 point</a:t>
            </a:r>
          </a:p>
          <a:p>
            <a:r>
              <a:rPr lang="en-US" dirty="0"/>
              <a:t>Id : 100 point</a:t>
            </a:r>
          </a:p>
          <a:p>
            <a:r>
              <a:rPr lang="en-US" dirty="0"/>
              <a:t>Universal</a:t>
            </a:r>
            <a:r>
              <a:rPr lang="en-US"/>
              <a:t>: 0 point (*)</a:t>
            </a:r>
            <a:endParaRPr lang="en-US" dirty="0"/>
          </a:p>
        </p:txBody>
      </p:sp>
    </p:spTree>
    <p:extLst>
      <p:ext uri="{BB962C8B-B14F-4D97-AF65-F5344CB8AC3E}">
        <p14:creationId xmlns:p14="http://schemas.microsoft.com/office/powerpoint/2010/main" val="941797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MEANING OF CASCADING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2227039"/>
            <a:ext cx="6248400" cy="2338834"/>
          </a:xfrm>
          <a:prstGeom prst="rect">
            <a:avLst/>
          </a:prstGeom>
        </p:spPr>
      </p:pic>
    </p:spTree>
    <p:extLst>
      <p:ext uri="{BB962C8B-B14F-4D97-AF65-F5344CB8AC3E}">
        <p14:creationId xmlns:p14="http://schemas.microsoft.com/office/powerpoint/2010/main" val="2145359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LAYOUT PAGE USE CSS</a:t>
            </a:r>
          </a:p>
        </p:txBody>
      </p:sp>
      <p:sp>
        <p:nvSpPr>
          <p:cNvPr id="3" name="Content Placeholder 2"/>
          <p:cNvSpPr>
            <a:spLocks noGrp="1"/>
          </p:cNvSpPr>
          <p:nvPr>
            <p:ph idx="1"/>
          </p:nvPr>
        </p:nvSpPr>
        <p:spPr/>
        <p:txBody>
          <a:bodyPr/>
          <a:lstStyle/>
          <a:p>
            <a:r>
              <a:rPr lang="en-US" dirty="0"/>
              <a:t>Before we are through this slide, let check few </a:t>
            </a:r>
            <a:r>
              <a:rPr lang="en-US" dirty="0" err="1"/>
              <a:t>css</a:t>
            </a:r>
            <a:r>
              <a:rPr lang="en-US" dirty="0"/>
              <a:t>’ properties we must know.</a:t>
            </a:r>
          </a:p>
          <a:p>
            <a:pPr marL="0" indent="0">
              <a:buNone/>
            </a:pPr>
            <a:endParaRPr lang="en-US" dirty="0"/>
          </a:p>
        </p:txBody>
      </p:sp>
    </p:spTree>
    <p:extLst>
      <p:ext uri="{BB962C8B-B14F-4D97-AF65-F5344CB8AC3E}">
        <p14:creationId xmlns:p14="http://schemas.microsoft.com/office/powerpoint/2010/main" val="24069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a:t>
            </a:r>
          </a:p>
        </p:txBody>
      </p:sp>
      <p:pic>
        <p:nvPicPr>
          <p:cNvPr id="4" name="Picture 3" descr="C:\Users\TONY HUNG CUONG\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178" y="1589060"/>
            <a:ext cx="86963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3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a:t>
            </a:r>
          </a:p>
        </p:txBody>
      </p:sp>
      <p:pic>
        <p:nvPicPr>
          <p:cNvPr id="4" name="Picture 2" descr="C:\Users\TONY HUNG CUONG\Desktop\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0878" y="1563006"/>
            <a:ext cx="3282858" cy="3594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43" y="2698069"/>
            <a:ext cx="21336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28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a:t>
            </a:r>
          </a:p>
        </p:txBody>
      </p:sp>
      <p:pic>
        <p:nvPicPr>
          <p:cNvPr id="4" name="Picture 2" descr="C:\Users\TONY HUNG CUONG\Desktop\4.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71699" y="1345831"/>
            <a:ext cx="9610725" cy="518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88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a:t>
            </a:r>
          </a:p>
        </p:txBody>
      </p:sp>
      <p:pic>
        <p:nvPicPr>
          <p:cNvPr id="4" name="Picture 2" descr="C:\Users\TONY HUNG CUONG\Desktop\5.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9596" y="1447800"/>
            <a:ext cx="3723233" cy="43935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425" y="683951"/>
            <a:ext cx="16859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74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42178"/>
            <a:ext cx="3833906" cy="4952492"/>
          </a:xfrm>
        </p:spPr>
        <p:txBody>
          <a:bodyPr/>
          <a:lstStyle/>
          <a:p>
            <a:r>
              <a:rPr lang="en-US" dirty="0"/>
              <a:t>CSS BACKGROUND</a:t>
            </a:r>
          </a:p>
        </p:txBody>
      </p:sp>
      <p:graphicFrame>
        <p:nvGraphicFramePr>
          <p:cNvPr id="4" name="Table 3"/>
          <p:cNvGraphicFramePr>
            <a:graphicFrameLocks noGrp="1"/>
          </p:cNvGraphicFramePr>
          <p:nvPr>
            <p:extLst>
              <p:ext uri="{D42A27DB-BD31-4B8C-83A1-F6EECF244321}">
                <p14:modId xmlns:p14="http://schemas.microsoft.com/office/powerpoint/2010/main" val="2688746217"/>
              </p:ext>
            </p:extLst>
          </p:nvPr>
        </p:nvGraphicFramePr>
        <p:xfrm>
          <a:off x="962025" y="242176"/>
          <a:ext cx="11687175" cy="7339720"/>
        </p:xfrm>
        <a:graphic>
          <a:graphicData uri="http://schemas.openxmlformats.org/drawingml/2006/table">
            <a:tbl>
              <a:tblPr/>
              <a:tblGrid>
                <a:gridCol w="3498937">
                  <a:extLst>
                    <a:ext uri="{9D8B030D-6E8A-4147-A177-3AD203B41FA5}">
                      <a16:colId xmlns:a16="http://schemas.microsoft.com/office/drawing/2014/main" val="20000"/>
                    </a:ext>
                  </a:extLst>
                </a:gridCol>
                <a:gridCol w="8188238">
                  <a:extLst>
                    <a:ext uri="{9D8B030D-6E8A-4147-A177-3AD203B41FA5}">
                      <a16:colId xmlns:a16="http://schemas.microsoft.com/office/drawing/2014/main" val="20001"/>
                    </a:ext>
                  </a:extLst>
                </a:gridCol>
              </a:tblGrid>
              <a:tr h="917465">
                <a:tc>
                  <a:txBody>
                    <a:bodyPr/>
                    <a:lstStyle/>
                    <a:p>
                      <a:pPr algn="l" fontAlgn="t"/>
                      <a:r>
                        <a:rPr lang="en-US" sz="1200" dirty="0">
                          <a:effectLst/>
                        </a:rPr>
                        <a:t>Property</a:t>
                      </a: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Description</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17465">
                <a:tc>
                  <a:txBody>
                    <a:bodyPr/>
                    <a:lstStyle/>
                    <a:p>
                      <a:pPr algn="l" fontAlgn="t"/>
                      <a:r>
                        <a:rPr lang="en-US" sz="1200" dirty="0">
                          <a:effectLst/>
                          <a:hlinkClick r:id="rId2"/>
                        </a:rPr>
                        <a:t>background</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all the background properties in one declaration</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917465">
                <a:tc>
                  <a:txBody>
                    <a:bodyPr/>
                    <a:lstStyle/>
                    <a:p>
                      <a:pPr algn="l" fontAlgn="t"/>
                      <a:r>
                        <a:rPr lang="en-US" sz="1200" dirty="0">
                          <a:effectLst/>
                          <a:hlinkClick r:id="rId3"/>
                        </a:rPr>
                        <a:t>background-color</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Sets the background color of an element</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17465">
                <a:tc>
                  <a:txBody>
                    <a:bodyPr/>
                    <a:lstStyle/>
                    <a:p>
                      <a:pPr algn="l" fontAlgn="t"/>
                      <a:r>
                        <a:rPr lang="en-US" sz="1200" dirty="0">
                          <a:effectLst/>
                          <a:hlinkClick r:id="rId4"/>
                        </a:rPr>
                        <a:t>background-image</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the background image for an element</a:t>
                      </a:r>
                    </a:p>
                    <a:p>
                      <a:pPr algn="l" fontAlgn="t"/>
                      <a:r>
                        <a:rPr lang="en-US" sz="1200" dirty="0" err="1">
                          <a:effectLst/>
                        </a:rPr>
                        <a:t>url</a:t>
                      </a:r>
                      <a:r>
                        <a:rPr lang="en-US" sz="1200" dirty="0">
                          <a:effectLst/>
                        </a:rPr>
                        <a:t>(‘..images/</a:t>
                      </a:r>
                      <a:r>
                        <a:rPr lang="en-US" sz="1200" dirty="0" err="1">
                          <a:effectLst/>
                        </a:rPr>
                        <a:t>pictures.png</a:t>
                      </a:r>
                      <a:r>
                        <a:rPr lang="en-US" sz="1200" dirty="0">
                          <a:effectLst/>
                        </a:rPr>
                        <a:t>’)</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917465">
                <a:tc>
                  <a:txBody>
                    <a:bodyPr/>
                    <a:lstStyle/>
                    <a:p>
                      <a:pPr algn="l" fontAlgn="t"/>
                      <a:r>
                        <a:rPr lang="en-US" sz="1200" dirty="0">
                          <a:effectLst/>
                          <a:hlinkClick r:id="rId5"/>
                        </a:rPr>
                        <a:t>background-origin</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Specifies where the background image(s) is/are positioned</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17465">
                <a:tc>
                  <a:txBody>
                    <a:bodyPr/>
                    <a:lstStyle/>
                    <a:p>
                      <a:pPr algn="l" fontAlgn="t"/>
                      <a:r>
                        <a:rPr lang="en-US" sz="1200" dirty="0">
                          <a:effectLst/>
                          <a:hlinkClick r:id="rId6"/>
                        </a:rPr>
                        <a:t>background-position</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the starting position of a background image</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917465">
                <a:tc>
                  <a:txBody>
                    <a:bodyPr/>
                    <a:lstStyle/>
                    <a:p>
                      <a:pPr algn="l" fontAlgn="t"/>
                      <a:r>
                        <a:rPr lang="en-US" sz="1200" dirty="0">
                          <a:effectLst/>
                          <a:hlinkClick r:id="rId7"/>
                        </a:rPr>
                        <a:t>background-repeat</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Sets how a background image will be repeated</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917465">
                <a:tc>
                  <a:txBody>
                    <a:bodyPr/>
                    <a:lstStyle/>
                    <a:p>
                      <a:pPr algn="l" fontAlgn="t"/>
                      <a:r>
                        <a:rPr lang="en-US" sz="1200" dirty="0">
                          <a:effectLst/>
                          <a:hlinkClick r:id="rId8"/>
                        </a:rPr>
                        <a:t>background-size</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200" dirty="0">
                          <a:effectLst/>
                        </a:rPr>
                        <a:t>Specifies the size of the background image(s)</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43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pic>
        <p:nvPicPr>
          <p:cNvPr id="4" name="Picture 4" descr="C:\Users\TONY HUNG CUONG\Desktop\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2512" y="559678"/>
            <a:ext cx="6841948" cy="445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75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HTML ?</a:t>
            </a:r>
          </a:p>
        </p:txBody>
      </p:sp>
      <p:sp>
        <p:nvSpPr>
          <p:cNvPr id="3" name="Content Placeholder 2"/>
          <p:cNvSpPr>
            <a:spLocks noGrp="1"/>
          </p:cNvSpPr>
          <p:nvPr>
            <p:ph idx="1"/>
          </p:nvPr>
        </p:nvSpPr>
        <p:spPr/>
        <p:txBody>
          <a:bodyPr/>
          <a:lstStyle/>
          <a:p>
            <a:r>
              <a:rPr lang="en-US" dirty="0"/>
              <a:t>HTML stand for hyper text markup language</a:t>
            </a:r>
          </a:p>
          <a:p>
            <a:r>
              <a:rPr lang="en-US" dirty="0"/>
              <a:t>Using to make static webpage</a:t>
            </a:r>
          </a:p>
          <a:p>
            <a:r>
              <a:rPr lang="en-US" dirty="0"/>
              <a:t>Use tag to mark element on the document</a:t>
            </a:r>
          </a:p>
        </p:txBody>
      </p:sp>
    </p:spTree>
    <p:extLst>
      <p:ext uri="{BB962C8B-B14F-4D97-AF65-F5344CB8AC3E}">
        <p14:creationId xmlns:p14="http://schemas.microsoft.com/office/powerpoint/2010/main" val="1313933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3833906" cy="4952492"/>
          </a:xfrm>
        </p:spPr>
        <p:txBody>
          <a:bodyPr/>
          <a:lstStyle/>
          <a:p>
            <a:r>
              <a:rPr lang="en-US" dirty="0"/>
              <a:t>CSS BORDER</a:t>
            </a:r>
          </a:p>
        </p:txBody>
      </p:sp>
      <p:pic>
        <p:nvPicPr>
          <p:cNvPr id="4" name="Picture 2" descr="C:\Users\TONY HUNG CUONG\Desktop\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8677" y="1582043"/>
            <a:ext cx="4202065" cy="4512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545" y="1360713"/>
            <a:ext cx="5243511" cy="473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961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idx="1"/>
          </p:nvPr>
        </p:nvSpPr>
        <p:spPr/>
        <p:txBody>
          <a:bodyPr/>
          <a:lstStyle/>
          <a:p>
            <a:r>
              <a:rPr lang="en-US" dirty="0"/>
              <a:t>All HTML elements can be considered as boxes. In CSS, the term "box model" is used when talking about design and layout.</a:t>
            </a:r>
          </a:p>
          <a:p>
            <a:r>
              <a:rPr lang="en-US" dirty="0"/>
              <a:t>The CSS box model is essentially a box that wraps around every HTML element. It consists of: margins, borders, padding, and the actual content</a:t>
            </a:r>
          </a:p>
          <a:p>
            <a:pPr marL="0" indent="0">
              <a:buNone/>
            </a:pPr>
            <a:endParaRPr lang="en-US" dirty="0"/>
          </a:p>
          <a:p>
            <a:endParaRPr lang="en-US" dirty="0"/>
          </a:p>
        </p:txBody>
      </p:sp>
    </p:spTree>
    <p:extLst>
      <p:ext uri="{BB962C8B-B14F-4D97-AF65-F5344CB8AC3E}">
        <p14:creationId xmlns:p14="http://schemas.microsoft.com/office/powerpoint/2010/main" val="76693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1379889"/>
            <a:ext cx="6248400" cy="4033135"/>
          </a:xfrm>
        </p:spPr>
      </p:pic>
    </p:spTree>
    <p:extLst>
      <p:ext uri="{BB962C8B-B14F-4D97-AF65-F5344CB8AC3E}">
        <p14:creationId xmlns:p14="http://schemas.microsoft.com/office/powerpoint/2010/main" val="1501994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51" y="191378"/>
            <a:ext cx="3833906" cy="4952492"/>
          </a:xfrm>
        </p:spPr>
        <p:txBody>
          <a:bodyPr/>
          <a:lstStyle/>
          <a:p>
            <a:r>
              <a:rPr lang="en-US" dirty="0"/>
              <a:t>BOX MODEL</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22181" y="709386"/>
            <a:ext cx="3073399" cy="461292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5707" y="709386"/>
            <a:ext cx="4748878" cy="5293705"/>
          </a:xfrm>
          <a:prstGeom prst="rect">
            <a:avLst/>
          </a:prstGeom>
        </p:spPr>
      </p:pic>
    </p:spTree>
    <p:extLst>
      <p:ext uri="{BB962C8B-B14F-4D97-AF65-F5344CB8AC3E}">
        <p14:creationId xmlns:p14="http://schemas.microsoft.com/office/powerpoint/2010/main" val="772750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layout webpage</a:t>
            </a:r>
          </a:p>
        </p:txBody>
      </p:sp>
      <p:sp>
        <p:nvSpPr>
          <p:cNvPr id="3" name="Content Placeholder 2"/>
          <p:cNvSpPr>
            <a:spLocks noGrp="1"/>
          </p:cNvSpPr>
          <p:nvPr>
            <p:ph idx="1"/>
          </p:nvPr>
        </p:nvSpPr>
        <p:spPr/>
        <p:txBody>
          <a:bodyPr/>
          <a:lstStyle/>
          <a:p>
            <a:r>
              <a:rPr lang="en-US" dirty="0"/>
              <a:t>To layout an webpage, you must remember two things:</a:t>
            </a:r>
          </a:p>
          <a:p>
            <a:r>
              <a:rPr lang="en-US" dirty="0"/>
              <a:t>How to positioning HTML elements (</a:t>
            </a:r>
            <a:r>
              <a:rPr lang="en-US" dirty="0" err="1"/>
              <a:t>position,float,clear</a:t>
            </a:r>
            <a:r>
              <a:rPr lang="en-US" dirty="0"/>
              <a:t> properties)</a:t>
            </a:r>
          </a:p>
          <a:p>
            <a:r>
              <a:rPr lang="en-US" dirty="0"/>
              <a:t>The display type of elements ( display properties)</a:t>
            </a:r>
          </a:p>
          <a:p>
            <a:endParaRPr lang="en-US" dirty="0"/>
          </a:p>
        </p:txBody>
      </p:sp>
    </p:spTree>
    <p:extLst>
      <p:ext uri="{BB962C8B-B14F-4D97-AF65-F5344CB8AC3E}">
        <p14:creationId xmlns:p14="http://schemas.microsoft.com/office/powerpoint/2010/main" val="847772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POSITIONING HTML ELEMENTS</a:t>
            </a:r>
          </a:p>
        </p:txBody>
      </p:sp>
      <p:sp>
        <p:nvSpPr>
          <p:cNvPr id="3" name="Content Placeholder 2"/>
          <p:cNvSpPr>
            <a:spLocks noGrp="1"/>
          </p:cNvSpPr>
          <p:nvPr>
            <p:ph idx="1"/>
          </p:nvPr>
        </p:nvSpPr>
        <p:spPr/>
        <p:txBody>
          <a:bodyPr>
            <a:normAutofit/>
          </a:bodyPr>
          <a:lstStyle/>
          <a:p>
            <a:pPr>
              <a:lnSpc>
                <a:spcPct val="100000"/>
              </a:lnSpc>
              <a:spcBef>
                <a:spcPts val="0"/>
              </a:spcBef>
              <a:buSzPct val="130000"/>
              <a:defRPr/>
            </a:pPr>
            <a:r>
              <a:rPr lang="en-US" dirty="0">
                <a:cs typeface="Arial" pitchFamily="34" charset="0"/>
              </a:rPr>
              <a:t>CSS positioning properties:</a:t>
            </a:r>
          </a:p>
          <a:p>
            <a:pPr marL="800100" lvl="1" indent="-342900">
              <a:lnSpc>
                <a:spcPct val="100000"/>
              </a:lnSpc>
              <a:spcBef>
                <a:spcPts val="0"/>
              </a:spcBef>
              <a:buSzPct val="160000"/>
              <a:defRPr/>
            </a:pPr>
            <a:r>
              <a:rPr lang="en-US" sz="2400" dirty="0">
                <a:cs typeface="Arial" pitchFamily="34" charset="0"/>
              </a:rPr>
              <a:t>Are used to control the placement of elements on a Web page.</a:t>
            </a:r>
          </a:p>
          <a:p>
            <a:pPr lvl="1">
              <a:lnSpc>
                <a:spcPct val="100000"/>
              </a:lnSpc>
              <a:spcBef>
                <a:spcPts val="0"/>
              </a:spcBef>
              <a:buSzPct val="130000"/>
              <a:defRPr/>
            </a:pPr>
            <a:r>
              <a:rPr lang="en-US" sz="2000" dirty="0">
                <a:cs typeface="Arial" pitchFamily="34" charset="0"/>
              </a:rPr>
              <a:t>The </a:t>
            </a:r>
            <a:r>
              <a:rPr lang="en-US" sz="2000" dirty="0">
                <a:cs typeface="Courier New" pitchFamily="49" charset="0"/>
              </a:rPr>
              <a:t>position</a:t>
            </a:r>
            <a:r>
              <a:rPr lang="en-US" sz="2000" dirty="0">
                <a:cs typeface="Arial" pitchFamily="34" charset="0"/>
              </a:rPr>
              <a:t> property is used to position an element on a Web page using the following positioning methods:</a:t>
            </a:r>
          </a:p>
          <a:p>
            <a:pPr marL="800100" lvl="2" indent="-342900">
              <a:spcBef>
                <a:spcPts val="0"/>
              </a:spcBef>
              <a:buSzPct val="130000"/>
              <a:defRPr/>
            </a:pPr>
            <a:r>
              <a:rPr lang="en-US" sz="2000" dirty="0">
                <a:cs typeface="Arial" pitchFamily="34" charset="0"/>
              </a:rPr>
              <a:t>Static</a:t>
            </a:r>
          </a:p>
          <a:p>
            <a:pPr marL="800100" lvl="2" indent="-342900">
              <a:spcBef>
                <a:spcPts val="0"/>
              </a:spcBef>
              <a:buSzPct val="130000"/>
              <a:defRPr/>
            </a:pPr>
            <a:r>
              <a:rPr lang="en-US" sz="2000" dirty="0">
                <a:cs typeface="Arial" pitchFamily="34" charset="0"/>
              </a:rPr>
              <a:t>Fixed</a:t>
            </a:r>
          </a:p>
          <a:p>
            <a:pPr marL="800100" lvl="2" indent="-342900">
              <a:spcBef>
                <a:spcPts val="0"/>
              </a:spcBef>
              <a:buSzPct val="130000"/>
              <a:defRPr/>
            </a:pPr>
            <a:r>
              <a:rPr lang="en-US" sz="2000" dirty="0">
                <a:cs typeface="Arial" pitchFamily="34" charset="0"/>
              </a:rPr>
              <a:t>Relative</a:t>
            </a:r>
          </a:p>
          <a:p>
            <a:pPr marL="800100" lvl="2" indent="-342900">
              <a:spcBef>
                <a:spcPts val="0"/>
              </a:spcBef>
              <a:buSzPct val="130000"/>
              <a:defRPr/>
            </a:pPr>
            <a:r>
              <a:rPr lang="en-US" sz="2000" dirty="0">
                <a:cs typeface="Arial" pitchFamily="34" charset="0"/>
              </a:rPr>
              <a:t>Absolute</a:t>
            </a:r>
          </a:p>
          <a:p>
            <a:pPr marL="457200" lvl="2" fontAlgn="auto">
              <a:spcBef>
                <a:spcPts val="0"/>
              </a:spcBef>
              <a:spcAft>
                <a:spcPts val="0"/>
              </a:spcAft>
              <a:buSzPct val="130000"/>
              <a:defRPr/>
            </a:pPr>
            <a:endParaRPr lang="en-US" sz="2000" dirty="0">
              <a:cs typeface="Arial" pitchFamily="34" charset="0"/>
            </a:endParaRPr>
          </a:p>
          <a:p>
            <a:pPr marL="457200" lvl="2" fontAlgn="auto">
              <a:spcBef>
                <a:spcPts val="0"/>
              </a:spcBef>
              <a:spcAft>
                <a:spcPts val="0"/>
              </a:spcAft>
              <a:buSzPct val="130000"/>
              <a:defRPr/>
            </a:pPr>
            <a:r>
              <a:rPr lang="en-US" sz="2000" dirty="0">
                <a:cs typeface="Arial" pitchFamily="34" charset="0"/>
              </a:rPr>
              <a:t>Position property come with another bunch properties is margin, left, top, right, bottom properties</a:t>
            </a:r>
          </a:p>
          <a:p>
            <a:endParaRPr lang="en-US" dirty="0"/>
          </a:p>
        </p:txBody>
      </p:sp>
    </p:spTree>
    <p:extLst>
      <p:ext uri="{BB962C8B-B14F-4D97-AF65-F5344CB8AC3E}">
        <p14:creationId xmlns:p14="http://schemas.microsoft.com/office/powerpoint/2010/main" val="2026645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POSITION</a:t>
            </a:r>
          </a:p>
        </p:txBody>
      </p:sp>
      <p:sp>
        <p:nvSpPr>
          <p:cNvPr id="3" name="Content Placeholder 2"/>
          <p:cNvSpPr>
            <a:spLocks noGrp="1"/>
          </p:cNvSpPr>
          <p:nvPr>
            <p:ph idx="1"/>
          </p:nvPr>
        </p:nvSpPr>
        <p:spPr/>
        <p:txBody>
          <a:bodyPr/>
          <a:lstStyle/>
          <a:p>
            <a:r>
              <a:rPr lang="en-US" dirty="0"/>
              <a:t>HTML elements are positioned static by default</a:t>
            </a:r>
          </a:p>
          <a:p>
            <a:r>
              <a:rPr lang="en-US" dirty="0"/>
              <a:t>An element with position: static; is not positioned in any special way; it is always positioned according to the normal flow of the page</a:t>
            </a:r>
          </a:p>
          <a:p>
            <a:r>
              <a:rPr lang="en-US" dirty="0"/>
              <a:t>Static Position do not support left, right, bottom, top properties</a:t>
            </a:r>
          </a:p>
          <a:p>
            <a:endParaRPr lang="en-US" dirty="0"/>
          </a:p>
        </p:txBody>
      </p:sp>
    </p:spTree>
    <p:extLst>
      <p:ext uri="{BB962C8B-B14F-4D97-AF65-F5344CB8AC3E}">
        <p14:creationId xmlns:p14="http://schemas.microsoft.com/office/powerpoint/2010/main" val="1203270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a:t>
            </a:r>
          </a:p>
        </p:txBody>
      </p:sp>
      <p:sp>
        <p:nvSpPr>
          <p:cNvPr id="3" name="Content Placeholder 2"/>
          <p:cNvSpPr>
            <a:spLocks noGrp="1"/>
          </p:cNvSpPr>
          <p:nvPr>
            <p:ph idx="1"/>
          </p:nvPr>
        </p:nvSpPr>
        <p:spPr/>
        <p:txBody>
          <a:bodyPr/>
          <a:lstStyle/>
          <a:p>
            <a:r>
              <a:rPr lang="en-US" dirty="0"/>
              <a:t>An element with position: relative; is positioned relative to its normal position.</a:t>
            </a:r>
          </a:p>
          <a:p>
            <a:r>
              <a:rPr lang="en-US" dirty="0"/>
              <a:t>Setting the top, right, bottom, and left properties of a relatively-positioned element will cause it to be adjusted away from its normal position. Other content will not be adjusted to fit into any gap left by the element.</a:t>
            </a:r>
          </a:p>
          <a:p>
            <a:endParaRPr lang="en-US" dirty="0"/>
          </a:p>
        </p:txBody>
      </p:sp>
    </p:spTree>
    <p:extLst>
      <p:ext uri="{BB962C8B-B14F-4D97-AF65-F5344CB8AC3E}">
        <p14:creationId xmlns:p14="http://schemas.microsoft.com/office/powerpoint/2010/main" val="556790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POSITION</a:t>
            </a:r>
          </a:p>
        </p:txBody>
      </p:sp>
      <p:sp>
        <p:nvSpPr>
          <p:cNvPr id="3" name="Content Placeholder 2"/>
          <p:cNvSpPr>
            <a:spLocks noGrp="1"/>
          </p:cNvSpPr>
          <p:nvPr>
            <p:ph idx="1"/>
          </p:nvPr>
        </p:nvSpPr>
        <p:spPr/>
        <p:txBody>
          <a:bodyPr/>
          <a:lstStyle/>
          <a:p>
            <a:r>
              <a:rPr lang="en-US" dirty="0"/>
              <a:t>An element with position: fixed; is positioned relative to the viewport, which means it always stays in the same place even if the page is scrolled. The top, right, bottom, and left properties are used to position the element.</a:t>
            </a:r>
          </a:p>
          <a:p>
            <a:endParaRPr lang="en-US" dirty="0"/>
          </a:p>
        </p:txBody>
      </p:sp>
    </p:spTree>
    <p:extLst>
      <p:ext uri="{BB962C8B-B14F-4D97-AF65-F5344CB8AC3E}">
        <p14:creationId xmlns:p14="http://schemas.microsoft.com/office/powerpoint/2010/main" val="857703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559678"/>
            <a:ext cx="4329206" cy="4952492"/>
          </a:xfrm>
        </p:spPr>
        <p:txBody>
          <a:bodyPr/>
          <a:lstStyle/>
          <a:p>
            <a:r>
              <a:rPr lang="en-US" dirty="0"/>
              <a:t>ABSOLUTE POSITION</a:t>
            </a:r>
          </a:p>
        </p:txBody>
      </p:sp>
      <p:sp>
        <p:nvSpPr>
          <p:cNvPr id="3" name="Content Placeholder 2"/>
          <p:cNvSpPr>
            <a:spLocks noGrp="1"/>
          </p:cNvSpPr>
          <p:nvPr>
            <p:ph idx="1"/>
          </p:nvPr>
        </p:nvSpPr>
        <p:spPr/>
        <p:txBody>
          <a:bodyPr/>
          <a:lstStyle/>
          <a:p>
            <a:r>
              <a:rPr lang="en-US" dirty="0"/>
              <a:t>An element with position: absolute; is positioned relative to the nearest positioned ancestor (instead of positioned relative to the viewport, like fixed).</a:t>
            </a:r>
          </a:p>
          <a:p>
            <a:endParaRPr lang="en-US" dirty="0"/>
          </a:p>
        </p:txBody>
      </p:sp>
    </p:spTree>
    <p:extLst>
      <p:ext uri="{BB962C8B-B14F-4D97-AF65-F5344CB8AC3E}">
        <p14:creationId xmlns:p14="http://schemas.microsoft.com/office/powerpoint/2010/main" val="79717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structure</a:t>
            </a:r>
          </a:p>
        </p:txBody>
      </p:sp>
      <p:sp>
        <p:nvSpPr>
          <p:cNvPr id="3" name="TextBox 2"/>
          <p:cNvSpPr txBox="1"/>
          <p:nvPr/>
        </p:nvSpPr>
        <p:spPr>
          <a:xfrm>
            <a:off x="1404257" y="2797629"/>
            <a:ext cx="9982200" cy="2585323"/>
          </a:xfrm>
          <a:prstGeom prst="rect">
            <a:avLst/>
          </a:prstGeom>
          <a:noFill/>
        </p:spPr>
        <p:txBody>
          <a:bodyPr wrap="square" rtlCol="0">
            <a:spAutoFit/>
          </a:bodyPr>
          <a:lstStyle/>
          <a:p>
            <a:r>
              <a:rPr lang="en-US" dirty="0"/>
              <a:t>&lt;!DOCTYPE html&gt;</a:t>
            </a:r>
          </a:p>
          <a:p>
            <a:r>
              <a:rPr lang="en-US" dirty="0"/>
              <a:t>&lt;html </a:t>
            </a:r>
            <a:r>
              <a:rPr lang="en-US" dirty="0" err="1"/>
              <a:t>lang</a:t>
            </a:r>
            <a:r>
              <a:rPr lang="en-US" dirty="0"/>
              <a:t>="en"&gt;</a:t>
            </a:r>
          </a:p>
          <a:p>
            <a:r>
              <a:rPr lang="en-US" dirty="0"/>
              <a:t>  &lt;head&gt;</a:t>
            </a:r>
          </a:p>
          <a:p>
            <a:r>
              <a:rPr lang="en-US" dirty="0"/>
              <a:t>  &lt;/head&gt;</a:t>
            </a:r>
          </a:p>
          <a:p>
            <a:br>
              <a:rPr lang="en-US" dirty="0"/>
            </a:br>
            <a:r>
              <a:rPr lang="en-US" dirty="0"/>
              <a:t>  &lt;body&gt;</a:t>
            </a:r>
          </a:p>
          <a:p>
            <a:r>
              <a:rPr lang="en-US" dirty="0"/>
              <a:t>  &lt;/body&gt;</a:t>
            </a:r>
          </a:p>
          <a:p>
            <a:br>
              <a:rPr lang="en-US" dirty="0"/>
            </a:br>
            <a:r>
              <a:rPr lang="en-US" dirty="0"/>
              <a:t>&lt;/html&gt;</a:t>
            </a:r>
          </a:p>
        </p:txBody>
      </p:sp>
    </p:spTree>
    <p:extLst>
      <p:ext uri="{BB962C8B-B14F-4D97-AF65-F5344CB8AC3E}">
        <p14:creationId xmlns:p14="http://schemas.microsoft.com/office/powerpoint/2010/main" val="1631895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POSITION</a:t>
            </a:r>
          </a:p>
        </p:txBody>
      </p:sp>
      <p:sp>
        <p:nvSpPr>
          <p:cNvPr id="3" name="Content Placeholder 2"/>
          <p:cNvSpPr>
            <a:spLocks noGrp="1"/>
          </p:cNvSpPr>
          <p:nvPr>
            <p:ph idx="1"/>
          </p:nvPr>
        </p:nvSpPr>
        <p:spPr/>
        <p:txBody>
          <a:bodyPr/>
          <a:lstStyle/>
          <a:p>
            <a:pPr marL="0" indent="0">
              <a:buNone/>
            </a:pPr>
            <a:r>
              <a:rPr lang="en-US" dirty="0"/>
              <a:t>#two { </a:t>
            </a:r>
          </a:p>
          <a:p>
            <a:pPr marL="0" indent="0">
              <a:buNone/>
            </a:pPr>
            <a:r>
              <a:rPr lang="en-US" dirty="0"/>
              <a:t>   background: green;  </a:t>
            </a:r>
          </a:p>
          <a:p>
            <a:pPr marL="0" indent="0">
              <a:buNone/>
            </a:pPr>
            <a:r>
              <a:rPr lang="en-US" dirty="0"/>
              <a:t>   margin-left:20px</a:t>
            </a:r>
          </a:p>
          <a:p>
            <a:pPr marL="0" indent="0">
              <a:buNone/>
            </a:pP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6929" y="1874517"/>
            <a:ext cx="4152900" cy="15367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829" y="3620650"/>
            <a:ext cx="4318000" cy="1346200"/>
          </a:xfrm>
          <a:prstGeom prst="rect">
            <a:avLst/>
          </a:prstGeom>
        </p:spPr>
      </p:pic>
    </p:spTree>
    <p:extLst>
      <p:ext uri="{BB962C8B-B14F-4D97-AF65-F5344CB8AC3E}">
        <p14:creationId xmlns:p14="http://schemas.microsoft.com/office/powerpoint/2010/main" val="1829121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a:t>
            </a:r>
          </a:p>
        </p:txBody>
      </p:sp>
      <p:sp>
        <p:nvSpPr>
          <p:cNvPr id="3" name="Content Placeholder 2"/>
          <p:cNvSpPr>
            <a:spLocks noGrp="1"/>
          </p:cNvSpPr>
          <p:nvPr>
            <p:ph idx="1"/>
          </p:nvPr>
        </p:nvSpPr>
        <p:spPr/>
        <p:txBody>
          <a:bodyPr/>
          <a:lstStyle/>
          <a:p>
            <a:pPr marL="0" indent="0">
              <a:buNone/>
            </a:pPr>
            <a:r>
              <a:rPr lang="en-US" dirty="0"/>
              <a:t>#two {  </a:t>
            </a:r>
          </a:p>
          <a:p>
            <a:pPr marL="0" indent="0">
              <a:buNone/>
            </a:pPr>
            <a:r>
              <a:rPr lang="en-US" dirty="0"/>
              <a:t>     </a:t>
            </a:r>
            <a:r>
              <a:rPr lang="en-US" dirty="0" err="1"/>
              <a:t>position:relative</a:t>
            </a:r>
            <a:r>
              <a:rPr lang="en-US" dirty="0"/>
              <a:t>;  </a:t>
            </a:r>
          </a:p>
          <a:p>
            <a:pPr marL="0" indent="0">
              <a:buNone/>
            </a:pPr>
            <a:r>
              <a:rPr lang="en-US" dirty="0"/>
              <a:t>     </a:t>
            </a:r>
            <a:r>
              <a:rPr lang="en-US" dirty="0" err="1"/>
              <a:t>background:green</a:t>
            </a:r>
            <a:r>
              <a:rPr lang="en-US" dirty="0"/>
              <a:t>;  </a:t>
            </a:r>
          </a:p>
          <a:p>
            <a:pPr marL="0" indent="0">
              <a:buNone/>
            </a:pPr>
            <a:r>
              <a:rPr lang="en-US" dirty="0"/>
              <a:t>     left:20px</a:t>
            </a:r>
          </a:p>
          <a:p>
            <a:pPr marL="0" indent="0">
              <a:buNone/>
            </a:pP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57" y="1311909"/>
            <a:ext cx="4152900" cy="1536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307" y="3260093"/>
            <a:ext cx="4241800" cy="1536700"/>
          </a:xfrm>
          <a:prstGeom prst="rect">
            <a:avLst/>
          </a:prstGeom>
        </p:spPr>
      </p:pic>
    </p:spTree>
    <p:extLst>
      <p:ext uri="{BB962C8B-B14F-4D97-AF65-F5344CB8AC3E}">
        <p14:creationId xmlns:p14="http://schemas.microsoft.com/office/powerpoint/2010/main" val="2137022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In Absolute position, if the parent element don’t have relative properties, the child element which has absolute properties will get viewport as parent</a:t>
            </a:r>
          </a:p>
          <a:p>
            <a:endParaRPr lang="en-US" dirty="0"/>
          </a:p>
        </p:txBody>
      </p:sp>
    </p:spTree>
    <p:extLst>
      <p:ext uri="{BB962C8B-B14F-4D97-AF65-F5344CB8AC3E}">
        <p14:creationId xmlns:p14="http://schemas.microsoft.com/office/powerpoint/2010/main" val="700229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891" y="497039"/>
            <a:ext cx="3833906" cy="4952492"/>
          </a:xfrm>
        </p:spPr>
        <p:txBody>
          <a:bodyPr/>
          <a:lstStyle/>
          <a:p>
            <a:r>
              <a:rPr lang="en-US" dirty="0"/>
              <a:t>POSITIONING HTML ELEMENT</a:t>
            </a:r>
          </a:p>
        </p:txBody>
      </p:sp>
      <p:pic>
        <p:nvPicPr>
          <p:cNvPr id="5" name="Picture 3" descr="C:\Users\TONY HUNG CUONG\Desktop\c.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7573" y="1385840"/>
            <a:ext cx="6197827" cy="2381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TONY HUNG CUONG\Desktop\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937" y="2973285"/>
            <a:ext cx="2247900" cy="790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TONY HUNG CUONG\Desktop\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2937" y="4944278"/>
            <a:ext cx="20764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TONY HUNG CUONG\Desktop\f.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573" y="4187825"/>
            <a:ext cx="6045427" cy="237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743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PROPERTIES</a:t>
            </a:r>
          </a:p>
        </p:txBody>
      </p:sp>
      <p:sp>
        <p:nvSpPr>
          <p:cNvPr id="3" name="Content Placeholder 2"/>
          <p:cNvSpPr>
            <a:spLocks noGrp="1"/>
          </p:cNvSpPr>
          <p:nvPr>
            <p:ph idx="1"/>
          </p:nvPr>
        </p:nvSpPr>
        <p:spPr/>
        <p:txBody>
          <a:bodyPr/>
          <a:lstStyle/>
          <a:p>
            <a:r>
              <a:rPr lang="en-US" dirty="0"/>
              <a:t>This properties control what the way of elements display</a:t>
            </a:r>
          </a:p>
          <a:p>
            <a:r>
              <a:rPr lang="en-US" dirty="0"/>
              <a:t>The popular properties is: inline, block, inline-block</a:t>
            </a:r>
          </a:p>
        </p:txBody>
      </p:sp>
    </p:spTree>
    <p:extLst>
      <p:ext uri="{BB962C8B-B14F-4D97-AF65-F5344CB8AC3E}">
        <p14:creationId xmlns:p14="http://schemas.microsoft.com/office/powerpoint/2010/main" val="527100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FLEXBOX</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4890" y="1496785"/>
            <a:ext cx="7459010" cy="4760357"/>
          </a:xfrm>
        </p:spPr>
      </p:pic>
    </p:spTree>
    <p:extLst>
      <p:ext uri="{BB962C8B-B14F-4D97-AF65-F5344CB8AC3E}">
        <p14:creationId xmlns:p14="http://schemas.microsoft.com/office/powerpoint/2010/main" val="1778544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FLEXBOX</a:t>
            </a:r>
          </a:p>
        </p:txBody>
      </p:sp>
      <p:sp>
        <p:nvSpPr>
          <p:cNvPr id="3" name="Content Placeholder 2"/>
          <p:cNvSpPr>
            <a:spLocks noGrp="1"/>
          </p:cNvSpPr>
          <p:nvPr>
            <p:ph idx="1"/>
          </p:nvPr>
        </p:nvSpPr>
        <p:spPr/>
        <p:txBody>
          <a:bodyPr/>
          <a:lstStyle/>
          <a:p>
            <a:r>
              <a:rPr lang="en-US" dirty="0"/>
              <a:t>display: flex</a:t>
            </a:r>
          </a:p>
          <a:p>
            <a:r>
              <a:rPr lang="en-US" dirty="0"/>
              <a:t>flex-direction: row | row-reverse | column | column-reverse;</a:t>
            </a:r>
          </a:p>
          <a:p>
            <a:pPr marL="0" indent="0">
              <a:buNone/>
            </a:pPr>
            <a:endParaRPr lang="en-US" dirty="0"/>
          </a:p>
        </p:txBody>
      </p:sp>
    </p:spTree>
    <p:extLst>
      <p:ext uri="{BB962C8B-B14F-4D97-AF65-F5344CB8AC3E}">
        <p14:creationId xmlns:p14="http://schemas.microsoft.com/office/powerpoint/2010/main" val="649196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559678"/>
            <a:ext cx="8877300" cy="4952492"/>
          </a:xfrm>
        </p:spPr>
        <p:txBody>
          <a:bodyPr/>
          <a:lstStyle/>
          <a:p>
            <a:r>
              <a:rPr lang="en-US" dirty="0"/>
              <a:t>JUSTIFY-CONTENT</a:t>
            </a:r>
          </a:p>
        </p:txBody>
      </p:sp>
      <p:sp>
        <p:nvSpPr>
          <p:cNvPr id="5" name="Rectangle 4"/>
          <p:cNvSpPr/>
          <p:nvPr/>
        </p:nvSpPr>
        <p:spPr>
          <a:xfrm>
            <a:off x="1251677" y="1228186"/>
            <a:ext cx="6945265" cy="646331"/>
          </a:xfrm>
          <a:prstGeom prst="rect">
            <a:avLst/>
          </a:prstGeom>
        </p:spPr>
        <p:txBody>
          <a:bodyPr wrap="square">
            <a:spAutoFit/>
          </a:bodyPr>
          <a:lstStyle/>
          <a:p>
            <a:pPr marL="285750" indent="-285750">
              <a:buFont typeface="Arial" charset="0"/>
              <a:buChar char="•"/>
            </a:pPr>
            <a:r>
              <a:rPr lang="en-US" b="1" dirty="0"/>
              <a:t>Justify-content</a:t>
            </a:r>
          </a:p>
          <a:p>
            <a:pPr marL="285750" indent="-285750">
              <a:buFont typeface="Arial" charset="0"/>
              <a:buChar char="•"/>
            </a:pPr>
            <a:r>
              <a:rPr lang="en-US" dirty="0"/>
              <a:t>This defines the alignment along the main axis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108" y="1893332"/>
            <a:ext cx="9473360" cy="4258383"/>
          </a:xfrm>
        </p:spPr>
      </p:pic>
    </p:spTree>
    <p:extLst>
      <p:ext uri="{BB962C8B-B14F-4D97-AF65-F5344CB8AC3E}">
        <p14:creationId xmlns:p14="http://schemas.microsoft.com/office/powerpoint/2010/main" val="853949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469900"/>
            <a:ext cx="3833906" cy="4952492"/>
          </a:xfrm>
        </p:spPr>
        <p:txBody>
          <a:bodyPr/>
          <a:lstStyle/>
          <a:p>
            <a:r>
              <a:rPr lang="en-US" dirty="0"/>
              <a:t>FLEXBOX</a:t>
            </a:r>
          </a:p>
        </p:txBody>
      </p:sp>
      <p:sp>
        <p:nvSpPr>
          <p:cNvPr id="3" name="Content Placeholder 2"/>
          <p:cNvSpPr>
            <a:spLocks noGrp="1"/>
          </p:cNvSpPr>
          <p:nvPr>
            <p:ph idx="1"/>
          </p:nvPr>
        </p:nvSpPr>
        <p:spPr>
          <a:xfrm>
            <a:off x="723900" y="1384300"/>
            <a:ext cx="4051298" cy="2109422"/>
          </a:xfrm>
        </p:spPr>
        <p:txBody>
          <a:bodyPr/>
          <a:lstStyle/>
          <a:p>
            <a:r>
              <a:rPr lang="en-US" dirty="0"/>
              <a:t>Align-items</a:t>
            </a:r>
          </a:p>
          <a:p>
            <a:r>
              <a:rPr lang="en-US" dirty="0"/>
              <a:t>This defines the alignment along the cross axis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198" y="469900"/>
            <a:ext cx="7473568" cy="3594100"/>
          </a:xfrm>
          <a:prstGeom prst="rect">
            <a:avLst/>
          </a:prstGeom>
        </p:spPr>
      </p:pic>
    </p:spTree>
    <p:extLst>
      <p:ext uri="{BB962C8B-B14F-4D97-AF65-F5344CB8AC3E}">
        <p14:creationId xmlns:p14="http://schemas.microsoft.com/office/powerpoint/2010/main" val="1250668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a:t>
            </a:r>
          </a:p>
        </p:txBody>
      </p:sp>
      <p:pic>
        <p:nvPicPr>
          <p:cNvPr id="4" name="Picture 2" descr="C:\Users\TONY HUNG CUONG\Desktop\z.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2478" y="1311727"/>
            <a:ext cx="8752293" cy="4866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61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HTML TAG (ELEMENT)</a:t>
            </a:r>
          </a:p>
        </p:txBody>
      </p:sp>
      <p:sp>
        <p:nvSpPr>
          <p:cNvPr id="3" name="Content Placeholder 2"/>
          <p:cNvSpPr>
            <a:spLocks noGrp="1"/>
          </p:cNvSpPr>
          <p:nvPr>
            <p:ph idx="1"/>
          </p:nvPr>
        </p:nvSpPr>
        <p:spPr/>
        <p:txBody>
          <a:bodyPr/>
          <a:lstStyle/>
          <a:p>
            <a:r>
              <a:rPr lang="en-US" dirty="0"/>
              <a:t>&lt;</a:t>
            </a:r>
            <a:r>
              <a:rPr lang="en-US" dirty="0" err="1"/>
              <a:t>tagname</a:t>
            </a:r>
            <a:r>
              <a:rPr lang="en-US" dirty="0"/>
              <a:t> attribute=“”&gt;</a:t>
            </a:r>
          </a:p>
          <a:p>
            <a:pPr marL="0" indent="0">
              <a:buNone/>
            </a:pPr>
            <a:r>
              <a:rPr lang="en-US" dirty="0"/>
              <a:t>        &lt;</a:t>
            </a:r>
            <a:r>
              <a:rPr lang="en-US" dirty="0" err="1"/>
              <a:t>chilelement</a:t>
            </a:r>
            <a:r>
              <a:rPr lang="en-US" dirty="0"/>
              <a:t>&gt;Content is here&lt;/</a:t>
            </a:r>
            <a:r>
              <a:rPr lang="en-US" dirty="0" err="1"/>
              <a:t>chilelement</a:t>
            </a:r>
            <a:r>
              <a:rPr lang="en-US" dirty="0"/>
              <a:t>&gt;</a:t>
            </a:r>
          </a:p>
          <a:p>
            <a:pPr marL="0" indent="0">
              <a:buNone/>
            </a:pPr>
            <a:r>
              <a:rPr lang="en-US" dirty="0"/>
              <a:t>`   &lt;/</a:t>
            </a:r>
            <a:r>
              <a:rPr lang="en-US" dirty="0" err="1"/>
              <a:t>tagname</a:t>
            </a:r>
            <a:r>
              <a:rPr lang="en-US" dirty="0"/>
              <a:t>&gt;</a:t>
            </a:r>
          </a:p>
          <a:p>
            <a:r>
              <a:rPr lang="en-US" dirty="0"/>
              <a:t>&lt;</a:t>
            </a:r>
            <a:r>
              <a:rPr lang="en-US" dirty="0" err="1"/>
              <a:t>tagname</a:t>
            </a:r>
            <a:r>
              <a:rPr lang="en-US" dirty="0"/>
              <a:t> attribute=“”/&gt;</a:t>
            </a:r>
          </a:p>
          <a:p>
            <a:r>
              <a:rPr lang="en-US" dirty="0"/>
              <a:t>The attribute description for tag element.</a:t>
            </a:r>
          </a:p>
          <a:p>
            <a:r>
              <a:rPr lang="en-US" dirty="0"/>
              <a:t>Every tag have 3 attribute is </a:t>
            </a:r>
            <a:r>
              <a:rPr lang="en-US" b="1" dirty="0"/>
              <a:t>class </a:t>
            </a:r>
            <a:r>
              <a:rPr lang="en-US" dirty="0"/>
              <a:t>and </a:t>
            </a:r>
            <a:r>
              <a:rPr lang="en-US" b="1" dirty="0"/>
              <a:t>id</a:t>
            </a:r>
            <a:r>
              <a:rPr lang="en-US" dirty="0"/>
              <a:t> style</a:t>
            </a:r>
          </a:p>
          <a:p>
            <a:r>
              <a:rPr lang="en-US" dirty="0"/>
              <a:t>You can place custom attribute into tag, but it will not affect by browser, it just use for </a:t>
            </a:r>
            <a:r>
              <a:rPr lang="en-US" b="1" dirty="0"/>
              <a:t>JavaScript</a:t>
            </a:r>
            <a:r>
              <a:rPr lang="en-US" dirty="0"/>
              <a:t> accessing</a:t>
            </a:r>
          </a:p>
        </p:txBody>
      </p:sp>
    </p:spTree>
    <p:extLst>
      <p:ext uri="{BB962C8B-B14F-4D97-AF65-F5344CB8AC3E}">
        <p14:creationId xmlns:p14="http://schemas.microsoft.com/office/powerpoint/2010/main" val="826068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SzPct val="160000"/>
              <a:buFontTx/>
              <a:buBlip>
                <a:blip r:embed="rId2"/>
              </a:buBlip>
            </a:pPr>
            <a:r>
              <a:rPr lang="en-US" altLang="en-US" dirty="0">
                <a:latin typeface="Arial" charset="0"/>
              </a:rPr>
              <a:t>Advanced properties of CSS</a:t>
            </a:r>
          </a:p>
          <a:p>
            <a:pPr>
              <a:buSzPct val="160000"/>
              <a:buFontTx/>
              <a:buBlip>
                <a:blip r:embed="rId2"/>
              </a:buBlip>
            </a:pPr>
            <a:r>
              <a:rPr lang="en-US" altLang="en-US" dirty="0">
                <a:latin typeface="Arial" charset="0"/>
              </a:rPr>
              <a:t>Properties of CSS3</a:t>
            </a:r>
          </a:p>
          <a:p>
            <a:pPr>
              <a:buSzPct val="160000"/>
              <a:buFontTx/>
              <a:buBlip>
                <a:blip r:embed="rId2"/>
              </a:buBlip>
            </a:pPr>
            <a:r>
              <a:rPr lang="en-US" altLang="en-US" dirty="0">
                <a:latin typeface="Arial" charset="0"/>
              </a:rPr>
              <a:t>Designing layout of website</a:t>
            </a:r>
          </a:p>
          <a:p>
            <a:pPr>
              <a:buSzPct val="160000"/>
              <a:buFontTx/>
              <a:buBlip>
                <a:blip r:embed="rId2"/>
              </a:buBlip>
            </a:pPr>
            <a:endParaRPr lang="en-US" altLang="en-US" sz="2400" dirty="0">
              <a:latin typeface="Arial" charset="0"/>
            </a:endParaRPr>
          </a:p>
          <a:p>
            <a:endParaRPr lang="en-US" dirty="0"/>
          </a:p>
          <a:p>
            <a:endParaRPr lang="en-US" dirty="0"/>
          </a:p>
        </p:txBody>
      </p:sp>
    </p:spTree>
    <p:extLst>
      <p:ext uri="{BB962C8B-B14F-4D97-AF65-F5344CB8AC3E}">
        <p14:creationId xmlns:p14="http://schemas.microsoft.com/office/powerpoint/2010/main" val="151356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elements in HTML</a:t>
            </a:r>
          </a:p>
        </p:txBody>
      </p:sp>
      <p:sp>
        <p:nvSpPr>
          <p:cNvPr id="3" name="Content Placeholder 2"/>
          <p:cNvSpPr>
            <a:spLocks noGrp="1"/>
          </p:cNvSpPr>
          <p:nvPr>
            <p:ph idx="1"/>
          </p:nvPr>
        </p:nvSpPr>
        <p:spPr/>
        <p:txBody>
          <a:bodyPr>
            <a:normAutofit fontScale="92500" lnSpcReduction="20000"/>
          </a:bodyPr>
          <a:lstStyle/>
          <a:p>
            <a:r>
              <a:rPr lang="en-US" b="1" dirty="0"/>
              <a:t>&lt;span&gt;</a:t>
            </a:r>
          </a:p>
          <a:p>
            <a:r>
              <a:rPr lang="en-US" b="1" dirty="0"/>
              <a:t>&lt;div&gt;</a:t>
            </a:r>
          </a:p>
          <a:p>
            <a:r>
              <a:rPr lang="en-US" dirty="0"/>
              <a:t>&lt;</a:t>
            </a:r>
            <a:r>
              <a:rPr lang="en-US" dirty="0" err="1"/>
              <a:t>img</a:t>
            </a:r>
            <a:r>
              <a:rPr lang="en-US" dirty="0"/>
              <a:t>&gt;  &lt;</a:t>
            </a:r>
            <a:r>
              <a:rPr lang="en-US" dirty="0" err="1"/>
              <a:t>img</a:t>
            </a:r>
            <a:r>
              <a:rPr lang="en-US" dirty="0"/>
              <a:t> </a:t>
            </a:r>
            <a:r>
              <a:rPr lang="en-US" dirty="0" err="1"/>
              <a:t>src</a:t>
            </a:r>
            <a:r>
              <a:rPr lang="en-US" dirty="0"/>
              <a:t>=“” alt=“”/&gt; </a:t>
            </a:r>
          </a:p>
          <a:p>
            <a:r>
              <a:rPr lang="en-US" dirty="0"/>
              <a:t>&lt;a&gt; &lt;a </a:t>
            </a:r>
            <a:r>
              <a:rPr lang="en-US" dirty="0" err="1"/>
              <a:t>href</a:t>
            </a:r>
            <a:r>
              <a:rPr lang="en-US" dirty="0"/>
              <a:t>=“” title=“”/&gt;</a:t>
            </a:r>
          </a:p>
          <a:p>
            <a:r>
              <a:rPr lang="en-US" dirty="0"/>
              <a:t>&lt;h1&gt; </a:t>
            </a:r>
            <a:r>
              <a:rPr lang="mr-IN" dirty="0"/>
              <a:t>…</a:t>
            </a:r>
            <a:r>
              <a:rPr lang="en-US" dirty="0"/>
              <a:t> &lt;h6&gt;   heading</a:t>
            </a:r>
          </a:p>
          <a:p>
            <a:r>
              <a:rPr lang="en-US" dirty="0"/>
              <a:t>&lt;</a:t>
            </a:r>
            <a:r>
              <a:rPr lang="en-US" dirty="0" err="1"/>
              <a:t>hr</a:t>
            </a:r>
            <a:r>
              <a:rPr lang="en-US" dirty="0"/>
              <a:t>&gt;</a:t>
            </a:r>
          </a:p>
          <a:p>
            <a:r>
              <a:rPr lang="en-US" dirty="0"/>
              <a:t>&lt;strong&gt;</a:t>
            </a:r>
          </a:p>
          <a:p>
            <a:r>
              <a:rPr lang="en-US" dirty="0"/>
              <a:t>&lt;pre&gt;</a:t>
            </a:r>
          </a:p>
          <a:p>
            <a:r>
              <a:rPr lang="en-US" dirty="0"/>
              <a:t>&lt;small&gt;</a:t>
            </a:r>
          </a:p>
          <a:p>
            <a:r>
              <a:rPr lang="en-US" dirty="0"/>
              <a:t>&lt;strike&gt;</a:t>
            </a:r>
          </a:p>
          <a:p>
            <a:r>
              <a:rPr lang="en-US" dirty="0"/>
              <a:t>&lt;mark&gt;</a:t>
            </a:r>
          </a:p>
          <a:p>
            <a:r>
              <a:rPr lang="en-US" dirty="0"/>
              <a:t>&lt;</a:t>
            </a:r>
            <a:r>
              <a:rPr lang="en-US" dirty="0" err="1"/>
              <a:t>i</a:t>
            </a:r>
            <a:r>
              <a:rPr lang="en-US" dirty="0"/>
              <a:t>&gt;</a:t>
            </a:r>
          </a:p>
          <a:p>
            <a:r>
              <a:rPr lang="en-US" dirty="0"/>
              <a:t>&lt;</a:t>
            </a:r>
            <a:r>
              <a:rPr lang="en-US" dirty="0" err="1"/>
              <a:t>ul</a:t>
            </a:r>
            <a:r>
              <a:rPr lang="en-US" dirty="0"/>
              <a:t>&gt;</a:t>
            </a:r>
          </a:p>
          <a:p>
            <a:r>
              <a:rPr lang="en-US" dirty="0"/>
              <a:t>&lt;</a:t>
            </a:r>
            <a:r>
              <a:rPr lang="en-US" dirty="0" err="1"/>
              <a:t>ol</a:t>
            </a:r>
            <a:r>
              <a:rPr lang="en-US" dirty="0"/>
              <a:t>&gt;</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1451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&lt;span&gt; and &lt;div&gt;</a:t>
            </a:r>
          </a:p>
        </p:txBody>
      </p:sp>
      <p:sp>
        <p:nvSpPr>
          <p:cNvPr id="3" name="Content Placeholder 2"/>
          <p:cNvSpPr>
            <a:spLocks noGrp="1"/>
          </p:cNvSpPr>
          <p:nvPr>
            <p:ph idx="1"/>
          </p:nvPr>
        </p:nvSpPr>
        <p:spPr/>
        <p:txBody>
          <a:bodyPr/>
          <a:lstStyle/>
          <a:p>
            <a:r>
              <a:rPr lang="en-US" dirty="0"/>
              <a:t>For example</a:t>
            </a:r>
          </a:p>
          <a:p>
            <a:pPr marL="0" indent="0">
              <a:buNone/>
            </a:pPr>
            <a:r>
              <a:rPr lang="en-US" dirty="0"/>
              <a:t>&lt;span&gt;a&lt;/span&gt;&lt;span&gt;b&lt;/span&gt;</a:t>
            </a:r>
          </a:p>
          <a:p>
            <a:pPr marL="0" indent="0">
              <a:buNone/>
            </a:pPr>
            <a:r>
              <a:rPr lang="en-US" dirty="0"/>
              <a:t>&lt;div&gt;a&lt;/div&gt;&lt;div&gt;b&lt;/div&gt;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197" y="2870200"/>
            <a:ext cx="3200400" cy="1346200"/>
          </a:xfrm>
          <a:prstGeom prst="rect">
            <a:avLst/>
          </a:prstGeom>
        </p:spPr>
      </p:pic>
      <p:sp>
        <p:nvSpPr>
          <p:cNvPr id="5" name="Right Arrow 4"/>
          <p:cNvSpPr/>
          <p:nvPr/>
        </p:nvSpPr>
        <p:spPr>
          <a:xfrm>
            <a:off x="6226627" y="3129643"/>
            <a:ext cx="1208315" cy="593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5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Element in HTML</a:t>
            </a:r>
          </a:p>
        </p:txBody>
      </p:sp>
      <p:sp>
        <p:nvSpPr>
          <p:cNvPr id="3" name="Content Placeholder 2"/>
          <p:cNvSpPr>
            <a:spLocks noGrp="1"/>
          </p:cNvSpPr>
          <p:nvPr>
            <p:ph idx="1"/>
          </p:nvPr>
        </p:nvSpPr>
        <p:spPr/>
        <p:txBody>
          <a:bodyPr/>
          <a:lstStyle/>
          <a:p>
            <a:pPr marL="0" indent="0">
              <a:buNone/>
            </a:pPr>
            <a:r>
              <a:rPr lang="en-US" dirty="0"/>
              <a:t>&lt;form&gt;&lt;/form&gt;</a:t>
            </a:r>
          </a:p>
          <a:p>
            <a:pPr marL="0" indent="0">
              <a:buNone/>
            </a:pPr>
            <a:r>
              <a:rPr lang="en-US" dirty="0"/>
              <a:t>&lt;input&gt;</a:t>
            </a:r>
          </a:p>
          <a:p>
            <a:pPr marL="0" indent="0">
              <a:buNone/>
            </a:pPr>
            <a:r>
              <a:rPr lang="en-US" dirty="0"/>
              <a:t>&lt;select&gt;</a:t>
            </a:r>
          </a:p>
          <a:p>
            <a:pPr marL="0" indent="0">
              <a:buNone/>
            </a:pPr>
            <a:endParaRPr lang="en-US" dirty="0"/>
          </a:p>
        </p:txBody>
      </p:sp>
    </p:spTree>
    <p:extLst>
      <p:ext uri="{BB962C8B-B14F-4D97-AF65-F5344CB8AC3E}">
        <p14:creationId xmlns:p14="http://schemas.microsoft.com/office/powerpoint/2010/main" val="204309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473470"/>
            <a:ext cx="3833906" cy="4952492"/>
          </a:xfrm>
        </p:spPr>
        <p:txBody>
          <a:bodyPr/>
          <a:lstStyle/>
          <a:p>
            <a:r>
              <a:rPr lang="en-US" dirty="0"/>
              <a:t>Form</a:t>
            </a:r>
          </a:p>
        </p:txBody>
      </p:sp>
      <p:sp>
        <p:nvSpPr>
          <p:cNvPr id="3" name="Content Placeholder 2"/>
          <p:cNvSpPr>
            <a:spLocks noGrp="1"/>
          </p:cNvSpPr>
          <p:nvPr>
            <p:ph idx="1"/>
          </p:nvPr>
        </p:nvSpPr>
        <p:spPr>
          <a:xfrm>
            <a:off x="3258457" y="548763"/>
            <a:ext cx="10482943" cy="4801906"/>
          </a:xfrm>
        </p:spPr>
        <p:txBody>
          <a:bodyPr>
            <a:normAutofit fontScale="47500" lnSpcReduction="20000"/>
          </a:bodyPr>
          <a:lstStyle/>
          <a:p>
            <a:r>
              <a:rPr lang="en-US" sz="2900" dirty="0"/>
              <a:t>Form allow client submit or send data to server. For example Login form, </a:t>
            </a:r>
            <a:r>
              <a:rPr lang="en-US" sz="2900" dirty="0" err="1"/>
              <a:t>SignUp</a:t>
            </a:r>
            <a:r>
              <a:rPr lang="en-US" sz="2900" dirty="0"/>
              <a:t> Form</a:t>
            </a:r>
          </a:p>
          <a:p>
            <a:r>
              <a:rPr lang="en-US" sz="2900" dirty="0"/>
              <a:t>Form attribute: action, method, </a:t>
            </a:r>
            <a:r>
              <a:rPr lang="en-US" sz="2900" dirty="0" err="1"/>
              <a:t>enctype</a:t>
            </a:r>
            <a:endParaRPr lang="en-US" sz="2900" dirty="0"/>
          </a:p>
          <a:p>
            <a:r>
              <a:rPr lang="en-US" sz="2900" dirty="0"/>
              <a:t>Action: “process data link”</a:t>
            </a:r>
          </a:p>
          <a:p>
            <a:r>
              <a:rPr lang="en-US" sz="2900" dirty="0"/>
              <a:t>Method: GET|POST</a:t>
            </a:r>
          </a:p>
          <a:p>
            <a:r>
              <a:rPr lang="en-US" sz="2900" dirty="0" err="1"/>
              <a:t>Enctype</a:t>
            </a:r>
            <a:r>
              <a:rPr lang="en-US" sz="2900" dirty="0"/>
              <a:t>: application/x-www-form-</a:t>
            </a:r>
            <a:r>
              <a:rPr lang="en-US" sz="2900" dirty="0" err="1"/>
              <a:t>urlencoded</a:t>
            </a:r>
            <a:r>
              <a:rPr lang="en-US" sz="2900" dirty="0"/>
              <a:t> | multipart/form-data | text/plain</a:t>
            </a:r>
          </a:p>
          <a:p>
            <a:r>
              <a:rPr lang="en-US" sz="2900" dirty="0"/>
              <a:t>In Form, have children element defined for input view.  For example</a:t>
            </a:r>
          </a:p>
          <a:p>
            <a:pPr marL="0" indent="0">
              <a:buNone/>
            </a:pPr>
            <a:r>
              <a:rPr lang="en-US" sz="2900" dirty="0"/>
              <a:t>   &lt;input type=“” name=“” value=“” placeholder=“”/&gt;</a:t>
            </a:r>
          </a:p>
          <a:p>
            <a:pPr marL="0" indent="0">
              <a:buNone/>
            </a:pPr>
            <a:r>
              <a:rPr lang="en-US" sz="2900" dirty="0"/>
              <a:t> </a:t>
            </a:r>
          </a:p>
          <a:p>
            <a:pPr marL="0" indent="0">
              <a:buNone/>
            </a:pPr>
            <a:r>
              <a:rPr lang="en-US" sz="2900" dirty="0"/>
              <a:t>  type attribute = text|number|phone|mail|button|checkbox|image|date|color|month|password|url|week|file|radio|check</a:t>
            </a:r>
          </a:p>
          <a:p>
            <a:pPr marL="0" indent="0">
              <a:buNone/>
            </a:pPr>
            <a:r>
              <a:rPr lang="en-US" sz="2900" dirty="0"/>
              <a:t>  &lt;select name=“”&gt;</a:t>
            </a:r>
          </a:p>
          <a:p>
            <a:pPr marL="0" indent="0">
              <a:buNone/>
            </a:pPr>
            <a:r>
              <a:rPr lang="en-US" sz="2900" dirty="0"/>
              <a:t>     &lt;option value=“”&gt;label name&lt;/option&gt;</a:t>
            </a:r>
          </a:p>
          <a:p>
            <a:pPr marL="0" indent="0">
              <a:buNone/>
            </a:pPr>
            <a:r>
              <a:rPr lang="en-US" sz="2900" dirty="0"/>
              <a:t>  &lt;/select&gt;</a:t>
            </a:r>
          </a:p>
          <a:p>
            <a:pPr marL="0" indent="0">
              <a:buNone/>
            </a:pPr>
            <a:r>
              <a:rPr lang="en-US" sz="2900" dirty="0"/>
              <a:t>  &lt;label&gt;&lt;/label&gt;</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0844961"/>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914</TotalTime>
  <Words>1207</Words>
  <Application>Microsoft Macintosh PowerPoint</Application>
  <PresentationFormat>Widescreen</PresentationFormat>
  <Paragraphs>266</Paragraphs>
  <Slides>50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Century Schoolbook</vt:lpstr>
      <vt:lpstr>Corbel</vt:lpstr>
      <vt:lpstr>Headlines</vt:lpstr>
      <vt:lpstr>HTML5 &amp; CSS3 &amp; JS </vt:lpstr>
      <vt:lpstr>Overview</vt:lpstr>
      <vt:lpstr>WHAT IS HTML ?</vt:lpstr>
      <vt:lpstr>HTML structure</vt:lpstr>
      <vt:lpstr>SYNTAX OF HTML TAG (ELEMENT)</vt:lpstr>
      <vt:lpstr>Main elements in HTML</vt:lpstr>
      <vt:lpstr>Difference between &lt;span&gt; and &lt;div&gt;</vt:lpstr>
      <vt:lpstr>Important Element in HTML</vt:lpstr>
      <vt:lpstr>Form</vt:lpstr>
      <vt:lpstr>Demo FORM </vt:lpstr>
      <vt:lpstr>Some New Elements in HTML5</vt:lpstr>
      <vt:lpstr>CSS</vt:lpstr>
      <vt:lpstr>HOW TO PUT CSS INTO HTML DOCUMENTATION</vt:lpstr>
      <vt:lpstr>CSS</vt:lpstr>
      <vt:lpstr>CSS Selector</vt:lpstr>
      <vt:lpstr>COMBINATOR SELECTOR</vt:lpstr>
      <vt:lpstr>COMBINATOR SELECTOR</vt:lpstr>
      <vt:lpstr>COMBINATOR SELECTOR</vt:lpstr>
      <vt:lpstr>General Sibling Selector  </vt:lpstr>
      <vt:lpstr>PSEUDO SELECTOR</vt:lpstr>
      <vt:lpstr>CSS SPECIFICITY</vt:lpstr>
      <vt:lpstr>What IS MEANING OF CASCADING</vt:lpstr>
      <vt:lpstr>HOW TO LAYOUT PAGE USE CSS</vt:lpstr>
      <vt:lpstr>CSS FONT</vt:lpstr>
      <vt:lpstr>CSS FONT</vt:lpstr>
      <vt:lpstr>CSS TEXT</vt:lpstr>
      <vt:lpstr>CSS TEXT</vt:lpstr>
      <vt:lpstr>CSS BACKGROUND</vt:lpstr>
      <vt:lpstr>CSS BORDER</vt:lpstr>
      <vt:lpstr>CSS BORDER</vt:lpstr>
      <vt:lpstr>BOX MODEL</vt:lpstr>
      <vt:lpstr>BOX MODEL</vt:lpstr>
      <vt:lpstr>BOX MODEL</vt:lpstr>
      <vt:lpstr>How to layout webpage</vt:lpstr>
      <vt:lpstr>POSITIONING HTML ELEMENTS</vt:lpstr>
      <vt:lpstr>STATIC POSITION</vt:lpstr>
      <vt:lpstr>RELATIVE POSITION</vt:lpstr>
      <vt:lpstr>FIXED POSITION</vt:lpstr>
      <vt:lpstr>ABSOLUTE POSITION</vt:lpstr>
      <vt:lpstr>STATIC POSITION</vt:lpstr>
      <vt:lpstr>RELATIVE POSITION</vt:lpstr>
      <vt:lpstr>NOTE</vt:lpstr>
      <vt:lpstr>POSITIONING HTML ELEMENT</vt:lpstr>
      <vt:lpstr>DISPLAY PROPERTIES</vt:lpstr>
      <vt:lpstr>FLEXBOX</vt:lpstr>
      <vt:lpstr>FLEXBOX</vt:lpstr>
      <vt:lpstr>JUSTIFY-CONTENT</vt:lpstr>
      <vt:lpstr>FLEXBOX</vt:lpstr>
      <vt:lpstr>LAYOUT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dc:title>
  <dc:creator>Microsoft Office User</dc:creator>
  <cp:lastModifiedBy>Microsoft Office User</cp:lastModifiedBy>
  <cp:revision>95</cp:revision>
  <dcterms:created xsi:type="dcterms:W3CDTF">2018-11-22T08:55:55Z</dcterms:created>
  <dcterms:modified xsi:type="dcterms:W3CDTF">2020-10-08T14:01:02Z</dcterms:modified>
</cp:coreProperties>
</file>