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220" r:id="rId1"/>
  </p:sldMasterIdLst>
  <p:notesMasterIdLst>
    <p:notesMasterId r:id="rId83"/>
  </p:notesMasterIdLst>
  <p:sldIdLst>
    <p:sldId id="256" r:id="rId2"/>
    <p:sldId id="306" r:id="rId3"/>
    <p:sldId id="307" r:id="rId4"/>
    <p:sldId id="308" r:id="rId5"/>
    <p:sldId id="309" r:id="rId6"/>
    <p:sldId id="310" r:id="rId7"/>
    <p:sldId id="258" r:id="rId8"/>
    <p:sldId id="259" r:id="rId9"/>
    <p:sldId id="266" r:id="rId10"/>
    <p:sldId id="260" r:id="rId11"/>
    <p:sldId id="264" r:id="rId12"/>
    <p:sldId id="261" r:id="rId13"/>
    <p:sldId id="265" r:id="rId14"/>
    <p:sldId id="267" r:id="rId15"/>
    <p:sldId id="268" r:id="rId16"/>
    <p:sldId id="276" r:id="rId17"/>
    <p:sldId id="269" r:id="rId18"/>
    <p:sldId id="270" r:id="rId19"/>
    <p:sldId id="263" r:id="rId20"/>
    <p:sldId id="271" r:id="rId21"/>
    <p:sldId id="272" r:id="rId22"/>
    <p:sldId id="273" r:id="rId23"/>
    <p:sldId id="274" r:id="rId24"/>
    <p:sldId id="275" r:id="rId25"/>
    <p:sldId id="277" r:id="rId26"/>
    <p:sldId id="278" r:id="rId27"/>
    <p:sldId id="279" r:id="rId28"/>
    <p:sldId id="280" r:id="rId29"/>
    <p:sldId id="281" r:id="rId30"/>
    <p:sldId id="282" r:id="rId31"/>
    <p:sldId id="283" r:id="rId32"/>
    <p:sldId id="287" r:id="rId33"/>
    <p:sldId id="288" r:id="rId34"/>
    <p:sldId id="284" r:id="rId35"/>
    <p:sldId id="285" r:id="rId36"/>
    <p:sldId id="286"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11"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8"/>
    <p:restoredTop sz="94633"/>
  </p:normalViewPr>
  <p:slideViewPr>
    <p:cSldViewPr snapToGrid="0" snapToObjects="1">
      <p:cViewPr varScale="1">
        <p:scale>
          <a:sx n="155" d="100"/>
          <a:sy n="155" d="100"/>
        </p:scale>
        <p:origin x="21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F051-B034-C74F-9C83-84D55FABB166}" type="datetimeFigureOut">
              <a:rPr lang="en-US" smtClean="0"/>
              <a:t>5/12/20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B6870-DA51-7A40-B9DF-A48FF983E5DD}" type="slidenum">
              <a:rPr lang="en-US" smtClean="0"/>
              <a:t>‹#›</a:t>
            </a:fld>
            <a:endParaRPr lang="en-US"/>
          </a:p>
        </p:txBody>
      </p:sp>
    </p:spTree>
    <p:extLst>
      <p:ext uri="{BB962C8B-B14F-4D97-AF65-F5344CB8AC3E}">
        <p14:creationId xmlns:p14="http://schemas.microsoft.com/office/powerpoint/2010/main" val="114492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1</a:t>
            </a:fld>
            <a:endParaRPr lang="en-US"/>
          </a:p>
        </p:txBody>
      </p:sp>
    </p:spTree>
    <p:extLst>
      <p:ext uri="{BB962C8B-B14F-4D97-AF65-F5344CB8AC3E}">
        <p14:creationId xmlns:p14="http://schemas.microsoft.com/office/powerpoint/2010/main" val="1558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30</a:t>
            </a:fld>
            <a:endParaRPr lang="en-US"/>
          </a:p>
        </p:txBody>
      </p:sp>
    </p:spTree>
    <p:extLst>
      <p:ext uri="{BB962C8B-B14F-4D97-AF65-F5344CB8AC3E}">
        <p14:creationId xmlns:p14="http://schemas.microsoft.com/office/powerpoint/2010/main" val="134200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36</a:t>
            </a:fld>
            <a:endParaRPr lang="en-US"/>
          </a:p>
        </p:txBody>
      </p:sp>
    </p:spTree>
    <p:extLst>
      <p:ext uri="{BB962C8B-B14F-4D97-AF65-F5344CB8AC3E}">
        <p14:creationId xmlns:p14="http://schemas.microsoft.com/office/powerpoint/2010/main" val="657630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F230B2-9C31-0749-8FBB-EFD178A43CC3}" type="slidenum">
              <a:rPr lang="en-US" smtClean="0"/>
              <a:t>61</a:t>
            </a:fld>
            <a:endParaRPr lang="en-US"/>
          </a:p>
        </p:txBody>
      </p:sp>
    </p:spTree>
    <p:extLst>
      <p:ext uri="{BB962C8B-B14F-4D97-AF65-F5344CB8AC3E}">
        <p14:creationId xmlns:p14="http://schemas.microsoft.com/office/powerpoint/2010/main" val="144109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7660825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60496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379236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49B5A03-EA2D-F44B-8423-5FCDECB40CB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81134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77824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463CAE5-3253-CB42-9E35-9978F56EB70F}" type="datetimeFigureOut">
              <a:rPr lang="en-US" smtClean="0"/>
              <a:t>5/12/20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544131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463CAE5-3253-CB42-9E35-9978F56EB70F}" type="datetimeFigureOut">
              <a:rPr lang="en-US" smtClean="0"/>
              <a:t>5/12/20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2018788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690247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463CAE5-3253-CB42-9E35-9978F56EB70F}" type="datetimeFigureOut">
              <a:rPr lang="en-US" smtClean="0"/>
              <a:t>5/12/20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49B5A03-EA2D-F44B-8423-5FCDECB40CB3}" type="slidenum">
              <a:rPr lang="en-US" smtClean="0"/>
              <a:t>‹#›</a:t>
            </a:fld>
            <a:endParaRPr lang="en-US"/>
          </a:p>
        </p:txBody>
      </p:sp>
    </p:spTree>
    <p:extLst>
      <p:ext uri="{BB962C8B-B14F-4D97-AF65-F5344CB8AC3E}">
        <p14:creationId xmlns:p14="http://schemas.microsoft.com/office/powerpoint/2010/main" val="108233580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38560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3CAE5-3253-CB42-9E35-9978F56EB70F}" type="datetimeFigureOut">
              <a:rPr lang="en-US" smtClean="0"/>
              <a:t>5/12/20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62717323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63CAE5-3253-CB42-9E35-9978F56EB70F}"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0508715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63CAE5-3253-CB42-9E35-9978F56EB70F}" type="datetimeFigureOut">
              <a:rPr lang="en-US" smtClean="0"/>
              <a:t>5/12/20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0933002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63CAE5-3253-CB42-9E35-9978F56EB70F}" type="datetimeFigureOut">
              <a:rPr lang="en-US" smtClean="0"/>
              <a:t>5/12/20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22641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463CAE5-3253-CB42-9E35-9978F56EB70F}" type="datetimeFigureOut">
              <a:rPr lang="en-US" smtClean="0"/>
              <a:t>5/12/20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7463726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8334489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5/12/20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888140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63CAE5-3253-CB42-9E35-9978F56EB70F}" type="datetimeFigureOut">
              <a:rPr lang="en-US" smtClean="0"/>
              <a:t>5/12/20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49B5A03-EA2D-F44B-8423-5FCDECB40CB3}" type="slidenum">
              <a:rPr lang="en-US" smtClean="0"/>
              <a:t>‹#›</a:t>
            </a:fld>
            <a:endParaRPr lang="en-US"/>
          </a:p>
        </p:txBody>
      </p:sp>
    </p:spTree>
    <p:extLst>
      <p:ext uri="{BB962C8B-B14F-4D97-AF65-F5344CB8AC3E}">
        <p14:creationId xmlns:p14="http://schemas.microsoft.com/office/powerpoint/2010/main" val="586013333"/>
      </p:ext>
    </p:extLst>
  </p:cSld>
  <p:clrMap bg1="dk1" tx1="lt1" bg2="dk2" tx2="lt2" accent1="accent1" accent2="accent2" accent3="accent3" accent4="accent4" accent5="accent5" accent6="accent6" hlink="hlink" folHlink="folHlink"/>
  <p:sldLayoutIdLst>
    <p:sldLayoutId id="2147485221" r:id="rId1"/>
    <p:sldLayoutId id="2147485222" r:id="rId2"/>
    <p:sldLayoutId id="2147485223" r:id="rId3"/>
    <p:sldLayoutId id="2147485224" r:id="rId4"/>
    <p:sldLayoutId id="2147485225" r:id="rId5"/>
    <p:sldLayoutId id="2147485226" r:id="rId6"/>
    <p:sldLayoutId id="2147485227" r:id="rId7"/>
    <p:sldLayoutId id="2147485228" r:id="rId8"/>
    <p:sldLayoutId id="2147485229" r:id="rId9"/>
    <p:sldLayoutId id="2147485230" r:id="rId10"/>
    <p:sldLayoutId id="2147485231" r:id="rId11"/>
    <p:sldLayoutId id="2147485232" r:id="rId12"/>
    <p:sldLayoutId id="2147485233" r:id="rId13"/>
    <p:sldLayoutId id="2147485234" r:id="rId14"/>
    <p:sldLayoutId id="2147485235" r:id="rId15"/>
    <p:sldLayoutId id="2147485236" r:id="rId16"/>
    <p:sldLayoutId id="214748523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1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cssref/pr_background-color.asp" TargetMode="External"/><Relationship Id="rId4" Type="http://schemas.openxmlformats.org/officeDocument/2006/relationships/hyperlink" Target="https://www.w3schools.com/cssref/pr_background-image.asp" TargetMode="External"/><Relationship Id="rId5" Type="http://schemas.openxmlformats.org/officeDocument/2006/relationships/hyperlink" Target="https://www.w3schools.com/cssref/css3_pr_background-origin.asp" TargetMode="External"/><Relationship Id="rId6" Type="http://schemas.openxmlformats.org/officeDocument/2006/relationships/hyperlink" Target="https://www.w3schools.com/cssref/pr_background-position.asp" TargetMode="External"/><Relationship Id="rId7" Type="http://schemas.openxmlformats.org/officeDocument/2006/relationships/hyperlink" Target="https://www.w3schools.com/cssref/pr_background-repeat.asp" TargetMode="External"/><Relationship Id="rId8" Type="http://schemas.openxmlformats.org/officeDocument/2006/relationships/hyperlink" Target="https://www.w3schools.com/cssref/css3_pr_background-size.asp" TargetMode="External"/><Relationship Id="rId1" Type="http://schemas.openxmlformats.org/officeDocument/2006/relationships/slideLayout" Target="../slideLayouts/slideLayout2.xml"/><Relationship Id="rId2" Type="http://schemas.openxmlformats.org/officeDocument/2006/relationships/hyperlink" Target="https://www.w3schools.com/cssref/css3_pr_background.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 Id="rId3" Type="http://schemas.openxmlformats.org/officeDocument/2006/relationships/image" Target="../media/image1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6.jp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w3schools.com/jsref/met_node_clonenode.asp" TargetMode="External"/><Relationship Id="rId4" Type="http://schemas.openxmlformats.org/officeDocument/2006/relationships/hyperlink" Target="https://www.w3schools.com/jsref/met_element_getelementsbyclassname.asp" TargetMode="External"/><Relationship Id="rId5" Type="http://schemas.openxmlformats.org/officeDocument/2006/relationships/hyperlink" Target="https://www.w3schools.com/jsref/met_element_getelementsbytagname.asp" TargetMode="External"/><Relationship Id="rId6" Type="http://schemas.openxmlformats.org/officeDocument/2006/relationships/hyperlink" Target="https://www.w3schools.com/jsref/met_element_removeattribute.asp" TargetMode="External"/><Relationship Id="rId7" Type="http://schemas.openxmlformats.org/officeDocument/2006/relationships/hyperlink" Target="https://www.w3schools.com/jsref/met_node_removechild.asp" TargetMode="External"/><Relationship Id="rId8" Type="http://schemas.openxmlformats.org/officeDocument/2006/relationships/hyperlink" Target="https://www.w3schools.com/jsref/met_node_insertbefore.asp" TargetMode="External"/><Relationship Id="rId1" Type="http://schemas.openxmlformats.org/officeDocument/2006/relationships/slideLayout" Target="../slideLayouts/slideLayout2.xml"/><Relationship Id="rId2" Type="http://schemas.openxmlformats.org/officeDocument/2006/relationships/hyperlink" Target="https://www.w3schools.com/jsref/met_node_appendchild.asp"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w3schools.com/jsref/prop_html_innerhtml.asp" TargetMode="External"/><Relationship Id="rId4" Type="http://schemas.openxmlformats.org/officeDocument/2006/relationships/hyperlink" Target="https://www.w3schools.com/jsref/prop_node_innertext.asp" TargetMode="External"/><Relationship Id="rId5" Type="http://schemas.openxmlformats.org/officeDocument/2006/relationships/hyperlink" Target="https://www.w3schools.com/jsref/prop_html_id.asp" TargetMode="External"/><Relationship Id="rId6" Type="http://schemas.openxmlformats.org/officeDocument/2006/relationships/hyperlink" Target="https://www.w3schools.com/jsref/prop_node_firstchild.asp" TargetMode="External"/><Relationship Id="rId7" Type="http://schemas.openxmlformats.org/officeDocument/2006/relationships/hyperlink" Target="https://www.w3schools.com/jsref/prop_element_firstelementchild.asp" TargetMode="External"/><Relationship Id="rId8" Type="http://schemas.openxmlformats.org/officeDocument/2006/relationships/hyperlink" Target="https://www.w3schools.com/jsref/prop_element_children.asp" TargetMode="External"/><Relationship Id="rId9" Type="http://schemas.openxmlformats.org/officeDocument/2006/relationships/hyperlink" Target="https://www.w3schools.com/jsref/prop_node_childnodes.asp" TargetMode="External"/><Relationship Id="rId1" Type="http://schemas.openxmlformats.org/officeDocument/2006/relationships/slideLayout" Target="../slideLayouts/slideLayout2.xml"/><Relationship Id="rId2" Type="http://schemas.openxmlformats.org/officeDocument/2006/relationships/hyperlink" Target="https://www.w3schools.com/jsref/prop_html_style.asp"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038" y="-234243"/>
            <a:ext cx="10750786" cy="3250746"/>
          </a:xfrm>
        </p:spPr>
        <p:txBody>
          <a:bodyPr/>
          <a:lstStyle/>
          <a:p>
            <a:r>
              <a:rPr lang="en-US" sz="5400" dirty="0" smtClean="0"/>
              <a:t>INTRODUCE HTML5, CSS3 &amp; JS </a:t>
            </a:r>
            <a:r>
              <a:rPr lang="en-US" sz="5400" dirty="0"/>
              <a:t>/</a:t>
            </a:r>
            <a:r>
              <a:rPr lang="en-US" sz="5400" dirty="0" smtClean="0"/>
              <a:t> FRONT-END ROADMAP</a:t>
            </a:r>
            <a:r>
              <a:rPr lang="en-US" dirty="0" smtClean="0"/>
              <a:t/>
            </a:r>
            <a:br>
              <a:rPr lang="en-US" dirty="0" smtClean="0"/>
            </a:br>
            <a:endParaRPr lang="en-US" dirty="0"/>
          </a:p>
        </p:txBody>
      </p:sp>
      <p:sp>
        <p:nvSpPr>
          <p:cNvPr id="3" name="Subtitle 2"/>
          <p:cNvSpPr>
            <a:spLocks noGrp="1"/>
          </p:cNvSpPr>
          <p:nvPr>
            <p:ph type="subTitle" idx="1"/>
          </p:nvPr>
        </p:nvSpPr>
        <p:spPr>
          <a:xfrm>
            <a:off x="810951" y="2909624"/>
            <a:ext cx="8144134" cy="1117687"/>
          </a:xfrm>
        </p:spPr>
        <p:txBody>
          <a:bodyPr/>
          <a:lstStyle/>
          <a:p>
            <a:r>
              <a:rPr lang="en-US" dirty="0" smtClean="0"/>
              <a:t>NGUYỄN THÀNH LUÂN </a:t>
            </a:r>
            <a:endParaRPr lang="en-US" dirty="0"/>
          </a:p>
        </p:txBody>
      </p:sp>
    </p:spTree>
    <p:extLst>
      <p:ext uri="{BB962C8B-B14F-4D97-AF65-F5344CB8AC3E}">
        <p14:creationId xmlns:p14="http://schemas.microsoft.com/office/powerpoint/2010/main" val="430568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elements tag in HTML</a:t>
            </a:r>
            <a:endParaRPr lang="en-US" dirty="0"/>
          </a:p>
        </p:txBody>
      </p:sp>
      <p:sp>
        <p:nvSpPr>
          <p:cNvPr id="3" name="Content Placeholder 2"/>
          <p:cNvSpPr>
            <a:spLocks noGrp="1"/>
          </p:cNvSpPr>
          <p:nvPr>
            <p:ph idx="1"/>
          </p:nvPr>
        </p:nvSpPr>
        <p:spPr/>
        <p:txBody>
          <a:bodyPr>
            <a:noAutofit/>
          </a:bodyPr>
          <a:lstStyle/>
          <a:p>
            <a:r>
              <a:rPr lang="en-US" sz="1400" b="1" dirty="0" smtClean="0"/>
              <a:t>&lt;span&gt;</a:t>
            </a:r>
          </a:p>
          <a:p>
            <a:r>
              <a:rPr lang="en-US" sz="1400" b="1" dirty="0" smtClean="0"/>
              <a:t>&lt;div&gt;</a:t>
            </a:r>
          </a:p>
          <a:p>
            <a:r>
              <a:rPr lang="en-US" sz="1400" dirty="0" smtClean="0"/>
              <a:t>&lt;</a:t>
            </a:r>
            <a:r>
              <a:rPr lang="en-US" sz="1400" dirty="0" err="1" smtClean="0"/>
              <a:t>img</a:t>
            </a:r>
            <a:r>
              <a:rPr lang="en-US" sz="1400" dirty="0" smtClean="0"/>
              <a:t>&gt;&lt;</a:t>
            </a:r>
            <a:r>
              <a:rPr lang="en-US" sz="1400" dirty="0" err="1" smtClean="0"/>
              <a:t>img</a:t>
            </a:r>
            <a:r>
              <a:rPr lang="en-US" sz="1400" dirty="0" smtClean="0"/>
              <a:t> </a:t>
            </a:r>
            <a:r>
              <a:rPr lang="en-US" sz="1400" dirty="0" err="1" smtClean="0"/>
              <a:t>src</a:t>
            </a:r>
            <a:r>
              <a:rPr lang="en-US" sz="1400" dirty="0" smtClean="0"/>
              <a:t>=“” alt=“”/&gt; </a:t>
            </a:r>
          </a:p>
          <a:p>
            <a:r>
              <a:rPr lang="en-US" sz="1400" dirty="0" smtClean="0"/>
              <a:t>&lt;a&gt;&lt;a </a:t>
            </a:r>
            <a:r>
              <a:rPr lang="en-US" sz="1400" dirty="0" err="1" smtClean="0"/>
              <a:t>href</a:t>
            </a:r>
            <a:r>
              <a:rPr lang="en-US" sz="1400" dirty="0" smtClean="0"/>
              <a:t>=“” title=“”/&gt;</a:t>
            </a:r>
          </a:p>
          <a:p>
            <a:r>
              <a:rPr lang="en-US" sz="1400" dirty="0" smtClean="0"/>
              <a:t>&lt;h1&gt; </a:t>
            </a:r>
            <a:r>
              <a:rPr lang="mr-IN" sz="1400" dirty="0" smtClean="0"/>
              <a:t>…</a:t>
            </a:r>
            <a:r>
              <a:rPr lang="en-US" sz="1400" dirty="0" smtClean="0"/>
              <a:t> &lt;h6&gt; </a:t>
            </a:r>
          </a:p>
          <a:p>
            <a:r>
              <a:rPr lang="en-US" sz="1400" dirty="0"/>
              <a:t>&lt;</a:t>
            </a:r>
            <a:r>
              <a:rPr lang="en-US" sz="1400" dirty="0" err="1"/>
              <a:t>ul</a:t>
            </a:r>
            <a:r>
              <a:rPr lang="en-US" sz="1400" dirty="0"/>
              <a:t>&gt;</a:t>
            </a:r>
          </a:p>
          <a:p>
            <a:r>
              <a:rPr lang="en-US" sz="1400" dirty="0"/>
              <a:t>&lt;</a:t>
            </a:r>
            <a:r>
              <a:rPr lang="en-US" sz="1400" dirty="0" err="1"/>
              <a:t>ol</a:t>
            </a:r>
            <a:r>
              <a:rPr lang="en-US" sz="1400" dirty="0" smtClean="0"/>
              <a:t>&gt; </a:t>
            </a:r>
          </a:p>
          <a:p>
            <a:r>
              <a:rPr lang="en-US" sz="1400" dirty="0" smtClean="0"/>
              <a:t>&lt;strong&gt;</a:t>
            </a:r>
          </a:p>
          <a:p>
            <a:r>
              <a:rPr lang="en-US" sz="1400" dirty="0" smtClean="0"/>
              <a:t>&lt;pre&gt;</a:t>
            </a:r>
          </a:p>
          <a:p>
            <a:r>
              <a:rPr lang="en-US" sz="1400" dirty="0" smtClean="0"/>
              <a:t>&lt;small&gt;</a:t>
            </a:r>
          </a:p>
          <a:p>
            <a:r>
              <a:rPr lang="en-US" sz="1400" dirty="0" smtClean="0"/>
              <a:t>&lt;strike&gt;</a:t>
            </a:r>
          </a:p>
          <a:p>
            <a:r>
              <a:rPr lang="en-US" sz="1400" dirty="0" smtClean="0"/>
              <a:t>&lt;mark&gt;</a:t>
            </a:r>
          </a:p>
          <a:p>
            <a:r>
              <a:rPr lang="en-US" sz="1400" dirty="0" smtClean="0"/>
              <a:t>&lt;</a:t>
            </a:r>
            <a:r>
              <a:rPr lang="en-US" sz="1400" dirty="0" err="1" smtClean="0"/>
              <a:t>i</a:t>
            </a:r>
            <a:r>
              <a:rPr lang="en-US" sz="1400" dirty="0" smtClean="0"/>
              <a:t>&gt;</a:t>
            </a:r>
          </a:p>
          <a:p>
            <a:r>
              <a:rPr lang="en-US" sz="1400" dirty="0" smtClean="0"/>
              <a:t>form</a:t>
            </a:r>
            <a:endParaRPr lang="en-US" sz="1400" dirty="0"/>
          </a:p>
          <a:p>
            <a:endParaRPr lang="en-US" sz="1400" dirty="0" smtClean="0"/>
          </a:p>
          <a:p>
            <a:pPr marL="0" indent="0">
              <a:buNone/>
            </a:pPr>
            <a:endParaRPr lang="en-US" sz="1400" dirty="0" smtClean="0"/>
          </a:p>
          <a:p>
            <a:endParaRPr lang="en-US" sz="1400" dirty="0" smtClean="0"/>
          </a:p>
          <a:p>
            <a:endParaRPr lang="en-US" sz="1400" dirty="0" smtClean="0"/>
          </a:p>
        </p:txBody>
      </p:sp>
    </p:spTree>
    <p:extLst>
      <p:ext uri="{BB962C8B-B14F-4D97-AF65-F5344CB8AC3E}">
        <p14:creationId xmlns:p14="http://schemas.microsoft.com/office/powerpoint/2010/main" val="1514515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Difference between &lt;span&gt; and &lt;div&gt;</a:t>
            </a:r>
            <a:endParaRPr lang="en-US" dirty="0"/>
          </a:p>
        </p:txBody>
      </p:sp>
      <p:sp>
        <p:nvSpPr>
          <p:cNvPr id="3" name="Content Placeholder 2"/>
          <p:cNvSpPr>
            <a:spLocks noGrp="1"/>
          </p:cNvSpPr>
          <p:nvPr>
            <p:ph idx="1"/>
          </p:nvPr>
        </p:nvSpPr>
        <p:spPr/>
        <p:txBody>
          <a:bodyPr/>
          <a:lstStyle/>
          <a:p>
            <a:r>
              <a:rPr lang="en-US" dirty="0" smtClean="0"/>
              <a:t>For example</a:t>
            </a:r>
          </a:p>
          <a:p>
            <a:pPr marL="0" indent="0">
              <a:buNone/>
            </a:pPr>
            <a:r>
              <a:rPr lang="en-US" dirty="0" smtClean="0"/>
              <a:t>&lt;</a:t>
            </a:r>
            <a:r>
              <a:rPr lang="en-US" dirty="0"/>
              <a:t>span&gt;a&lt;/span&gt;&lt;span&gt;b&lt;/span&gt;</a:t>
            </a:r>
          </a:p>
          <a:p>
            <a:pPr marL="0" indent="0">
              <a:buNone/>
            </a:pPr>
            <a:r>
              <a:rPr lang="en-US" dirty="0"/>
              <a:t>&lt;div&gt;a&lt;/div&gt;&lt;div&gt;b&lt;/div&gt;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7" y="2870200"/>
            <a:ext cx="3200400" cy="1346200"/>
          </a:xfrm>
          <a:prstGeom prst="rect">
            <a:avLst/>
          </a:prstGeom>
        </p:spPr>
      </p:pic>
      <p:sp>
        <p:nvSpPr>
          <p:cNvPr id="5" name="Right Arrow 4"/>
          <p:cNvSpPr/>
          <p:nvPr/>
        </p:nvSpPr>
        <p:spPr>
          <a:xfrm>
            <a:off x="6226627" y="3129643"/>
            <a:ext cx="1208315" cy="593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7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Element in HTML</a:t>
            </a:r>
            <a:endParaRPr lang="en-US" dirty="0"/>
          </a:p>
        </p:txBody>
      </p:sp>
      <p:sp>
        <p:nvSpPr>
          <p:cNvPr id="3" name="Content Placeholder 2"/>
          <p:cNvSpPr>
            <a:spLocks noGrp="1"/>
          </p:cNvSpPr>
          <p:nvPr>
            <p:ph idx="1"/>
          </p:nvPr>
        </p:nvSpPr>
        <p:spPr/>
        <p:txBody>
          <a:bodyPr/>
          <a:lstStyle/>
          <a:p>
            <a:r>
              <a:rPr lang="en-US" dirty="0" smtClean="0"/>
              <a:t>&lt;form&gt;&lt;/form&gt;</a:t>
            </a:r>
          </a:p>
          <a:p>
            <a:r>
              <a:rPr lang="en-US" dirty="0" smtClean="0"/>
              <a:t>&lt;input&gt;</a:t>
            </a:r>
          </a:p>
          <a:p>
            <a:r>
              <a:rPr lang="en-US" dirty="0" smtClean="0"/>
              <a:t>&lt;select&gt;</a:t>
            </a:r>
          </a:p>
          <a:p>
            <a:r>
              <a:rPr lang="en-US" dirty="0" smtClean="0"/>
              <a:t>&lt;label&gt;</a:t>
            </a:r>
          </a:p>
          <a:p>
            <a:pPr marL="0" indent="0">
              <a:buNone/>
            </a:pPr>
            <a:endParaRPr lang="en-US" dirty="0" smtClean="0"/>
          </a:p>
        </p:txBody>
      </p:sp>
    </p:spTree>
    <p:extLst>
      <p:ext uri="{BB962C8B-B14F-4D97-AF65-F5344CB8AC3E}">
        <p14:creationId xmlns:p14="http://schemas.microsoft.com/office/powerpoint/2010/main" val="2043095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57" y="596766"/>
            <a:ext cx="2868329" cy="1459328"/>
          </a:xfrm>
        </p:spPr>
        <p:txBody>
          <a:bodyPr/>
          <a:lstStyle/>
          <a:p>
            <a:r>
              <a:rPr lang="en-US" dirty="0" smtClean="0"/>
              <a:t>Form</a:t>
            </a:r>
            <a:endParaRPr lang="en-US" dirty="0"/>
          </a:p>
        </p:txBody>
      </p:sp>
      <p:sp>
        <p:nvSpPr>
          <p:cNvPr id="3" name="Content Placeholder 2"/>
          <p:cNvSpPr>
            <a:spLocks noGrp="1"/>
          </p:cNvSpPr>
          <p:nvPr>
            <p:ph idx="1"/>
          </p:nvPr>
        </p:nvSpPr>
        <p:spPr>
          <a:xfrm>
            <a:off x="187998" y="2219723"/>
            <a:ext cx="10482943" cy="4801906"/>
          </a:xfrm>
        </p:spPr>
        <p:txBody>
          <a:bodyPr>
            <a:normAutofit fontScale="55000" lnSpcReduction="20000"/>
          </a:bodyPr>
          <a:lstStyle/>
          <a:p>
            <a:r>
              <a:rPr lang="en-US" sz="2900" dirty="0" smtClean="0"/>
              <a:t>Form allow client submit or send data to webserver via http method. </a:t>
            </a:r>
          </a:p>
          <a:p>
            <a:r>
              <a:rPr lang="en-US" sz="2900" dirty="0" smtClean="0"/>
              <a:t>Form attribute: action, method, </a:t>
            </a:r>
            <a:r>
              <a:rPr lang="en-US" sz="2900" dirty="0" err="1" smtClean="0"/>
              <a:t>enctype</a:t>
            </a:r>
            <a:endParaRPr lang="en-US" sz="2900" dirty="0"/>
          </a:p>
          <a:p>
            <a:r>
              <a:rPr lang="en-US" sz="2900" dirty="0" smtClean="0"/>
              <a:t>Action: “processing data link”</a:t>
            </a:r>
          </a:p>
          <a:p>
            <a:r>
              <a:rPr lang="en-US" sz="2900" dirty="0" smtClean="0"/>
              <a:t>Method: GET|POST</a:t>
            </a:r>
          </a:p>
          <a:p>
            <a:r>
              <a:rPr lang="en-US" sz="2900" dirty="0" err="1" smtClean="0"/>
              <a:t>Enctype</a:t>
            </a:r>
            <a:r>
              <a:rPr lang="en-US" sz="2900" dirty="0" smtClean="0"/>
              <a:t>: application/x-www-form-</a:t>
            </a:r>
            <a:r>
              <a:rPr lang="en-US" sz="2900" dirty="0" err="1" smtClean="0"/>
              <a:t>urlencoded</a:t>
            </a:r>
            <a:r>
              <a:rPr lang="en-US" sz="2900" dirty="0" smtClean="0"/>
              <a:t> | multipart/form-data | </a:t>
            </a:r>
            <a:r>
              <a:rPr lang="en-US" sz="2900" dirty="0"/>
              <a:t>text/plain</a:t>
            </a:r>
            <a:endParaRPr lang="en-US" sz="2900" dirty="0" smtClean="0"/>
          </a:p>
          <a:p>
            <a:r>
              <a:rPr lang="en-US" sz="2900" dirty="0" smtClean="0"/>
              <a:t>In Form, have children element defined for input view.  For example</a:t>
            </a:r>
          </a:p>
          <a:p>
            <a:pPr marL="0" indent="0">
              <a:buNone/>
            </a:pPr>
            <a:r>
              <a:rPr lang="en-US" sz="2900" dirty="0"/>
              <a:t> </a:t>
            </a:r>
            <a:r>
              <a:rPr lang="en-US" sz="2900" dirty="0" smtClean="0"/>
              <a:t>  &lt;input type=“” name=“” value=“”/&gt;</a:t>
            </a:r>
          </a:p>
          <a:p>
            <a:pPr marL="0" indent="0">
              <a:buNone/>
            </a:pPr>
            <a:r>
              <a:rPr lang="en-US" sz="2900" dirty="0"/>
              <a:t>  </a:t>
            </a:r>
            <a:r>
              <a:rPr lang="en-US" sz="2900" dirty="0" smtClean="0"/>
              <a:t>  type attribute =    text|number|phone|mail|button|checkbox|image|date|color|month|password|url|week|file|radio|check</a:t>
            </a:r>
          </a:p>
          <a:p>
            <a:pPr marL="0" indent="0">
              <a:buNone/>
            </a:pPr>
            <a:r>
              <a:rPr lang="en-US" sz="2900" dirty="0"/>
              <a:t> </a:t>
            </a:r>
            <a:r>
              <a:rPr lang="en-US" sz="2900" dirty="0" smtClean="0"/>
              <a:t> </a:t>
            </a:r>
          </a:p>
          <a:p>
            <a:pPr marL="0" indent="0">
              <a:buNone/>
            </a:pPr>
            <a:r>
              <a:rPr lang="en-US" sz="2900" dirty="0"/>
              <a:t> </a:t>
            </a:r>
            <a:r>
              <a:rPr lang="en-US" sz="2900" dirty="0" smtClean="0"/>
              <a:t> &lt;select name=“”&gt;</a:t>
            </a:r>
          </a:p>
          <a:p>
            <a:pPr marL="0" indent="0">
              <a:buNone/>
            </a:pPr>
            <a:r>
              <a:rPr lang="en-US" sz="2900" dirty="0"/>
              <a:t> </a:t>
            </a:r>
            <a:r>
              <a:rPr lang="en-US" sz="2900" dirty="0" smtClean="0"/>
              <a:t>    &lt;option value=“”&gt;label name&lt;/option&gt;</a:t>
            </a:r>
            <a:endParaRPr lang="en-US" sz="2900" dirty="0"/>
          </a:p>
          <a:p>
            <a:pPr marL="0" indent="0">
              <a:buNone/>
            </a:pPr>
            <a:r>
              <a:rPr lang="en-US" sz="2900" dirty="0" smtClean="0"/>
              <a:t>  &lt;/select&gt;</a:t>
            </a:r>
            <a:endParaRPr lang="en-US" sz="2900" dirty="0"/>
          </a:p>
          <a:p>
            <a:pPr marL="0" indent="0">
              <a:buNone/>
            </a:pPr>
            <a:r>
              <a:rPr lang="en-US" sz="2900" dirty="0" smtClean="0"/>
              <a:t>  &lt;label&gt;&lt;/labe</a:t>
            </a:r>
            <a:r>
              <a:rPr lang="en-US" sz="2900" dirty="0"/>
              <a:t>l</a:t>
            </a:r>
            <a:r>
              <a:rPr lang="en-US" sz="2900" dirty="0" smtClean="0"/>
              <a:t>&gt;</a:t>
            </a:r>
          </a:p>
          <a:p>
            <a:pPr marL="0" indent="0">
              <a:buNone/>
            </a:pPr>
            <a:endParaRPr lang="en-US" dirty="0"/>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10844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FORM </a:t>
            </a:r>
            <a:endParaRPr lang="en-US" dirty="0"/>
          </a:p>
        </p:txBody>
      </p:sp>
      <p:sp>
        <p:nvSpPr>
          <p:cNvPr id="3" name="Content Placeholder 2"/>
          <p:cNvSpPr>
            <a:spLocks noGrp="1"/>
          </p:cNvSpPr>
          <p:nvPr>
            <p:ph idx="1"/>
          </p:nvPr>
        </p:nvSpPr>
        <p:spPr>
          <a:xfrm>
            <a:off x="680321" y="2302731"/>
            <a:ext cx="10178322" cy="3593591"/>
          </a:xfrm>
        </p:spPr>
        <p:txBody>
          <a:bodyPr/>
          <a:lstStyle/>
          <a:p>
            <a:r>
              <a:rPr lang="en-US" dirty="0" smtClean="0"/>
              <a:t>Teacher demo about form</a:t>
            </a:r>
            <a:endParaRPr lang="en-US" dirty="0"/>
          </a:p>
        </p:txBody>
      </p:sp>
    </p:spTree>
    <p:extLst>
      <p:ext uri="{BB962C8B-B14F-4D97-AF65-F5344CB8AC3E}">
        <p14:creationId xmlns:p14="http://schemas.microsoft.com/office/powerpoint/2010/main" val="1605289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a:xfrm>
            <a:off x="4138863" y="2253342"/>
            <a:ext cx="7791613" cy="3664627"/>
          </a:xfrm>
        </p:spPr>
        <p:txBody>
          <a:bodyPr>
            <a:normAutofit lnSpcReduction="10000"/>
          </a:bodyPr>
          <a:lstStyle/>
          <a:p>
            <a:r>
              <a:rPr lang="en-US" dirty="0" smtClean="0"/>
              <a:t>If HTML is the backbone of a webpage, CSS is exactly is an skins of it</a:t>
            </a:r>
          </a:p>
          <a:p>
            <a:r>
              <a:rPr lang="en-US" dirty="0" smtClean="0"/>
              <a:t>CSS is stand </a:t>
            </a:r>
            <a:r>
              <a:rPr lang="en-US" dirty="0"/>
              <a:t>for </a:t>
            </a:r>
            <a:r>
              <a:rPr lang="en-US" dirty="0" smtClean="0"/>
              <a:t>Cascading </a:t>
            </a:r>
            <a:r>
              <a:rPr lang="en-US" dirty="0"/>
              <a:t>style sheets </a:t>
            </a:r>
          </a:p>
          <a:p>
            <a:r>
              <a:rPr lang="en-US" dirty="0" smtClean="0"/>
              <a:t>Is a collection of styles used to change the appearance of </a:t>
            </a:r>
          </a:p>
          <a:p>
            <a:r>
              <a:rPr lang="en-US" dirty="0" smtClean="0"/>
              <a:t>HTML elements on Webpages</a:t>
            </a:r>
          </a:p>
          <a:p>
            <a:r>
              <a:rPr lang="en-US" dirty="0" smtClean="0"/>
              <a:t>Defined a set of standard rules that provide better control over</a:t>
            </a:r>
          </a:p>
          <a:p>
            <a:r>
              <a:rPr lang="en-US" dirty="0" smtClean="0"/>
              <a:t>The page layout and appearance.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44" y="2253342"/>
            <a:ext cx="3581400" cy="3581400"/>
          </a:xfrm>
          <a:prstGeom prst="rect">
            <a:avLst/>
          </a:prstGeom>
        </p:spPr>
      </p:pic>
    </p:spTree>
    <p:extLst>
      <p:ext uri="{BB962C8B-B14F-4D97-AF65-F5344CB8AC3E}">
        <p14:creationId xmlns:p14="http://schemas.microsoft.com/office/powerpoint/2010/main" val="1724630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PUT CSS INTO HTML DOCUMENTATION</a:t>
            </a:r>
            <a:endParaRPr lang="en-US" dirty="0"/>
          </a:p>
        </p:txBody>
      </p:sp>
      <p:sp>
        <p:nvSpPr>
          <p:cNvPr id="3" name="Content Placeholder 2"/>
          <p:cNvSpPr>
            <a:spLocks noGrp="1"/>
          </p:cNvSpPr>
          <p:nvPr>
            <p:ph idx="1"/>
          </p:nvPr>
        </p:nvSpPr>
        <p:spPr>
          <a:xfrm>
            <a:off x="680321" y="2198782"/>
            <a:ext cx="10178322" cy="3593591"/>
          </a:xfrm>
        </p:spPr>
        <p:txBody>
          <a:bodyPr>
            <a:normAutofit/>
          </a:bodyPr>
          <a:lstStyle/>
          <a:p>
            <a:pPr lvl="1">
              <a:buFont typeface="Arial" charset="0"/>
              <a:buChar char="•"/>
            </a:pPr>
            <a:r>
              <a:rPr lang="en-US" dirty="0" smtClean="0"/>
              <a:t>We have three way to put </a:t>
            </a:r>
            <a:r>
              <a:rPr lang="en-US" dirty="0" err="1" smtClean="0"/>
              <a:t>css</a:t>
            </a:r>
            <a:r>
              <a:rPr lang="en-US" dirty="0" smtClean="0"/>
              <a:t> into HTML</a:t>
            </a:r>
          </a:p>
          <a:p>
            <a:pPr lvl="1">
              <a:buFont typeface="Arial" charset="0"/>
              <a:buChar char="•"/>
            </a:pPr>
            <a:r>
              <a:rPr lang="en-US" dirty="0" smtClean="0"/>
              <a:t>External way</a:t>
            </a:r>
          </a:p>
          <a:p>
            <a:pPr marL="457200" lvl="1" indent="0">
              <a:buNone/>
            </a:pPr>
            <a:r>
              <a:rPr lang="en-US" b="1" dirty="0" smtClean="0">
                <a:solidFill>
                  <a:schemeClr val="bg1"/>
                </a:solidFill>
              </a:rPr>
              <a:t>      &lt;</a:t>
            </a:r>
            <a:r>
              <a:rPr lang="en-US" b="1" dirty="0">
                <a:solidFill>
                  <a:schemeClr val="bg1"/>
                </a:solidFill>
              </a:rPr>
              <a:t>link </a:t>
            </a:r>
            <a:r>
              <a:rPr lang="en-US" b="1" dirty="0" err="1">
                <a:solidFill>
                  <a:schemeClr val="bg1"/>
                </a:solidFill>
              </a:rPr>
              <a:t>rel</a:t>
            </a:r>
            <a:r>
              <a:rPr lang="en-US" b="1" dirty="0">
                <a:solidFill>
                  <a:schemeClr val="bg1"/>
                </a:solidFill>
              </a:rPr>
              <a:t>="</a:t>
            </a:r>
            <a:r>
              <a:rPr lang="en-US" b="1" dirty="0" err="1">
                <a:solidFill>
                  <a:schemeClr val="bg1"/>
                </a:solidFill>
              </a:rPr>
              <a:t>stylesheet</a:t>
            </a:r>
            <a:r>
              <a:rPr lang="en-US" b="1" dirty="0">
                <a:solidFill>
                  <a:schemeClr val="bg1"/>
                </a:solidFill>
              </a:rPr>
              <a:t>" type="text/</a:t>
            </a:r>
            <a:r>
              <a:rPr lang="en-US" b="1" dirty="0" err="1">
                <a:solidFill>
                  <a:schemeClr val="bg1"/>
                </a:solidFill>
              </a:rPr>
              <a:t>css</a:t>
            </a:r>
            <a:r>
              <a:rPr lang="en-US" b="1" dirty="0">
                <a:solidFill>
                  <a:schemeClr val="bg1"/>
                </a:solidFill>
              </a:rPr>
              <a:t>" </a:t>
            </a:r>
            <a:r>
              <a:rPr lang="en-US" b="1" dirty="0" err="1">
                <a:solidFill>
                  <a:schemeClr val="bg1"/>
                </a:solidFill>
              </a:rPr>
              <a:t>href</a:t>
            </a:r>
            <a:r>
              <a:rPr lang="en-US" b="1" dirty="0">
                <a:solidFill>
                  <a:schemeClr val="bg1"/>
                </a:solidFill>
              </a:rPr>
              <a:t>="</a:t>
            </a:r>
            <a:r>
              <a:rPr lang="en-US" b="1" dirty="0" err="1">
                <a:solidFill>
                  <a:schemeClr val="bg1"/>
                </a:solidFill>
              </a:rPr>
              <a:t>styles.css</a:t>
            </a:r>
            <a:r>
              <a:rPr lang="en-US" b="1" dirty="0" smtClean="0">
                <a:solidFill>
                  <a:schemeClr val="bg1"/>
                </a:solidFill>
              </a:rPr>
              <a:t>”&gt;</a:t>
            </a:r>
          </a:p>
          <a:p>
            <a:pPr marL="457200" lvl="1" indent="0">
              <a:buNone/>
            </a:pPr>
            <a:endParaRPr lang="en-US" dirty="0" smtClean="0">
              <a:solidFill>
                <a:schemeClr val="bg1"/>
              </a:solidFill>
            </a:endParaRPr>
          </a:p>
          <a:p>
            <a:pPr lvl="1">
              <a:buFont typeface="Arial" charset="0"/>
              <a:buChar char="•"/>
            </a:pPr>
            <a:r>
              <a:rPr lang="en-US" dirty="0" smtClean="0">
                <a:solidFill>
                  <a:schemeClr val="tx1"/>
                </a:solidFill>
              </a:rPr>
              <a:t>Internal way</a:t>
            </a:r>
          </a:p>
          <a:p>
            <a:pPr marL="0" indent="0">
              <a:buNone/>
            </a:pPr>
            <a:r>
              <a:rPr lang="en-US" sz="2000" b="1" dirty="0" smtClean="0">
                <a:solidFill>
                  <a:schemeClr val="bg1"/>
                </a:solidFill>
              </a:rPr>
              <a:t>	&lt;</a:t>
            </a:r>
            <a:r>
              <a:rPr lang="en-US" sz="2000" b="1" dirty="0">
                <a:solidFill>
                  <a:schemeClr val="bg1"/>
                </a:solidFill>
              </a:rPr>
              <a:t>style type="text/</a:t>
            </a:r>
            <a:r>
              <a:rPr lang="en-US" sz="2000" b="1" dirty="0" err="1">
                <a:solidFill>
                  <a:schemeClr val="bg1"/>
                </a:solidFill>
              </a:rPr>
              <a:t>css</a:t>
            </a:r>
            <a:r>
              <a:rPr lang="en-US" sz="2000" b="1" dirty="0">
                <a:solidFill>
                  <a:schemeClr val="bg1"/>
                </a:solidFill>
              </a:rPr>
              <a:t>"&gt;	</a:t>
            </a:r>
          </a:p>
          <a:p>
            <a:pPr marL="0" indent="0">
              <a:buNone/>
            </a:pPr>
            <a:r>
              <a:rPr lang="en-US" sz="2000" b="1" dirty="0">
                <a:solidFill>
                  <a:schemeClr val="bg1"/>
                </a:solidFill>
              </a:rPr>
              <a:t>    </a:t>
            </a:r>
            <a:r>
              <a:rPr lang="en-US" sz="2000" b="1" dirty="0" smtClean="0">
                <a:solidFill>
                  <a:schemeClr val="bg1"/>
                </a:solidFill>
              </a:rPr>
              <a:t>		/*</a:t>
            </a:r>
            <a:r>
              <a:rPr lang="en-US" sz="2000" b="1" dirty="0" err="1">
                <a:solidFill>
                  <a:schemeClr val="bg1"/>
                </a:solidFill>
              </a:rPr>
              <a:t>Noi</a:t>
            </a:r>
            <a:r>
              <a:rPr lang="en-US" sz="2000" b="1" dirty="0">
                <a:solidFill>
                  <a:schemeClr val="bg1"/>
                </a:solidFill>
              </a:rPr>
              <a:t> dung CSS*/</a:t>
            </a:r>
          </a:p>
          <a:p>
            <a:pPr marL="0" indent="0">
              <a:buNone/>
            </a:pPr>
            <a:r>
              <a:rPr lang="en-US" sz="2000" b="1" dirty="0" smtClean="0">
                <a:solidFill>
                  <a:schemeClr val="bg1"/>
                </a:solidFill>
              </a:rPr>
              <a:t>	&lt;/</a:t>
            </a:r>
            <a:r>
              <a:rPr lang="en-US" sz="2000" b="1" dirty="0">
                <a:solidFill>
                  <a:schemeClr val="bg1"/>
                </a:solidFill>
              </a:rPr>
              <a:t>style</a:t>
            </a:r>
            <a:r>
              <a:rPr lang="en-US" sz="2000" b="1" dirty="0" smtClean="0">
                <a:solidFill>
                  <a:schemeClr val="bg1"/>
                </a:solidFill>
              </a:rPr>
              <a:t>&gt;</a:t>
            </a:r>
          </a:p>
          <a:p>
            <a:pPr marL="0" lvl="1" indent="0">
              <a:spcBef>
                <a:spcPts val="1000"/>
              </a:spcBef>
              <a:buNone/>
            </a:pPr>
            <a:r>
              <a:rPr lang="en-US" sz="2000" b="1" dirty="0">
                <a:solidFill>
                  <a:schemeClr val="bg1"/>
                </a:solidFill>
              </a:rPr>
              <a:t> </a:t>
            </a:r>
            <a:r>
              <a:rPr lang="en-US" sz="2000" b="1" dirty="0" smtClean="0">
                <a:solidFill>
                  <a:schemeClr val="bg1"/>
                </a:solidFill>
              </a:rPr>
              <a:t>       </a:t>
            </a:r>
            <a:r>
              <a:rPr lang="en-US" dirty="0" smtClean="0"/>
              <a:t>Embed style </a:t>
            </a:r>
            <a:r>
              <a:rPr lang="en-US" dirty="0"/>
              <a:t>way</a:t>
            </a:r>
          </a:p>
          <a:p>
            <a:pPr marL="0" indent="0">
              <a:buNone/>
            </a:pPr>
            <a:endParaRPr lang="en-US" b="1" dirty="0" smtClean="0">
              <a:solidFill>
                <a:srgbClr val="FF0000"/>
              </a:solidFill>
            </a:endParaRPr>
          </a:p>
        </p:txBody>
      </p:sp>
    </p:spTree>
    <p:extLst>
      <p:ext uri="{BB962C8B-B14F-4D97-AF65-F5344CB8AC3E}">
        <p14:creationId xmlns:p14="http://schemas.microsoft.com/office/powerpoint/2010/main" val="1976406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smtClean="0"/>
              <a:t>Each CSS rule consists of the following parts:</a:t>
            </a:r>
          </a:p>
          <a:p>
            <a:pPr marL="0" indent="0">
              <a:buNone/>
            </a:pPr>
            <a:r>
              <a:rPr lang="en-US" dirty="0" smtClean="0"/>
              <a:t>   Selector and Declaration block</a:t>
            </a:r>
          </a:p>
          <a:p>
            <a:r>
              <a:rPr lang="en-US" dirty="0" smtClean="0"/>
              <a:t>For example</a:t>
            </a:r>
          </a:p>
          <a:p>
            <a:pPr marL="0" indent="0">
              <a:buNone/>
            </a:pPr>
            <a:r>
              <a:rPr lang="en-US" dirty="0" smtClean="0"/>
              <a:t>    </a:t>
            </a:r>
            <a:r>
              <a:rPr lang="en-US" dirty="0" smtClean="0">
                <a:solidFill>
                  <a:schemeClr val="bg1"/>
                </a:solidFill>
              </a:rPr>
              <a:t>h1 {</a:t>
            </a:r>
          </a:p>
          <a:p>
            <a:pPr marL="0" indent="0">
              <a:buNone/>
            </a:pPr>
            <a:r>
              <a:rPr lang="en-US" dirty="0" smtClean="0"/>
              <a:t>         </a:t>
            </a:r>
            <a:r>
              <a:rPr lang="en-US" dirty="0" err="1" smtClean="0"/>
              <a:t>color:blue</a:t>
            </a:r>
            <a:r>
              <a:rPr lang="en-US" dirty="0" smtClean="0"/>
              <a:t>;</a:t>
            </a:r>
          </a:p>
          <a:p>
            <a:pPr marL="0" indent="0">
              <a:buNone/>
            </a:pPr>
            <a:r>
              <a:rPr lang="en-US" dirty="0"/>
              <a:t> </a:t>
            </a:r>
            <a:r>
              <a:rPr lang="en-US" dirty="0" smtClean="0"/>
              <a:t>        font-size:12px</a:t>
            </a:r>
            <a:endParaRPr lang="en-US" dirty="0"/>
          </a:p>
          <a:p>
            <a:pPr marL="0" indent="0">
              <a:buNone/>
            </a:pP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890625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a:t>
            </a:r>
            <a:endParaRPr lang="en-US" dirty="0"/>
          </a:p>
        </p:txBody>
      </p:sp>
      <p:sp>
        <p:nvSpPr>
          <p:cNvPr id="3" name="Content Placeholder 2"/>
          <p:cNvSpPr>
            <a:spLocks noGrp="1"/>
          </p:cNvSpPr>
          <p:nvPr>
            <p:ph idx="1"/>
          </p:nvPr>
        </p:nvSpPr>
        <p:spPr/>
        <p:txBody>
          <a:bodyPr/>
          <a:lstStyle/>
          <a:p>
            <a:r>
              <a:rPr lang="en-US" dirty="0" smtClean="0"/>
              <a:t>CSS selectors are used to “find” HTML elements base on their name, id, class, attribute, and more.</a:t>
            </a:r>
          </a:p>
          <a:p>
            <a:r>
              <a:rPr lang="en-US" dirty="0" smtClean="0"/>
              <a:t>CSS provide three main selector :</a:t>
            </a:r>
          </a:p>
          <a:p>
            <a:pPr marL="0" indent="0">
              <a:buNone/>
            </a:pPr>
            <a:r>
              <a:rPr lang="en-US" dirty="0" smtClean="0"/>
              <a:t>    +, element selector</a:t>
            </a:r>
          </a:p>
          <a:p>
            <a:pPr marL="0" indent="0">
              <a:buNone/>
            </a:pPr>
            <a:r>
              <a:rPr lang="en-US" dirty="0"/>
              <a:t> </a:t>
            </a:r>
            <a:r>
              <a:rPr lang="en-US" dirty="0" smtClean="0"/>
              <a:t>   +, id selector</a:t>
            </a:r>
          </a:p>
          <a:p>
            <a:pPr marL="0" indent="0">
              <a:buNone/>
            </a:pPr>
            <a:r>
              <a:rPr lang="en-US" dirty="0"/>
              <a:t> </a:t>
            </a:r>
            <a:r>
              <a:rPr lang="en-US" dirty="0" smtClean="0"/>
              <a:t>   +, class selector</a:t>
            </a:r>
          </a:p>
          <a:p>
            <a:pPr marL="0" indent="0">
              <a:buNone/>
            </a:pPr>
            <a:r>
              <a:rPr lang="en-US" dirty="0"/>
              <a:t> </a:t>
            </a:r>
            <a:r>
              <a:rPr lang="en-US" dirty="0" smtClean="0"/>
              <a:t>   +, </a:t>
            </a:r>
            <a:r>
              <a:rPr lang="en-US" dirty="0" err="1" smtClean="0"/>
              <a:t>Combinator</a:t>
            </a:r>
            <a:r>
              <a:rPr lang="en-US" dirty="0" smtClean="0"/>
              <a:t> Selector</a:t>
            </a:r>
          </a:p>
          <a:p>
            <a:pPr marL="0" indent="0">
              <a:buNone/>
            </a:pPr>
            <a:r>
              <a:rPr lang="en-US" dirty="0"/>
              <a:t> </a:t>
            </a:r>
            <a:r>
              <a:rPr lang="en-US" dirty="0" smtClean="0"/>
              <a:t>   +, Pseudo Selector</a:t>
            </a:r>
          </a:p>
        </p:txBody>
      </p:sp>
    </p:spTree>
    <p:extLst>
      <p:ext uri="{BB962C8B-B14F-4D97-AF65-F5344CB8AC3E}">
        <p14:creationId xmlns:p14="http://schemas.microsoft.com/office/powerpoint/2010/main" val="1229563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 SELECTOR</a:t>
            </a:r>
            <a:endParaRPr lang="en-US" dirty="0"/>
          </a:p>
        </p:txBody>
      </p:sp>
      <p:sp>
        <p:nvSpPr>
          <p:cNvPr id="3" name="Content Placeholder 2"/>
          <p:cNvSpPr>
            <a:spLocks noGrp="1"/>
          </p:cNvSpPr>
          <p:nvPr>
            <p:ph idx="1"/>
          </p:nvPr>
        </p:nvSpPr>
        <p:spPr/>
        <p:txBody>
          <a:bodyPr>
            <a:normAutofit lnSpcReduction="10000"/>
          </a:bodyPr>
          <a:lstStyle/>
          <a:p>
            <a:r>
              <a:rPr lang="en-US" dirty="0"/>
              <a:t>Descendant Selector</a:t>
            </a:r>
          </a:p>
          <a:p>
            <a:pPr marL="0" indent="0">
              <a:buNone/>
            </a:pPr>
            <a:r>
              <a:rPr lang="en-US" dirty="0" smtClean="0"/>
              <a:t> div </a:t>
            </a:r>
            <a:r>
              <a:rPr lang="en-US" dirty="0"/>
              <a:t>p {</a:t>
            </a:r>
            <a:br>
              <a:rPr lang="en-US" dirty="0"/>
            </a:br>
            <a:r>
              <a:rPr lang="en-US" dirty="0"/>
              <a:t>  </a:t>
            </a:r>
            <a:r>
              <a:rPr lang="en-US" dirty="0" smtClean="0"/>
              <a:t>   color</a:t>
            </a:r>
            <a:r>
              <a:rPr lang="en-US" dirty="0"/>
              <a:t>: yellow;</a:t>
            </a:r>
            <a:br>
              <a:rPr lang="en-US" dirty="0"/>
            </a:br>
            <a:r>
              <a:rPr lang="en-US" dirty="0" smtClean="0"/>
              <a:t> }</a:t>
            </a:r>
          </a:p>
          <a:p>
            <a:pPr marL="0" indent="0">
              <a:buNone/>
            </a:pPr>
            <a:endParaRPr lang="en-US" dirty="0"/>
          </a:p>
          <a:p>
            <a:pPr marL="0" indent="0">
              <a:buNone/>
            </a:pPr>
            <a:r>
              <a:rPr lang="en-US" dirty="0" smtClean="0"/>
              <a:t>&lt;div&gt;</a:t>
            </a:r>
          </a:p>
          <a:p>
            <a:pPr marL="0" indent="0">
              <a:buNone/>
            </a:pPr>
            <a:r>
              <a:rPr lang="en-US" dirty="0" smtClean="0">
                <a:solidFill>
                  <a:srgbClr val="FFC000"/>
                </a:solidFill>
              </a:rPr>
              <a:t>   &lt;p&gt;a&lt;/p&gt;</a:t>
            </a:r>
          </a:p>
          <a:p>
            <a:pPr marL="0" indent="0">
              <a:buNone/>
            </a:pPr>
            <a:r>
              <a:rPr lang="en-US" dirty="0">
                <a:solidFill>
                  <a:srgbClr val="FFC000"/>
                </a:solidFill>
              </a:rPr>
              <a:t> </a:t>
            </a:r>
            <a:r>
              <a:rPr lang="en-US" dirty="0" smtClean="0">
                <a:solidFill>
                  <a:srgbClr val="FFC000"/>
                </a:solidFill>
              </a:rPr>
              <a:t>  &lt;p&gt;b&lt;/p&gt;</a:t>
            </a:r>
            <a:endParaRPr lang="en-US" dirty="0">
              <a:solidFill>
                <a:srgbClr val="FFC000"/>
              </a:solidFill>
            </a:endParaRPr>
          </a:p>
          <a:p>
            <a:pPr marL="0" indent="0">
              <a:buNone/>
            </a:pPr>
            <a:r>
              <a:rPr lang="en-US" dirty="0" smtClean="0"/>
              <a:t>&lt;/div&gt;</a:t>
            </a:r>
            <a:endParaRPr lang="en-US" dirty="0"/>
          </a:p>
        </p:txBody>
      </p:sp>
    </p:spTree>
    <p:extLst>
      <p:ext uri="{BB962C8B-B14F-4D97-AF65-F5344CB8AC3E}">
        <p14:creationId xmlns:p14="http://schemas.microsoft.com/office/powerpoint/2010/main" val="1470381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website ?</a:t>
            </a:r>
            <a:endParaRPr lang="en-US" dirty="0"/>
          </a:p>
        </p:txBody>
      </p:sp>
      <p:sp>
        <p:nvSpPr>
          <p:cNvPr id="3" name="Content Placeholder 2"/>
          <p:cNvSpPr>
            <a:spLocks noGrp="1"/>
          </p:cNvSpPr>
          <p:nvPr>
            <p:ph idx="1"/>
          </p:nvPr>
        </p:nvSpPr>
        <p:spPr/>
        <p:txBody>
          <a:bodyPr/>
          <a:lstStyle/>
          <a:p>
            <a:r>
              <a:rPr lang="en-US" dirty="0" smtClean="0"/>
              <a:t>Website is a collection of related network web resources, such as web page, multiple-media content, which are typically identified           with a common domain name, and published on at least on web   server.</a:t>
            </a:r>
          </a:p>
          <a:p>
            <a:r>
              <a:rPr lang="en-US" dirty="0" smtClean="0"/>
              <a:t>Webserver includes hardware and software.</a:t>
            </a:r>
          </a:p>
          <a:p>
            <a:r>
              <a:rPr lang="en-US" dirty="0" smtClean="0"/>
              <a:t>Domain is alias replace for IP of webserver.  </a:t>
            </a:r>
          </a:p>
          <a:p>
            <a:pPr marL="0" indent="0">
              <a:buNone/>
            </a:pPr>
            <a:endParaRPr lang="en-US" dirty="0" smtClean="0"/>
          </a:p>
        </p:txBody>
      </p:sp>
    </p:spTree>
    <p:extLst>
      <p:ext uri="{BB962C8B-B14F-4D97-AF65-F5344CB8AC3E}">
        <p14:creationId xmlns:p14="http://schemas.microsoft.com/office/powerpoint/2010/main" val="710476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 SELECTOR</a:t>
            </a:r>
            <a:endParaRPr lang="en-US" dirty="0"/>
          </a:p>
        </p:txBody>
      </p:sp>
      <p:sp>
        <p:nvSpPr>
          <p:cNvPr id="3" name="Content Placeholder 2"/>
          <p:cNvSpPr>
            <a:spLocks noGrp="1"/>
          </p:cNvSpPr>
          <p:nvPr>
            <p:ph idx="1"/>
          </p:nvPr>
        </p:nvSpPr>
        <p:spPr/>
        <p:txBody>
          <a:bodyPr>
            <a:normAutofit lnSpcReduction="10000"/>
          </a:bodyPr>
          <a:lstStyle/>
          <a:p>
            <a:r>
              <a:rPr lang="en-US" dirty="0" smtClean="0"/>
              <a:t>Child Selector </a:t>
            </a:r>
          </a:p>
          <a:p>
            <a:pPr marL="0" indent="0">
              <a:buNone/>
            </a:pPr>
            <a:r>
              <a:rPr lang="en-US" dirty="0" err="1" smtClean="0"/>
              <a:t>Div</a:t>
            </a:r>
            <a:r>
              <a:rPr lang="en-US" dirty="0" smtClean="0"/>
              <a:t> &gt; p</a:t>
            </a:r>
            <a:r>
              <a:rPr lang="en-US" dirty="0"/>
              <a:t> {</a:t>
            </a:r>
            <a:br>
              <a:rPr lang="en-US" dirty="0"/>
            </a:br>
            <a:r>
              <a:rPr lang="en-US" dirty="0"/>
              <a:t>  </a:t>
            </a:r>
            <a:r>
              <a:rPr lang="en-US" dirty="0" smtClean="0"/>
              <a:t>color</a:t>
            </a:r>
            <a:r>
              <a:rPr lang="en-US" dirty="0"/>
              <a:t>: yellow;</a:t>
            </a:r>
            <a:br>
              <a:rPr lang="en-US" dirty="0"/>
            </a:br>
            <a:r>
              <a:rPr lang="en-US" dirty="0"/>
              <a:t>}</a:t>
            </a:r>
            <a:endParaRPr lang="en-US" dirty="0" smtClean="0"/>
          </a:p>
          <a:p>
            <a:pPr marL="0" indent="0">
              <a:buNone/>
            </a:pPr>
            <a:r>
              <a:rPr lang="en-US" dirty="0"/>
              <a:t>&lt;div&gt;</a:t>
            </a:r>
          </a:p>
          <a:p>
            <a:pPr marL="0" indent="0">
              <a:buNone/>
            </a:pPr>
            <a:r>
              <a:rPr lang="en-US" dirty="0">
                <a:solidFill>
                  <a:srgbClr val="FFC000"/>
                </a:solidFill>
              </a:rPr>
              <a:t>   &lt;p&gt;a&lt;/p&gt;</a:t>
            </a:r>
          </a:p>
          <a:p>
            <a:pPr marL="0" indent="0">
              <a:buNone/>
            </a:pPr>
            <a:r>
              <a:rPr lang="en-US" dirty="0">
                <a:solidFill>
                  <a:srgbClr val="FFC000"/>
                </a:solidFill>
              </a:rPr>
              <a:t>   &lt;p&gt;b&lt;/p</a:t>
            </a:r>
            <a:r>
              <a:rPr lang="en-US" dirty="0" smtClean="0">
                <a:solidFill>
                  <a:srgbClr val="FFC000"/>
                </a:solidFill>
              </a:rPr>
              <a:t>&gt;</a:t>
            </a:r>
          </a:p>
          <a:p>
            <a:pPr marL="0" indent="0">
              <a:buNone/>
            </a:pPr>
            <a:r>
              <a:rPr lang="en-US" dirty="0"/>
              <a:t> </a:t>
            </a:r>
            <a:r>
              <a:rPr lang="en-US" dirty="0" smtClean="0"/>
              <a:t>  &lt;span&gt;&lt;p&gt;&lt;/p&gt;&lt;/span&gt;</a:t>
            </a:r>
            <a:endParaRPr lang="en-US" dirty="0"/>
          </a:p>
          <a:p>
            <a:pPr marL="0" indent="0">
              <a:buNone/>
            </a:pPr>
            <a:r>
              <a:rPr lang="en-US" dirty="0"/>
              <a:t>&lt;/div&gt;</a:t>
            </a:r>
          </a:p>
          <a:p>
            <a:endParaRPr lang="en-US" dirty="0" smtClean="0"/>
          </a:p>
        </p:txBody>
      </p:sp>
    </p:spTree>
    <p:extLst>
      <p:ext uri="{BB962C8B-B14F-4D97-AF65-F5344CB8AC3E}">
        <p14:creationId xmlns:p14="http://schemas.microsoft.com/office/powerpoint/2010/main" val="21401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fontScale="92500" lnSpcReduction="10000"/>
          </a:bodyPr>
          <a:lstStyle/>
          <a:p>
            <a:r>
              <a:rPr lang="en-US" dirty="0" smtClean="0"/>
              <a:t>Adjacent Sibling </a:t>
            </a:r>
          </a:p>
          <a:p>
            <a:r>
              <a:rPr lang="en-US" dirty="0"/>
              <a:t>div + p {  </a:t>
            </a:r>
            <a:endParaRPr lang="en-US" dirty="0" smtClean="0"/>
          </a:p>
          <a:p>
            <a:pPr marL="0" indent="0">
              <a:buNone/>
            </a:pPr>
            <a:r>
              <a:rPr lang="en-US" dirty="0" smtClean="0"/>
              <a:t>      color</a:t>
            </a:r>
            <a:r>
              <a:rPr lang="en-US" dirty="0"/>
              <a:t>: yellow</a:t>
            </a:r>
            <a:r>
              <a:rPr lang="en-US" dirty="0" smtClean="0"/>
              <a:t>;</a:t>
            </a:r>
          </a:p>
          <a:p>
            <a:pPr marL="0" indent="0">
              <a:buNone/>
            </a:pPr>
            <a:r>
              <a:rPr lang="en-US" dirty="0"/>
              <a:t> </a:t>
            </a:r>
            <a:r>
              <a:rPr lang="en-US" dirty="0" smtClean="0"/>
              <a:t> }</a:t>
            </a:r>
          </a:p>
          <a:p>
            <a:pPr marL="0" indent="0">
              <a:buNone/>
            </a:pPr>
            <a:endParaRPr lang="en-US" dirty="0"/>
          </a:p>
          <a:p>
            <a:pPr marL="0" indent="0">
              <a:buNone/>
            </a:pPr>
            <a:r>
              <a:rPr lang="en-US" dirty="0" smtClean="0"/>
              <a:t>  &lt;div&gt;</a:t>
            </a:r>
          </a:p>
          <a:p>
            <a:pPr marL="0" indent="0">
              <a:buNone/>
            </a:pPr>
            <a:r>
              <a:rPr lang="en-US" dirty="0" smtClean="0"/>
              <a:t>     &lt;p&gt;a&lt;/p&gt;</a:t>
            </a:r>
            <a:endParaRPr lang="en-US" dirty="0"/>
          </a:p>
          <a:p>
            <a:pPr marL="0" indent="0">
              <a:buNone/>
            </a:pPr>
            <a:r>
              <a:rPr lang="en-US" dirty="0" smtClean="0"/>
              <a:t>  &lt;/div&gt;</a:t>
            </a:r>
          </a:p>
          <a:p>
            <a:pPr marL="0" indent="0">
              <a:buNone/>
            </a:pPr>
            <a:r>
              <a:rPr lang="en-US" dirty="0">
                <a:solidFill>
                  <a:srgbClr val="FFC000"/>
                </a:solidFill>
              </a:rPr>
              <a:t> </a:t>
            </a:r>
            <a:r>
              <a:rPr lang="en-US" dirty="0" smtClean="0">
                <a:solidFill>
                  <a:srgbClr val="FFC000"/>
                </a:solidFill>
              </a:rPr>
              <a:t> &lt;p&gt;b&lt;/p&gt;</a:t>
            </a:r>
            <a:endParaRPr lang="en-US" dirty="0">
              <a:solidFill>
                <a:srgbClr val="FFC000"/>
              </a:solidFill>
            </a:endParaRPr>
          </a:p>
        </p:txBody>
      </p:sp>
    </p:spTree>
    <p:extLst>
      <p:ext uri="{BB962C8B-B14F-4D97-AF65-F5344CB8AC3E}">
        <p14:creationId xmlns:p14="http://schemas.microsoft.com/office/powerpoint/2010/main" val="1881261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1" y="892928"/>
            <a:ext cx="9621082" cy="897772"/>
          </a:xfrm>
        </p:spPr>
        <p:txBody>
          <a:bodyPr>
            <a:normAutofit fontScale="90000"/>
          </a:bodyPr>
          <a:lstStyle/>
          <a:p>
            <a:r>
              <a:rPr lang="en-US" dirty="0" smtClean="0"/>
              <a:t/>
            </a:r>
            <a:br>
              <a:rPr lang="en-US" dirty="0" smtClean="0"/>
            </a:br>
            <a:r>
              <a:rPr lang="en-US" dirty="0"/>
              <a:t/>
            </a:r>
            <a:br>
              <a:rPr lang="en-US" dirty="0"/>
            </a:br>
            <a:r>
              <a:rPr lang="en-US" dirty="0" smtClean="0"/>
              <a:t>General </a:t>
            </a:r>
            <a:r>
              <a:rPr lang="en-US" dirty="0"/>
              <a:t>Sibling Selector</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Select all elements that are siblings of a specified element</a:t>
            </a:r>
          </a:p>
          <a:p>
            <a:r>
              <a:rPr lang="en-US" dirty="0"/>
              <a:t>d</a:t>
            </a:r>
            <a:r>
              <a:rPr lang="en-US" dirty="0" smtClean="0"/>
              <a:t>iv ~ p{</a:t>
            </a:r>
          </a:p>
          <a:p>
            <a:pPr marL="0" indent="0">
              <a:buNone/>
            </a:pPr>
            <a:r>
              <a:rPr lang="en-US" dirty="0" smtClean="0"/>
              <a:t>  </a:t>
            </a:r>
            <a:r>
              <a:rPr lang="en-US" dirty="0"/>
              <a:t>  </a:t>
            </a:r>
            <a:r>
              <a:rPr lang="en-US" dirty="0" smtClean="0"/>
              <a:t>color</a:t>
            </a:r>
            <a:r>
              <a:rPr lang="en-US" dirty="0"/>
              <a:t>: yellow;</a:t>
            </a:r>
          </a:p>
          <a:p>
            <a:pPr marL="0" indent="0">
              <a:buNone/>
            </a:pPr>
            <a:r>
              <a:rPr lang="en-US" dirty="0" smtClean="0"/>
              <a:t>}</a:t>
            </a:r>
          </a:p>
          <a:p>
            <a:pPr marL="0" indent="0">
              <a:buNone/>
            </a:pPr>
            <a:endParaRPr lang="en-US" dirty="0"/>
          </a:p>
          <a:p>
            <a:pPr marL="0" indent="0">
              <a:buNone/>
            </a:pPr>
            <a:r>
              <a:rPr lang="en-US" dirty="0" smtClean="0"/>
              <a:t>&lt;div&gt;a&lt;/div&gt;</a:t>
            </a:r>
          </a:p>
          <a:p>
            <a:pPr marL="0" indent="0">
              <a:buNone/>
            </a:pPr>
            <a:r>
              <a:rPr lang="en-US" dirty="0" smtClean="0">
                <a:solidFill>
                  <a:srgbClr val="FFC000"/>
                </a:solidFill>
              </a:rPr>
              <a:t>&lt;p&gt;b&lt;/p&gt;</a:t>
            </a:r>
          </a:p>
          <a:p>
            <a:pPr marL="0" indent="0">
              <a:buNone/>
            </a:pPr>
            <a:r>
              <a:rPr lang="en-US" dirty="0" smtClean="0">
                <a:solidFill>
                  <a:srgbClr val="FFC000"/>
                </a:solidFill>
              </a:rPr>
              <a:t>&lt;p&gt;c&lt;/p&gt;</a:t>
            </a:r>
            <a:endParaRPr lang="en-US" dirty="0">
              <a:solidFill>
                <a:srgbClr val="FFC000"/>
              </a:solidFill>
            </a:endParaRPr>
          </a:p>
        </p:txBody>
      </p:sp>
    </p:spTree>
    <p:extLst>
      <p:ext uri="{BB962C8B-B14F-4D97-AF65-F5344CB8AC3E}">
        <p14:creationId xmlns:p14="http://schemas.microsoft.com/office/powerpoint/2010/main" val="37526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SELECTOR</a:t>
            </a:r>
            <a:endParaRPr lang="en-US" dirty="0"/>
          </a:p>
        </p:txBody>
      </p:sp>
      <p:sp>
        <p:nvSpPr>
          <p:cNvPr id="3" name="Content Placeholder 2"/>
          <p:cNvSpPr>
            <a:spLocks noGrp="1"/>
          </p:cNvSpPr>
          <p:nvPr>
            <p:ph idx="1"/>
          </p:nvPr>
        </p:nvSpPr>
        <p:spPr>
          <a:xfrm>
            <a:off x="680321" y="2051594"/>
            <a:ext cx="10298065" cy="4648199"/>
          </a:xfrm>
        </p:spPr>
        <p:txBody>
          <a:bodyPr>
            <a:normAutofit fontScale="85000" lnSpcReduction="20000"/>
          </a:bodyPr>
          <a:lstStyle/>
          <a:p>
            <a:r>
              <a:rPr lang="en-US" dirty="0"/>
              <a:t>:checked</a:t>
            </a:r>
          </a:p>
          <a:p>
            <a:r>
              <a:rPr lang="en-US" dirty="0"/>
              <a:t>:visited</a:t>
            </a:r>
          </a:p>
          <a:p>
            <a:r>
              <a:rPr lang="en-US" dirty="0"/>
              <a:t>:link</a:t>
            </a:r>
          </a:p>
          <a:p>
            <a:r>
              <a:rPr lang="en-US" dirty="0"/>
              <a:t>:before</a:t>
            </a:r>
          </a:p>
          <a:p>
            <a:r>
              <a:rPr lang="en-US" dirty="0"/>
              <a:t>:after</a:t>
            </a:r>
          </a:p>
          <a:p>
            <a:r>
              <a:rPr lang="en-US" dirty="0"/>
              <a:t>:hover</a:t>
            </a:r>
          </a:p>
          <a:p>
            <a:r>
              <a:rPr lang="en-US" dirty="0"/>
              <a:t>:first-line</a:t>
            </a:r>
          </a:p>
          <a:p>
            <a:r>
              <a:rPr lang="en-US" dirty="0"/>
              <a:t>:nth-child(</a:t>
            </a:r>
            <a:r>
              <a:rPr lang="en-US" dirty="0" err="1"/>
              <a:t>i</a:t>
            </a:r>
            <a:r>
              <a:rPr lang="en-US" dirty="0"/>
              <a:t>)</a:t>
            </a:r>
          </a:p>
          <a:p>
            <a:r>
              <a:rPr lang="en-US" dirty="0"/>
              <a:t>:nth-last-child(</a:t>
            </a:r>
            <a:r>
              <a:rPr lang="en-US" dirty="0" err="1"/>
              <a:t>i</a:t>
            </a:r>
            <a:r>
              <a:rPr lang="en-US" dirty="0"/>
              <a:t>)</a:t>
            </a:r>
          </a:p>
          <a:p>
            <a:r>
              <a:rPr lang="en-US" dirty="0"/>
              <a:t>:nth-of-type(</a:t>
            </a:r>
            <a:r>
              <a:rPr lang="en-US" dirty="0" err="1"/>
              <a:t>i</a:t>
            </a:r>
            <a:r>
              <a:rPr lang="en-US" dirty="0"/>
              <a:t>)</a:t>
            </a:r>
          </a:p>
          <a:p>
            <a:r>
              <a:rPr lang="en-US" dirty="0"/>
              <a:t>:nth-last-of-type(</a:t>
            </a:r>
            <a:r>
              <a:rPr lang="en-US" dirty="0" err="1"/>
              <a:t>i</a:t>
            </a:r>
            <a:r>
              <a:rPr lang="en-US" dirty="0"/>
              <a:t>)</a:t>
            </a:r>
          </a:p>
          <a:p>
            <a:r>
              <a:rPr lang="en-US" dirty="0"/>
              <a:t>:first-child()</a:t>
            </a:r>
          </a:p>
          <a:p>
            <a:r>
              <a:rPr lang="en-US" dirty="0"/>
              <a:t>:last-child</a:t>
            </a:r>
            <a:r>
              <a:rPr lang="en-US" dirty="0" smtClean="0"/>
              <a:t>()</a:t>
            </a:r>
          </a:p>
          <a:p>
            <a:endParaRPr lang="en-US" dirty="0"/>
          </a:p>
        </p:txBody>
      </p:sp>
    </p:spTree>
    <p:extLst>
      <p:ext uri="{BB962C8B-B14F-4D97-AF65-F5344CB8AC3E}">
        <p14:creationId xmlns:p14="http://schemas.microsoft.com/office/powerpoint/2010/main" val="1217171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SPECIFICITY</a:t>
            </a:r>
            <a:endParaRPr lang="en-US" dirty="0"/>
          </a:p>
        </p:txBody>
      </p:sp>
      <p:sp>
        <p:nvSpPr>
          <p:cNvPr id="3" name="Content Placeholder 2"/>
          <p:cNvSpPr>
            <a:spLocks noGrp="1"/>
          </p:cNvSpPr>
          <p:nvPr>
            <p:ph idx="1"/>
          </p:nvPr>
        </p:nvSpPr>
        <p:spPr/>
        <p:txBody>
          <a:bodyPr>
            <a:normAutofit/>
          </a:bodyPr>
          <a:lstStyle/>
          <a:p>
            <a:r>
              <a:rPr lang="en-US" dirty="0" smtClean="0"/>
              <a:t>Many rules apply to an element then rule have have specificity greater will be choose</a:t>
            </a:r>
          </a:p>
          <a:p>
            <a:r>
              <a:rPr lang="en-US" dirty="0" smtClean="0"/>
              <a:t>Rules have same specificity then choose last rule </a:t>
            </a:r>
          </a:p>
          <a:p>
            <a:r>
              <a:rPr lang="en-US" dirty="0" smtClean="0"/>
              <a:t>How to calculation the specificity</a:t>
            </a:r>
          </a:p>
          <a:p>
            <a:r>
              <a:rPr lang="en-US" dirty="0" smtClean="0"/>
              <a:t>Element selector : 1 point</a:t>
            </a:r>
          </a:p>
          <a:p>
            <a:r>
              <a:rPr lang="en-US" dirty="0" smtClean="0"/>
              <a:t>Pseudo, attribute, class: 10 point</a:t>
            </a:r>
          </a:p>
          <a:p>
            <a:r>
              <a:rPr lang="en-US" dirty="0" smtClean="0"/>
              <a:t>Id : 100 point</a:t>
            </a:r>
          </a:p>
          <a:p>
            <a:r>
              <a:rPr lang="en-US" dirty="0" smtClean="0"/>
              <a:t>Universal: 0 point</a:t>
            </a:r>
            <a:endParaRPr lang="en-US" dirty="0"/>
          </a:p>
        </p:txBody>
      </p:sp>
    </p:spTree>
    <p:extLst>
      <p:ext uri="{BB962C8B-B14F-4D97-AF65-F5344CB8AC3E}">
        <p14:creationId xmlns:p14="http://schemas.microsoft.com/office/powerpoint/2010/main" val="941797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MEANING OF CASCADING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588" y="2415381"/>
            <a:ext cx="9194800" cy="3441700"/>
          </a:xfrm>
          <a:prstGeom prst="rect">
            <a:avLst/>
          </a:prstGeom>
        </p:spPr>
      </p:pic>
    </p:spTree>
    <p:extLst>
      <p:ext uri="{BB962C8B-B14F-4D97-AF65-F5344CB8AC3E}">
        <p14:creationId xmlns:p14="http://schemas.microsoft.com/office/powerpoint/2010/main" val="2145359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LAYOUT PAGE USE CSS</a:t>
            </a:r>
            <a:endParaRPr lang="en-US" dirty="0"/>
          </a:p>
        </p:txBody>
      </p:sp>
      <p:sp>
        <p:nvSpPr>
          <p:cNvPr id="3" name="Content Placeholder 2"/>
          <p:cNvSpPr>
            <a:spLocks noGrp="1"/>
          </p:cNvSpPr>
          <p:nvPr>
            <p:ph idx="1"/>
          </p:nvPr>
        </p:nvSpPr>
        <p:spPr/>
        <p:txBody>
          <a:bodyPr/>
          <a:lstStyle/>
          <a:p>
            <a:r>
              <a:rPr lang="en-US" dirty="0" smtClean="0"/>
              <a:t>Before we are through this slide, let check few </a:t>
            </a:r>
            <a:r>
              <a:rPr lang="en-US" dirty="0" err="1" smtClean="0"/>
              <a:t>css</a:t>
            </a:r>
            <a:r>
              <a:rPr lang="en-US" dirty="0" smtClean="0"/>
              <a:t> properties we must know.</a:t>
            </a:r>
          </a:p>
          <a:p>
            <a:pPr marL="0" indent="0">
              <a:buNone/>
            </a:pPr>
            <a:endParaRPr lang="en-US" dirty="0"/>
          </a:p>
        </p:txBody>
      </p:sp>
    </p:spTree>
    <p:extLst>
      <p:ext uri="{BB962C8B-B14F-4D97-AF65-F5344CB8AC3E}">
        <p14:creationId xmlns:p14="http://schemas.microsoft.com/office/powerpoint/2010/main" val="24069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FONT</a:t>
            </a:r>
            <a:endParaRPr lang="en-US" dirty="0"/>
          </a:p>
        </p:txBody>
      </p:sp>
      <p:pic>
        <p:nvPicPr>
          <p:cNvPr id="4" name="Picture 3" descr="C:\Users\TONY HUNG CUONG\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43" y="2532336"/>
            <a:ext cx="86963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FONT</a:t>
            </a:r>
            <a:endParaRPr lang="en-US" dirty="0"/>
          </a:p>
        </p:txBody>
      </p:sp>
      <p:pic>
        <p:nvPicPr>
          <p:cNvPr id="4" name="Picture 2" descr="C:\Users\TONY HUNG CUONG\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0622" y="2429280"/>
            <a:ext cx="3282858" cy="359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251" y="3487341"/>
            <a:ext cx="21336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28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TEXT</a:t>
            </a:r>
            <a:endParaRPr lang="en-US" dirty="0"/>
          </a:p>
        </p:txBody>
      </p:sp>
      <p:pic>
        <p:nvPicPr>
          <p:cNvPr id="4" name="Picture 2" descr="C:\Users\TONY HUNG CUONG\Desktop\4.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2322" y="2279049"/>
            <a:ext cx="6676258"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8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 webserver working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235" y="3059178"/>
            <a:ext cx="7620000" cy="2540000"/>
          </a:xfrm>
          <a:prstGeom prst="rect">
            <a:avLst/>
          </a:prstGeom>
        </p:spPr>
      </p:pic>
    </p:spTree>
    <p:extLst>
      <p:ext uri="{BB962C8B-B14F-4D97-AF65-F5344CB8AC3E}">
        <p14:creationId xmlns:p14="http://schemas.microsoft.com/office/powerpoint/2010/main" val="799002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TEXT</a:t>
            </a:r>
            <a:endParaRPr lang="en-US" dirty="0"/>
          </a:p>
        </p:txBody>
      </p:sp>
      <p:pic>
        <p:nvPicPr>
          <p:cNvPr id="4" name="Picture 2" descr="C:\Users\TONY HUNG CUONG\Desktop\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0321" y="2246696"/>
            <a:ext cx="3723233" cy="4393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533" y="3171458"/>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4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384" y="877445"/>
            <a:ext cx="5342022" cy="855102"/>
          </a:xfrm>
        </p:spPr>
        <p:txBody>
          <a:bodyPr>
            <a:normAutofit/>
          </a:bodyPr>
          <a:lstStyle/>
          <a:p>
            <a:r>
              <a:rPr lang="en-US" dirty="0" smtClean="0"/>
              <a:t>CSS BACKGROUND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5365233"/>
              </p:ext>
            </p:extLst>
          </p:nvPr>
        </p:nvGraphicFramePr>
        <p:xfrm>
          <a:off x="3185962" y="2338938"/>
          <a:ext cx="6874844" cy="3905070"/>
        </p:xfrm>
        <a:graphic>
          <a:graphicData uri="http://schemas.openxmlformats.org/drawingml/2006/table">
            <a:tbl>
              <a:tblPr/>
              <a:tblGrid>
                <a:gridCol w="2058209"/>
                <a:gridCol w="4816635"/>
              </a:tblGrid>
              <a:tr h="167129">
                <a:tc>
                  <a:txBody>
                    <a:bodyPr/>
                    <a:lstStyle/>
                    <a:p>
                      <a:pPr algn="l" fontAlgn="t"/>
                      <a:r>
                        <a:rPr lang="en-US" sz="1200" dirty="0">
                          <a:effectLst/>
                        </a:rPr>
                        <a:t>Property</a:t>
                      </a: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502467">
                <a:tc>
                  <a:txBody>
                    <a:bodyPr/>
                    <a:lstStyle/>
                    <a:p>
                      <a:pPr algn="l" fontAlgn="t"/>
                      <a:r>
                        <a:rPr lang="en-US" sz="1200" dirty="0">
                          <a:effectLst/>
                          <a:hlinkClick r:id="rId2"/>
                        </a:rPr>
                        <a:t>background</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Sets all the background properties in one declaration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r>
              <a:tr h="571922">
                <a:tc>
                  <a:txBody>
                    <a:bodyPr/>
                    <a:lstStyle/>
                    <a:p>
                      <a:pPr algn="l" fontAlgn="t"/>
                      <a:r>
                        <a:rPr lang="en-US" sz="1200" dirty="0">
                          <a:effectLst/>
                          <a:hlinkClick r:id="rId3"/>
                        </a:rPr>
                        <a:t>background-color</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solidFill>
                            <a:schemeClr val="bg1"/>
                          </a:solidFill>
                          <a:effectLst/>
                        </a:rPr>
                        <a:t>Sets the background color of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502467">
                <a:tc>
                  <a:txBody>
                    <a:bodyPr/>
                    <a:lstStyle/>
                    <a:p>
                      <a:pPr algn="l" fontAlgn="t"/>
                      <a:r>
                        <a:rPr lang="en-US" sz="1200" dirty="0">
                          <a:effectLst/>
                          <a:hlinkClick r:id="rId4"/>
                        </a:rPr>
                        <a:t>background-image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Sets the background image for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r>
              <a:tr h="502467">
                <a:tc>
                  <a:txBody>
                    <a:bodyPr/>
                    <a:lstStyle/>
                    <a:p>
                      <a:pPr algn="l" fontAlgn="t"/>
                      <a:r>
                        <a:rPr lang="en-US" sz="1200" dirty="0">
                          <a:effectLst/>
                          <a:hlinkClick r:id="rId5"/>
                        </a:rPr>
                        <a:t>background-origin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solidFill>
                            <a:schemeClr val="bg1"/>
                          </a:solidFill>
                          <a:effectLst/>
                        </a:rPr>
                        <a:t>Specifies where the background image(s) is/are positioned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502467">
                <a:tc>
                  <a:txBody>
                    <a:bodyPr/>
                    <a:lstStyle/>
                    <a:p>
                      <a:pPr algn="l" fontAlgn="t"/>
                      <a:r>
                        <a:rPr lang="en-US" sz="1200" dirty="0">
                          <a:effectLst/>
                          <a:hlinkClick r:id="rId6"/>
                        </a:rPr>
                        <a:t>background-position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Sets the starting position of a background image</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r>
              <a:tr h="502467">
                <a:tc>
                  <a:txBody>
                    <a:bodyPr/>
                    <a:lstStyle/>
                    <a:p>
                      <a:pPr algn="l" fontAlgn="t"/>
                      <a:r>
                        <a:rPr lang="en-US" sz="1200" dirty="0">
                          <a:effectLst/>
                          <a:hlinkClick r:id="rId7"/>
                        </a:rPr>
                        <a:t>background-repeat</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solidFill>
                            <a:schemeClr val="bg1"/>
                          </a:solidFill>
                          <a:effectLst/>
                        </a:rPr>
                        <a:t>Sets how a background image will be repeated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502467">
                <a:tc>
                  <a:txBody>
                    <a:bodyPr/>
                    <a:lstStyle/>
                    <a:p>
                      <a:pPr algn="l" fontAlgn="t"/>
                      <a:r>
                        <a:rPr lang="en-US" sz="1200" dirty="0">
                          <a:effectLst/>
                          <a:hlinkClick r:id="rId8"/>
                        </a:rPr>
                        <a:t>background-size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Specifies the size of the background image(s)</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3443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BORDER</a:t>
            </a:r>
            <a:endParaRPr lang="en-US" dirty="0"/>
          </a:p>
        </p:txBody>
      </p:sp>
      <p:pic>
        <p:nvPicPr>
          <p:cNvPr id="4" name="Picture 4" descr="C:\Users\TONY HUNG CUONG\Desktop\7.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25567" y="2336800"/>
            <a:ext cx="5524841"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59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768" y="760396"/>
            <a:ext cx="3922137" cy="1049153"/>
          </a:xfrm>
        </p:spPr>
        <p:txBody>
          <a:bodyPr/>
          <a:lstStyle/>
          <a:p>
            <a:r>
              <a:rPr lang="en-US" dirty="0" smtClean="0"/>
              <a:t>CSS BORDER</a:t>
            </a:r>
            <a:endParaRPr lang="en-US" dirty="0"/>
          </a:p>
        </p:txBody>
      </p:sp>
      <p:pic>
        <p:nvPicPr>
          <p:cNvPr id="4" name="Picture 2" descr="C:\Users\TONY HUNG CUONG\Desktop\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3292" y="2183595"/>
            <a:ext cx="4202065" cy="4512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417" y="2072931"/>
            <a:ext cx="5243511" cy="473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61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sp>
        <p:nvSpPr>
          <p:cNvPr id="3" name="Content Placeholder 2"/>
          <p:cNvSpPr>
            <a:spLocks noGrp="1"/>
          </p:cNvSpPr>
          <p:nvPr>
            <p:ph idx="1"/>
          </p:nvPr>
        </p:nvSpPr>
        <p:spPr/>
        <p:txBody>
          <a:bodyPr/>
          <a:lstStyle/>
          <a:p>
            <a:r>
              <a:rPr lang="en-US" dirty="0"/>
              <a:t>All 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a:t>
            </a:r>
          </a:p>
          <a:p>
            <a:pPr marL="0" indent="0">
              <a:buNone/>
            </a:pPr>
            <a:endParaRPr lang="en-US" dirty="0"/>
          </a:p>
          <a:p>
            <a:endParaRPr lang="en-US" dirty="0"/>
          </a:p>
        </p:txBody>
      </p:sp>
    </p:spTree>
    <p:extLst>
      <p:ext uri="{BB962C8B-B14F-4D97-AF65-F5344CB8AC3E}">
        <p14:creationId xmlns:p14="http://schemas.microsoft.com/office/powerpoint/2010/main" val="766936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190" y="2336800"/>
            <a:ext cx="5575596" cy="3598863"/>
          </a:xfrm>
        </p:spPr>
      </p:pic>
    </p:spTree>
    <p:extLst>
      <p:ext uri="{BB962C8B-B14F-4D97-AF65-F5344CB8AC3E}">
        <p14:creationId xmlns:p14="http://schemas.microsoft.com/office/powerpoint/2010/main" val="1501994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 y="895149"/>
            <a:ext cx="3632054" cy="774000"/>
          </a:xfrm>
        </p:spPr>
        <p:txBody>
          <a:bodyPr/>
          <a:lstStyle/>
          <a:p>
            <a:r>
              <a:rPr lang="en-US" dirty="0" smtClean="0"/>
              <a:t>BOX MODEL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0143" y="2404228"/>
            <a:ext cx="2397770" cy="35988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520" y="2237040"/>
            <a:ext cx="3887894" cy="4333942"/>
          </a:xfrm>
          <a:prstGeom prst="rect">
            <a:avLst/>
          </a:prstGeom>
        </p:spPr>
      </p:pic>
    </p:spTree>
    <p:extLst>
      <p:ext uri="{BB962C8B-B14F-4D97-AF65-F5344CB8AC3E}">
        <p14:creationId xmlns:p14="http://schemas.microsoft.com/office/powerpoint/2010/main" val="7727504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webpage</a:t>
            </a:r>
          </a:p>
        </p:txBody>
      </p:sp>
      <p:sp>
        <p:nvSpPr>
          <p:cNvPr id="3" name="Content Placeholder 2"/>
          <p:cNvSpPr>
            <a:spLocks noGrp="1"/>
          </p:cNvSpPr>
          <p:nvPr>
            <p:ph idx="1"/>
          </p:nvPr>
        </p:nvSpPr>
        <p:spPr/>
        <p:txBody>
          <a:bodyPr/>
          <a:lstStyle/>
          <a:p>
            <a:r>
              <a:rPr lang="en-US" dirty="0"/>
              <a:t>To layout an webpage, you must remember two things:</a:t>
            </a:r>
          </a:p>
          <a:p>
            <a:r>
              <a:rPr lang="en-US" dirty="0"/>
              <a:t>How to positioning HTML elements (</a:t>
            </a:r>
            <a:r>
              <a:rPr lang="en-US" dirty="0" err="1"/>
              <a:t>position,float,clear</a:t>
            </a:r>
            <a:r>
              <a:rPr lang="en-US" dirty="0"/>
              <a:t> properties)</a:t>
            </a:r>
          </a:p>
          <a:p>
            <a:r>
              <a:rPr lang="en-US" dirty="0"/>
              <a:t>The display type of elements ( display properties)</a:t>
            </a:r>
          </a:p>
          <a:p>
            <a:endParaRPr lang="en-US" dirty="0"/>
          </a:p>
        </p:txBody>
      </p:sp>
    </p:spTree>
    <p:extLst>
      <p:ext uri="{BB962C8B-B14F-4D97-AF65-F5344CB8AC3E}">
        <p14:creationId xmlns:p14="http://schemas.microsoft.com/office/powerpoint/2010/main" val="847772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POSITIONING HTML ELEMENTS</a:t>
            </a:r>
            <a:endParaRPr lang="en-US" sz="4000" dirty="0"/>
          </a:p>
        </p:txBody>
      </p:sp>
      <p:sp>
        <p:nvSpPr>
          <p:cNvPr id="3" name="Content Placeholder 2"/>
          <p:cNvSpPr>
            <a:spLocks noGrp="1"/>
          </p:cNvSpPr>
          <p:nvPr>
            <p:ph idx="1"/>
          </p:nvPr>
        </p:nvSpPr>
        <p:spPr/>
        <p:txBody>
          <a:bodyPr>
            <a:normAutofit/>
          </a:bodyPr>
          <a:lstStyle/>
          <a:p>
            <a:pPr>
              <a:lnSpc>
                <a:spcPct val="100000"/>
              </a:lnSpc>
              <a:spcBef>
                <a:spcPts val="0"/>
              </a:spcBef>
              <a:buSzPct val="130000"/>
              <a:defRPr/>
            </a:pPr>
            <a:r>
              <a:rPr lang="en-US" dirty="0">
                <a:cs typeface="Arial" pitchFamily="34" charset="0"/>
              </a:rPr>
              <a:t>CSS positioning properties:</a:t>
            </a:r>
          </a:p>
          <a:p>
            <a:pPr marL="800100" lvl="1" indent="-342900">
              <a:lnSpc>
                <a:spcPct val="100000"/>
              </a:lnSpc>
              <a:spcBef>
                <a:spcPts val="0"/>
              </a:spcBef>
              <a:buSzPct val="160000"/>
              <a:defRPr/>
            </a:pPr>
            <a:r>
              <a:rPr lang="en-US" sz="2400" dirty="0">
                <a:cs typeface="Arial" pitchFamily="34" charset="0"/>
              </a:rPr>
              <a:t>Are used to control the placement of elements on a Web page.</a:t>
            </a:r>
          </a:p>
          <a:p>
            <a:pPr lvl="1">
              <a:lnSpc>
                <a:spcPct val="100000"/>
              </a:lnSpc>
              <a:spcBef>
                <a:spcPts val="0"/>
              </a:spcBef>
              <a:buSzPct val="130000"/>
              <a:defRPr/>
            </a:pPr>
            <a:r>
              <a:rPr lang="en-US" sz="2000" dirty="0">
                <a:cs typeface="Arial" pitchFamily="34" charset="0"/>
              </a:rPr>
              <a:t>The </a:t>
            </a:r>
            <a:r>
              <a:rPr lang="en-US" sz="2000" dirty="0">
                <a:cs typeface="Courier New" pitchFamily="49" charset="0"/>
              </a:rPr>
              <a:t>position</a:t>
            </a:r>
            <a:r>
              <a:rPr lang="en-US" sz="2000" dirty="0">
                <a:cs typeface="Arial" pitchFamily="34" charset="0"/>
              </a:rPr>
              <a:t> property is used to position an element on a Web page using the following positioning methods:</a:t>
            </a:r>
          </a:p>
          <a:p>
            <a:pPr marL="800100" lvl="2" indent="-342900">
              <a:spcBef>
                <a:spcPts val="0"/>
              </a:spcBef>
              <a:buSzPct val="130000"/>
              <a:defRPr/>
            </a:pPr>
            <a:r>
              <a:rPr lang="en-US" sz="2000" dirty="0">
                <a:cs typeface="Arial" pitchFamily="34" charset="0"/>
              </a:rPr>
              <a:t>Static</a:t>
            </a:r>
          </a:p>
          <a:p>
            <a:pPr marL="800100" lvl="2" indent="-342900">
              <a:spcBef>
                <a:spcPts val="0"/>
              </a:spcBef>
              <a:buSzPct val="130000"/>
              <a:defRPr/>
            </a:pPr>
            <a:r>
              <a:rPr lang="en-US" sz="2000" dirty="0">
                <a:cs typeface="Arial" pitchFamily="34" charset="0"/>
              </a:rPr>
              <a:t>Fixed</a:t>
            </a:r>
          </a:p>
          <a:p>
            <a:pPr marL="800100" lvl="2" indent="-342900">
              <a:spcBef>
                <a:spcPts val="0"/>
              </a:spcBef>
              <a:buSzPct val="130000"/>
              <a:defRPr/>
            </a:pPr>
            <a:r>
              <a:rPr lang="en-US" sz="2000" dirty="0">
                <a:cs typeface="Arial" pitchFamily="34" charset="0"/>
              </a:rPr>
              <a:t>Relative</a:t>
            </a:r>
          </a:p>
          <a:p>
            <a:pPr marL="800100" lvl="2" indent="-342900">
              <a:spcBef>
                <a:spcPts val="0"/>
              </a:spcBef>
              <a:buSzPct val="130000"/>
              <a:defRPr/>
            </a:pPr>
            <a:r>
              <a:rPr lang="en-US" sz="2000" dirty="0">
                <a:cs typeface="Arial" pitchFamily="34" charset="0"/>
              </a:rPr>
              <a:t>Absolute</a:t>
            </a:r>
          </a:p>
          <a:p>
            <a:pPr marL="457200" lvl="2" fontAlgn="auto">
              <a:spcBef>
                <a:spcPts val="0"/>
              </a:spcBef>
              <a:spcAft>
                <a:spcPts val="0"/>
              </a:spcAft>
              <a:buSzPct val="130000"/>
              <a:defRPr/>
            </a:pPr>
            <a:endParaRPr lang="en-US" sz="2000" dirty="0">
              <a:cs typeface="Arial" pitchFamily="34" charset="0"/>
            </a:endParaRPr>
          </a:p>
          <a:p>
            <a:pPr marL="457200" lvl="2" fontAlgn="auto">
              <a:spcBef>
                <a:spcPts val="0"/>
              </a:spcBef>
              <a:spcAft>
                <a:spcPts val="0"/>
              </a:spcAft>
              <a:buSzPct val="130000"/>
              <a:defRPr/>
            </a:pPr>
            <a:r>
              <a:rPr lang="en-US" sz="2000" dirty="0">
                <a:cs typeface="Arial" pitchFamily="34" charset="0"/>
              </a:rPr>
              <a:t>Position property come with another bunch properties is margin, left, top, right, bottom properties</a:t>
            </a:r>
          </a:p>
          <a:p>
            <a:endParaRPr lang="en-US" dirty="0"/>
          </a:p>
        </p:txBody>
      </p:sp>
    </p:spTree>
    <p:extLst>
      <p:ext uri="{BB962C8B-B14F-4D97-AF65-F5344CB8AC3E}">
        <p14:creationId xmlns:p14="http://schemas.microsoft.com/office/powerpoint/2010/main" val="20266457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POSITION</a:t>
            </a:r>
            <a:endParaRPr lang="en-US" dirty="0"/>
          </a:p>
        </p:txBody>
      </p:sp>
      <p:sp>
        <p:nvSpPr>
          <p:cNvPr id="3" name="Content Placeholder 2"/>
          <p:cNvSpPr>
            <a:spLocks noGrp="1"/>
          </p:cNvSpPr>
          <p:nvPr>
            <p:ph idx="1"/>
          </p:nvPr>
        </p:nvSpPr>
        <p:spPr/>
        <p:txBody>
          <a:bodyPr/>
          <a:lstStyle/>
          <a:p>
            <a:r>
              <a:rPr lang="en-US" dirty="0"/>
              <a:t>HTML elements are positioned static by default</a:t>
            </a:r>
          </a:p>
          <a:p>
            <a:r>
              <a:rPr lang="en-US" dirty="0"/>
              <a:t>An element with position: static; is not positioned in any special way; it is always positioned according to the normal flow of the page</a:t>
            </a:r>
          </a:p>
          <a:p>
            <a:r>
              <a:rPr lang="en-US" dirty="0"/>
              <a:t>Static Position do not support left, right, bottom, top properties</a:t>
            </a:r>
          </a:p>
          <a:p>
            <a:endParaRPr lang="en-US" dirty="0"/>
          </a:p>
        </p:txBody>
      </p:sp>
    </p:spTree>
    <p:extLst>
      <p:ext uri="{BB962C8B-B14F-4D97-AF65-F5344CB8AC3E}">
        <p14:creationId xmlns:p14="http://schemas.microsoft.com/office/powerpoint/2010/main" val="1203270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HTTP ?</a:t>
            </a:r>
            <a:endParaRPr lang="en-US" dirty="0"/>
          </a:p>
        </p:txBody>
      </p:sp>
      <p:sp>
        <p:nvSpPr>
          <p:cNvPr id="3" name="Content Placeholder 2"/>
          <p:cNvSpPr>
            <a:spLocks noGrp="1"/>
          </p:cNvSpPr>
          <p:nvPr>
            <p:ph idx="1"/>
          </p:nvPr>
        </p:nvSpPr>
        <p:spPr/>
        <p:txBody>
          <a:bodyPr/>
          <a:lstStyle/>
          <a:p>
            <a:r>
              <a:rPr lang="en-US" dirty="0" smtClean="0"/>
              <a:t>HTTP stand for Hypertext transfer protocol</a:t>
            </a:r>
          </a:p>
          <a:p>
            <a:r>
              <a:rPr lang="en-US" dirty="0" smtClean="0"/>
              <a:t>It is a protocol using to transfer data from webserver to client and as well as from client to webserver</a:t>
            </a:r>
            <a:endParaRPr lang="en-US" dirty="0"/>
          </a:p>
          <a:p>
            <a:r>
              <a:rPr lang="en-US" dirty="0" smtClean="0"/>
              <a:t>HTTP build on top of TCP/IP protocol </a:t>
            </a:r>
          </a:p>
          <a:p>
            <a:endParaRPr lang="en-US" dirty="0" smtClean="0"/>
          </a:p>
        </p:txBody>
      </p:sp>
    </p:spTree>
    <p:extLst>
      <p:ext uri="{BB962C8B-B14F-4D97-AF65-F5344CB8AC3E}">
        <p14:creationId xmlns:p14="http://schemas.microsoft.com/office/powerpoint/2010/main" val="642251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POSITION</a:t>
            </a:r>
            <a:endParaRPr lang="en-US" dirty="0"/>
          </a:p>
        </p:txBody>
      </p:sp>
      <p:sp>
        <p:nvSpPr>
          <p:cNvPr id="3" name="Content Placeholder 2"/>
          <p:cNvSpPr>
            <a:spLocks noGrp="1"/>
          </p:cNvSpPr>
          <p:nvPr>
            <p:ph idx="1"/>
          </p:nvPr>
        </p:nvSpPr>
        <p:spPr/>
        <p:txBody>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endParaRPr lang="en-US" dirty="0"/>
          </a:p>
        </p:txBody>
      </p:sp>
    </p:spTree>
    <p:extLst>
      <p:ext uri="{BB962C8B-B14F-4D97-AF65-F5344CB8AC3E}">
        <p14:creationId xmlns:p14="http://schemas.microsoft.com/office/powerpoint/2010/main" val="5567904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POSITION</a:t>
            </a:r>
            <a:endParaRPr lang="en-US" dirty="0"/>
          </a:p>
        </p:txBody>
      </p:sp>
      <p:sp>
        <p:nvSpPr>
          <p:cNvPr id="3" name="Content Placeholder 2"/>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p:txBody>
      </p:sp>
    </p:spTree>
    <p:extLst>
      <p:ext uri="{BB962C8B-B14F-4D97-AF65-F5344CB8AC3E}">
        <p14:creationId xmlns:p14="http://schemas.microsoft.com/office/powerpoint/2010/main" val="857703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2" y="906187"/>
            <a:ext cx="6044665" cy="807109"/>
          </a:xfrm>
        </p:spPr>
        <p:txBody>
          <a:bodyPr>
            <a:normAutofit/>
          </a:bodyPr>
          <a:lstStyle/>
          <a:p>
            <a:r>
              <a:rPr lang="en-US" dirty="0" smtClean="0"/>
              <a:t>ABSOLUTE POSITION</a:t>
            </a:r>
            <a:endParaRPr lang="en-US" dirty="0"/>
          </a:p>
        </p:txBody>
      </p:sp>
      <p:sp>
        <p:nvSpPr>
          <p:cNvPr id="3" name="Content Placeholder 2"/>
          <p:cNvSpPr>
            <a:spLocks noGrp="1"/>
          </p:cNvSpPr>
          <p:nvPr>
            <p:ph idx="1"/>
          </p:nvPr>
        </p:nvSpPr>
        <p:spPr>
          <a:xfrm>
            <a:off x="170182" y="2211745"/>
            <a:ext cx="9613861" cy="3599316"/>
          </a:xfrm>
        </p:spPr>
        <p:txBody>
          <a:bodyPr/>
          <a:lstStyle/>
          <a:p>
            <a:r>
              <a:rPr lang="en-US" dirty="0"/>
              <a:t>An element with position: absolute; is positioned relative to the nearest positioned ancestor (instead of positioned relative to the viewport, like fixed).</a:t>
            </a:r>
          </a:p>
          <a:p>
            <a:endParaRPr lang="en-US" dirty="0"/>
          </a:p>
        </p:txBody>
      </p:sp>
    </p:spTree>
    <p:extLst>
      <p:ext uri="{BB962C8B-B14F-4D97-AF65-F5344CB8AC3E}">
        <p14:creationId xmlns:p14="http://schemas.microsoft.com/office/powerpoint/2010/main" val="797178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POSITION</a:t>
            </a:r>
            <a:endParaRPr lang="en-US" dirty="0"/>
          </a:p>
        </p:txBody>
      </p:sp>
      <p:sp>
        <p:nvSpPr>
          <p:cNvPr id="3" name="Content Placeholder 2"/>
          <p:cNvSpPr>
            <a:spLocks noGrp="1"/>
          </p:cNvSpPr>
          <p:nvPr>
            <p:ph idx="1"/>
          </p:nvPr>
        </p:nvSpPr>
        <p:spPr/>
        <p:txBody>
          <a:bodyPr/>
          <a:lstStyle/>
          <a:p>
            <a:pPr marL="0" indent="0">
              <a:buNone/>
            </a:pPr>
            <a:r>
              <a:rPr lang="en-US" dirty="0">
                <a:solidFill>
                  <a:schemeClr val="bg1"/>
                </a:solidFill>
              </a:rPr>
              <a:t>#two { </a:t>
            </a:r>
          </a:p>
          <a:p>
            <a:pPr marL="0" indent="0">
              <a:buNone/>
            </a:pPr>
            <a:r>
              <a:rPr lang="en-US" dirty="0"/>
              <a:t>   background: green;  </a:t>
            </a:r>
          </a:p>
          <a:p>
            <a:pPr marL="0" indent="0">
              <a:buNone/>
            </a:pPr>
            <a:r>
              <a:rPr lang="en-US" dirty="0"/>
              <a:t>   margin-left:20px</a:t>
            </a:r>
          </a:p>
          <a:p>
            <a:pPr marL="0" indent="0">
              <a:buNone/>
            </a:pPr>
            <a:r>
              <a:rPr lang="en-US" dirty="0">
                <a:solidFill>
                  <a:schemeClr val="bg1"/>
                </a:solidFill>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829" y="2081884"/>
            <a:ext cx="4152900" cy="1536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829" y="4104286"/>
            <a:ext cx="4318000" cy="1346200"/>
          </a:xfrm>
          <a:prstGeom prst="rect">
            <a:avLst/>
          </a:prstGeom>
        </p:spPr>
      </p:pic>
    </p:spTree>
    <p:extLst>
      <p:ext uri="{BB962C8B-B14F-4D97-AF65-F5344CB8AC3E}">
        <p14:creationId xmlns:p14="http://schemas.microsoft.com/office/powerpoint/2010/main" val="18291213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POSITION</a:t>
            </a:r>
            <a:endParaRPr lang="en-US" dirty="0"/>
          </a:p>
        </p:txBody>
      </p:sp>
      <p:sp>
        <p:nvSpPr>
          <p:cNvPr id="3" name="Content Placeholder 2"/>
          <p:cNvSpPr>
            <a:spLocks noGrp="1"/>
          </p:cNvSpPr>
          <p:nvPr>
            <p:ph idx="1"/>
          </p:nvPr>
        </p:nvSpPr>
        <p:spPr/>
        <p:txBody>
          <a:bodyPr/>
          <a:lstStyle/>
          <a:p>
            <a:pPr marL="0" indent="0">
              <a:buNone/>
            </a:pPr>
            <a:r>
              <a:rPr lang="en-US" dirty="0">
                <a:solidFill>
                  <a:schemeClr val="bg1"/>
                </a:solidFill>
              </a:rPr>
              <a:t>#two {  </a:t>
            </a:r>
          </a:p>
          <a:p>
            <a:pPr marL="0" indent="0">
              <a:buNone/>
            </a:pPr>
            <a:r>
              <a:rPr lang="en-US" dirty="0"/>
              <a:t>  </a:t>
            </a:r>
            <a:r>
              <a:rPr lang="en-US" dirty="0" smtClean="0"/>
              <a:t>   </a:t>
            </a:r>
            <a:r>
              <a:rPr lang="en-US" dirty="0" err="1" smtClean="0"/>
              <a:t>position:relative</a:t>
            </a:r>
            <a:r>
              <a:rPr lang="en-US" dirty="0"/>
              <a:t>;  </a:t>
            </a:r>
          </a:p>
          <a:p>
            <a:pPr marL="0" indent="0">
              <a:buNone/>
            </a:pPr>
            <a:r>
              <a:rPr lang="en-US" dirty="0" smtClean="0"/>
              <a:t>     </a:t>
            </a:r>
            <a:r>
              <a:rPr lang="en-US" dirty="0" err="1"/>
              <a:t>background:green</a:t>
            </a:r>
            <a:r>
              <a:rPr lang="en-US" dirty="0"/>
              <a:t>;  </a:t>
            </a:r>
          </a:p>
          <a:p>
            <a:pPr marL="0" indent="0">
              <a:buNone/>
            </a:pPr>
            <a:r>
              <a:rPr lang="en-US" dirty="0"/>
              <a:t>  </a:t>
            </a:r>
            <a:r>
              <a:rPr lang="en-US" dirty="0" smtClean="0"/>
              <a:t>   left:20px</a:t>
            </a:r>
            <a:endParaRPr lang="en-US" dirty="0"/>
          </a:p>
          <a:p>
            <a:pPr marL="0" indent="0">
              <a:buNone/>
            </a:pPr>
            <a:r>
              <a:rPr lang="en-US" dirty="0">
                <a:solidFill>
                  <a:schemeClr val="bg1"/>
                </a:solidFill>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957" y="2369113"/>
            <a:ext cx="4152900" cy="153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957" y="4399489"/>
            <a:ext cx="4241800" cy="1536700"/>
          </a:xfrm>
          <a:prstGeom prst="rect">
            <a:avLst/>
          </a:prstGeom>
        </p:spPr>
      </p:pic>
    </p:spTree>
    <p:extLst>
      <p:ext uri="{BB962C8B-B14F-4D97-AF65-F5344CB8AC3E}">
        <p14:creationId xmlns:p14="http://schemas.microsoft.com/office/powerpoint/2010/main" val="21370227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In Absolute position, if the parent element don’t have relative properties, the child element which has absolute properties will get </a:t>
            </a:r>
            <a:r>
              <a:rPr lang="en-US" dirty="0" smtClean="0"/>
              <a:t>the viewport </a:t>
            </a:r>
            <a:r>
              <a:rPr lang="en-US" dirty="0"/>
              <a:t>as parent</a:t>
            </a:r>
          </a:p>
          <a:p>
            <a:endParaRPr lang="en-US" dirty="0"/>
          </a:p>
        </p:txBody>
      </p:sp>
    </p:spTree>
    <p:extLst>
      <p:ext uri="{BB962C8B-B14F-4D97-AF65-F5344CB8AC3E}">
        <p14:creationId xmlns:p14="http://schemas.microsoft.com/office/powerpoint/2010/main" val="7002290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01" y="622167"/>
            <a:ext cx="6314551" cy="1295828"/>
          </a:xfrm>
        </p:spPr>
        <p:txBody>
          <a:bodyPr/>
          <a:lstStyle/>
          <a:p>
            <a:r>
              <a:rPr lang="en-US" dirty="0" smtClean="0"/>
              <a:t>POSITIONING HTML ELEMENT</a:t>
            </a:r>
            <a:endParaRPr lang="en-US" dirty="0"/>
          </a:p>
        </p:txBody>
      </p:sp>
      <p:pic>
        <p:nvPicPr>
          <p:cNvPr id="5" name="Picture 3" descr="C:\Users\TONY HUNG CUONG\Desktop\c.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83062" y="2104838"/>
            <a:ext cx="5830061" cy="16105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2" y="2337080"/>
            <a:ext cx="22479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TONY HUNG CUONG\Deskto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72" y="4876901"/>
            <a:ext cx="20764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TONY HUNG CUONG\Desktop\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3061" y="4337317"/>
            <a:ext cx="5829267" cy="228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743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PROPERTIES</a:t>
            </a:r>
            <a:endParaRPr lang="en-US" dirty="0"/>
          </a:p>
        </p:txBody>
      </p:sp>
      <p:sp>
        <p:nvSpPr>
          <p:cNvPr id="3" name="Content Placeholder 2"/>
          <p:cNvSpPr>
            <a:spLocks noGrp="1"/>
          </p:cNvSpPr>
          <p:nvPr>
            <p:ph idx="1"/>
          </p:nvPr>
        </p:nvSpPr>
        <p:spPr/>
        <p:txBody>
          <a:bodyPr/>
          <a:lstStyle/>
          <a:p>
            <a:r>
              <a:rPr lang="en-US" dirty="0"/>
              <a:t>This properties control what the way of elements display</a:t>
            </a:r>
          </a:p>
          <a:p>
            <a:r>
              <a:rPr lang="en-US" dirty="0"/>
              <a:t>The popular properties is: inline, block, </a:t>
            </a:r>
            <a:r>
              <a:rPr lang="en-US" dirty="0" smtClean="0"/>
              <a:t>inline-block, </a:t>
            </a:r>
            <a:r>
              <a:rPr lang="mr-IN" dirty="0" smtClean="0"/>
              <a:t>…</a:t>
            </a:r>
            <a:r>
              <a:rPr lang="en-US" dirty="0" smtClean="0"/>
              <a:t>.</a:t>
            </a:r>
            <a:endParaRPr lang="en-US" dirty="0"/>
          </a:p>
        </p:txBody>
      </p:sp>
    </p:spTree>
    <p:extLst>
      <p:ext uri="{BB962C8B-B14F-4D97-AF65-F5344CB8AC3E}">
        <p14:creationId xmlns:p14="http://schemas.microsoft.com/office/powerpoint/2010/main" val="5271009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654" y="2384926"/>
            <a:ext cx="5639063" cy="3598863"/>
          </a:xfrm>
        </p:spPr>
      </p:pic>
    </p:spTree>
    <p:extLst>
      <p:ext uri="{BB962C8B-B14F-4D97-AF65-F5344CB8AC3E}">
        <p14:creationId xmlns:p14="http://schemas.microsoft.com/office/powerpoint/2010/main" val="1778544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Content Placeholder 2"/>
          <p:cNvSpPr>
            <a:spLocks noGrp="1"/>
          </p:cNvSpPr>
          <p:nvPr>
            <p:ph idx="1"/>
          </p:nvPr>
        </p:nvSpPr>
        <p:spPr/>
        <p:txBody>
          <a:bodyPr/>
          <a:lstStyle/>
          <a:p>
            <a:r>
              <a:rPr lang="en-US" dirty="0"/>
              <a:t>display</a:t>
            </a:r>
            <a:r>
              <a:rPr lang="en-US" dirty="0" smtClean="0"/>
              <a:t>: flex</a:t>
            </a:r>
            <a:endParaRPr lang="en-US" dirty="0"/>
          </a:p>
          <a:p>
            <a:r>
              <a:rPr lang="en-US" dirty="0"/>
              <a:t>flex-direction</a:t>
            </a:r>
            <a:r>
              <a:rPr lang="en-US" dirty="0" smtClean="0"/>
              <a:t>: row </a:t>
            </a:r>
            <a:r>
              <a:rPr lang="en-US" dirty="0"/>
              <a:t>| row-reverse | column | column-reverse;</a:t>
            </a:r>
          </a:p>
          <a:p>
            <a:pPr marL="0" indent="0">
              <a:buNone/>
            </a:pPr>
            <a:endParaRPr lang="en-US" dirty="0"/>
          </a:p>
        </p:txBody>
      </p:sp>
    </p:spTree>
    <p:extLst>
      <p:ext uri="{BB962C8B-B14F-4D97-AF65-F5344CB8AC3E}">
        <p14:creationId xmlns:p14="http://schemas.microsoft.com/office/powerpoint/2010/main" val="649196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ifferent between backend developer and frontend developer</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4253"/>
            <a:ext cx="4279759" cy="4873747"/>
          </a:xfrm>
        </p:spPr>
      </p:pic>
      <p:sp>
        <p:nvSpPr>
          <p:cNvPr id="9" name="TextBox 8"/>
          <p:cNvSpPr txBox="1"/>
          <p:nvPr/>
        </p:nvSpPr>
        <p:spPr>
          <a:xfrm>
            <a:off x="4279759" y="2146853"/>
            <a:ext cx="7912241" cy="1754326"/>
          </a:xfrm>
          <a:prstGeom prst="rect">
            <a:avLst/>
          </a:prstGeom>
          <a:noFill/>
        </p:spPr>
        <p:txBody>
          <a:bodyPr wrap="square" rtlCol="0">
            <a:spAutoFit/>
          </a:bodyPr>
          <a:lstStyle/>
          <a:p>
            <a:pPr marL="285750" indent="-285750">
              <a:buFont typeface="Arial" charset="0"/>
              <a:buChar char="•"/>
            </a:pPr>
            <a:r>
              <a:rPr lang="en-US" dirty="0" smtClean="0"/>
              <a:t>Backend Developer: Working with what working on the server(Server Language + Database)</a:t>
            </a:r>
          </a:p>
          <a:p>
            <a:pPr marL="285750" indent="-285750">
              <a:buFont typeface="Arial" charset="0"/>
              <a:buChar char="•"/>
            </a:pPr>
            <a:r>
              <a:rPr lang="en-US" dirty="0" smtClean="0"/>
              <a:t>Frontend Developer: Working with what working on the client (HTML+JS+CSS) </a:t>
            </a:r>
          </a:p>
          <a:p>
            <a:pPr marL="285750" indent="-285750">
              <a:buFont typeface="Arial" charset="0"/>
              <a:buChar char="•"/>
            </a:pPr>
            <a:r>
              <a:rPr lang="en-US" dirty="0" smtClean="0"/>
              <a:t>If you do well both it, they  call you is a full stack developer or a “coder god” (just kidding </a:t>
            </a:r>
            <a:r>
              <a:rPr lang="en-US" dirty="0" smtClean="0">
                <a:sym typeface="Wingdings"/>
              </a:rPr>
              <a:t>))</a:t>
            </a:r>
            <a:r>
              <a:rPr lang="en-US" dirty="0" smtClean="0"/>
              <a:t>) </a:t>
            </a:r>
            <a:endParaRPr lang="en-US" dirty="0"/>
          </a:p>
        </p:txBody>
      </p:sp>
    </p:spTree>
    <p:extLst>
      <p:ext uri="{BB962C8B-B14F-4D97-AF65-F5344CB8AC3E}">
        <p14:creationId xmlns:p14="http://schemas.microsoft.com/office/powerpoint/2010/main" val="386512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65" y="686737"/>
            <a:ext cx="9136742" cy="1163244"/>
          </a:xfrm>
        </p:spPr>
        <p:txBody>
          <a:bodyPr/>
          <a:lstStyle/>
          <a:p>
            <a:r>
              <a:rPr lang="en-US" dirty="0" smtClean="0"/>
              <a:t>JUSTIFY-CONTENT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654" y="2885440"/>
            <a:ext cx="8006166" cy="3598863"/>
          </a:xfrm>
        </p:spPr>
      </p:pic>
      <p:sp>
        <p:nvSpPr>
          <p:cNvPr id="5" name="Rectangle 4"/>
          <p:cNvSpPr/>
          <p:nvPr/>
        </p:nvSpPr>
        <p:spPr>
          <a:xfrm>
            <a:off x="1338303" y="2044545"/>
            <a:ext cx="6945265" cy="646331"/>
          </a:xfrm>
          <a:prstGeom prst="rect">
            <a:avLst/>
          </a:prstGeom>
        </p:spPr>
        <p:txBody>
          <a:bodyPr wrap="square">
            <a:spAutoFit/>
          </a:bodyPr>
          <a:lstStyle/>
          <a:p>
            <a:pPr marL="285750" indent="-285750">
              <a:buFont typeface="Arial" charset="0"/>
              <a:buChar char="•"/>
            </a:pPr>
            <a:r>
              <a:rPr lang="en-US" b="1" dirty="0"/>
              <a:t>Justify-content</a:t>
            </a:r>
          </a:p>
          <a:p>
            <a:pPr marL="285750" indent="-285750">
              <a:buFont typeface="Arial" charset="0"/>
              <a:buChar char="•"/>
            </a:pPr>
            <a:r>
              <a:rPr lang="en-US" dirty="0"/>
              <a:t>This defines the alignment along the main axis</a:t>
            </a:r>
          </a:p>
        </p:txBody>
      </p:sp>
    </p:spTree>
    <p:extLst>
      <p:ext uri="{BB962C8B-B14F-4D97-AF65-F5344CB8AC3E}">
        <p14:creationId xmlns:p14="http://schemas.microsoft.com/office/powerpoint/2010/main" val="8539490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635267"/>
            <a:ext cx="7791918" cy="1309036"/>
          </a:xfrm>
        </p:spPr>
        <p:txBody>
          <a:bodyPr/>
          <a:lstStyle/>
          <a:p>
            <a:r>
              <a:rPr lang="en-US" dirty="0" smtClean="0"/>
              <a:t>FLEXBOX</a:t>
            </a:r>
            <a:endParaRPr lang="en-US" dirty="0"/>
          </a:p>
        </p:txBody>
      </p:sp>
      <p:sp>
        <p:nvSpPr>
          <p:cNvPr id="3" name="Content Placeholder 2"/>
          <p:cNvSpPr>
            <a:spLocks noGrp="1"/>
          </p:cNvSpPr>
          <p:nvPr>
            <p:ph idx="1"/>
          </p:nvPr>
        </p:nvSpPr>
        <p:spPr>
          <a:xfrm>
            <a:off x="177800" y="3403346"/>
            <a:ext cx="4051298" cy="2109422"/>
          </a:xfrm>
        </p:spPr>
        <p:txBody>
          <a:bodyPr/>
          <a:lstStyle/>
          <a:p>
            <a:r>
              <a:rPr lang="en-US" dirty="0" smtClean="0"/>
              <a:t>Align-items</a:t>
            </a:r>
          </a:p>
          <a:p>
            <a:r>
              <a:rPr lang="en-US" dirty="0"/>
              <a:t>This defines the alignment </a:t>
            </a:r>
            <a:r>
              <a:rPr lang="en-US" dirty="0" smtClean="0"/>
              <a:t>along </a:t>
            </a:r>
            <a:r>
              <a:rPr lang="en-US" dirty="0"/>
              <a:t>the </a:t>
            </a:r>
            <a:r>
              <a:rPr lang="en-US" dirty="0" smtClean="0"/>
              <a:t>cross axis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309" y="2661007"/>
            <a:ext cx="7473568" cy="3594100"/>
          </a:xfrm>
          <a:prstGeom prst="rect">
            <a:avLst/>
          </a:prstGeom>
        </p:spPr>
      </p:pic>
    </p:spTree>
    <p:extLst>
      <p:ext uri="{BB962C8B-B14F-4D97-AF65-F5344CB8AC3E}">
        <p14:creationId xmlns:p14="http://schemas.microsoft.com/office/powerpoint/2010/main" val="12506684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WEBAPGE EXERCICE</a:t>
            </a:r>
            <a:endParaRPr lang="en-US" dirty="0"/>
          </a:p>
        </p:txBody>
      </p:sp>
      <p:pic>
        <p:nvPicPr>
          <p:cNvPr id="4" name="Picture 2" descr="C:\Users\TONY HUNG CUONG\Desktop\z.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51801" y="2336800"/>
            <a:ext cx="6472373"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176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SESSION 1</a:t>
            </a:r>
            <a:endParaRPr lang="en-US" dirty="0"/>
          </a:p>
        </p:txBody>
      </p:sp>
      <p:sp>
        <p:nvSpPr>
          <p:cNvPr id="3" name="Content Placeholder 2"/>
          <p:cNvSpPr>
            <a:spLocks noGrp="1"/>
          </p:cNvSpPr>
          <p:nvPr>
            <p:ph idx="1"/>
          </p:nvPr>
        </p:nvSpPr>
        <p:spPr/>
        <p:txBody>
          <a:bodyPr/>
          <a:lstStyle/>
          <a:p>
            <a:pPr>
              <a:buSzPct val="160000"/>
              <a:buFontTx/>
              <a:buBlip>
                <a:blip r:embed="rId2"/>
              </a:buBlip>
            </a:pPr>
            <a:r>
              <a:rPr lang="en-US" altLang="en-US" dirty="0">
                <a:latin typeface="Arial" charset="0"/>
              </a:rPr>
              <a:t>Advanced properties of CSS</a:t>
            </a:r>
          </a:p>
          <a:p>
            <a:pPr>
              <a:buSzPct val="160000"/>
              <a:buFontTx/>
              <a:buBlip>
                <a:blip r:embed="rId2"/>
              </a:buBlip>
            </a:pPr>
            <a:r>
              <a:rPr lang="en-US" altLang="en-US" dirty="0">
                <a:latin typeface="Arial" charset="0"/>
              </a:rPr>
              <a:t>Properties of CSS3</a:t>
            </a:r>
          </a:p>
          <a:p>
            <a:pPr>
              <a:buSzPct val="160000"/>
              <a:buFontTx/>
              <a:buBlip>
                <a:blip r:embed="rId2"/>
              </a:buBlip>
            </a:pPr>
            <a:r>
              <a:rPr lang="en-US" altLang="en-US" dirty="0">
                <a:latin typeface="Arial" charset="0"/>
              </a:rPr>
              <a:t>Designing layout of website</a:t>
            </a:r>
          </a:p>
          <a:p>
            <a:pPr>
              <a:buSzPct val="160000"/>
              <a:buFontTx/>
              <a:buBlip>
                <a:blip r:embed="rId2"/>
              </a:buBlip>
            </a:pPr>
            <a:endParaRPr lang="en-US" altLang="en-US" sz="2400" dirty="0">
              <a:latin typeface="Arial" charset="0"/>
            </a:endParaRPr>
          </a:p>
          <a:p>
            <a:endParaRPr lang="en-US" dirty="0"/>
          </a:p>
          <a:p>
            <a:endParaRPr lang="en-US" dirty="0"/>
          </a:p>
        </p:txBody>
      </p:sp>
    </p:spTree>
    <p:extLst>
      <p:ext uri="{BB962C8B-B14F-4D97-AF65-F5344CB8AC3E}">
        <p14:creationId xmlns:p14="http://schemas.microsoft.com/office/powerpoint/2010/main" val="1513565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(CONT SESSION 2)</a:t>
            </a:r>
            <a:endParaRPr lang="en-US" dirty="0"/>
          </a:p>
        </p:txBody>
      </p:sp>
      <p:sp>
        <p:nvSpPr>
          <p:cNvPr id="3" name="Content Placeholder 2"/>
          <p:cNvSpPr>
            <a:spLocks noGrp="1"/>
          </p:cNvSpPr>
          <p:nvPr>
            <p:ph idx="1"/>
          </p:nvPr>
        </p:nvSpPr>
        <p:spPr/>
        <p:txBody>
          <a:bodyPr/>
          <a:lstStyle/>
          <a:p>
            <a:pPr>
              <a:buSzPct val="160000"/>
            </a:pPr>
            <a:r>
              <a:rPr lang="en-US" altLang="en-US" sz="2400" dirty="0" smtClean="0">
                <a:latin typeface="Arial" charset="0"/>
              </a:rPr>
              <a:t>What is </a:t>
            </a:r>
            <a:r>
              <a:rPr lang="en-US" altLang="en-US" sz="2400" dirty="0" err="1" smtClean="0">
                <a:latin typeface="Arial" charset="0"/>
              </a:rPr>
              <a:t>JavaSript</a:t>
            </a:r>
            <a:r>
              <a:rPr lang="en-US" altLang="en-US" sz="2400" dirty="0" smtClean="0">
                <a:latin typeface="Arial" charset="0"/>
              </a:rPr>
              <a:t> ?</a:t>
            </a:r>
          </a:p>
          <a:p>
            <a:pPr marL="0" indent="0">
              <a:buSzPct val="160000"/>
              <a:buNone/>
            </a:pPr>
            <a:endParaRPr lang="en-US" altLang="en-US" dirty="0">
              <a:latin typeface="Arial" charset="0"/>
            </a:endParaRPr>
          </a:p>
          <a:p>
            <a:pPr marL="0" indent="0">
              <a:buSzPct val="160000"/>
              <a:buNone/>
            </a:pPr>
            <a:endParaRPr lang="en-US" altLang="en-US" sz="2400" dirty="0" smtClean="0">
              <a:latin typeface="Arial" charset="0"/>
            </a:endParaRPr>
          </a:p>
          <a:p>
            <a:pPr marL="0" indent="0">
              <a:buSzPct val="160000"/>
              <a:buNone/>
            </a:pPr>
            <a:endParaRPr lang="en-US" altLang="en-US" dirty="0">
              <a:latin typeface="Arial" charset="0"/>
            </a:endParaRPr>
          </a:p>
          <a:p>
            <a:pPr marL="0" indent="0">
              <a:buSzPct val="160000"/>
              <a:buNone/>
            </a:pPr>
            <a:endParaRPr lang="en-US" altLang="en-US" sz="2400" dirty="0">
              <a:latin typeface="Arial" charset="0"/>
            </a:endParaRP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1" y="3351996"/>
            <a:ext cx="3814013" cy="22884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0664" y="3351996"/>
            <a:ext cx="3442656" cy="2297191"/>
          </a:xfrm>
          <a:prstGeom prst="rect">
            <a:avLst/>
          </a:prstGeom>
        </p:spPr>
      </p:pic>
      <p:sp>
        <p:nvSpPr>
          <p:cNvPr id="6" name="Plus 5"/>
          <p:cNvSpPr/>
          <p:nvPr/>
        </p:nvSpPr>
        <p:spPr>
          <a:xfrm>
            <a:off x="4037134" y="4136531"/>
            <a:ext cx="914400" cy="914400"/>
          </a:xfrm>
          <a:prstGeom prst="mathPlu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Equal 6"/>
          <p:cNvSpPr/>
          <p:nvPr/>
        </p:nvSpPr>
        <p:spPr>
          <a:xfrm>
            <a:off x="8560753" y="4136531"/>
            <a:ext cx="914400" cy="914400"/>
          </a:xfrm>
          <a:prstGeom prst="mathEqual">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7394" y="3351997"/>
            <a:ext cx="2364606" cy="2364606"/>
          </a:xfrm>
          <a:prstGeom prst="rect">
            <a:avLst/>
          </a:prstGeom>
        </p:spPr>
      </p:pic>
    </p:spTree>
    <p:extLst>
      <p:ext uri="{BB962C8B-B14F-4D97-AF65-F5344CB8AC3E}">
        <p14:creationId xmlns:p14="http://schemas.microsoft.com/office/powerpoint/2010/main" val="1745066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Interpreted language</a:t>
            </a:r>
          </a:p>
          <a:p>
            <a:r>
              <a:rPr lang="en-US" dirty="0" smtClean="0"/>
              <a:t>Born on 1995, Mocha</a:t>
            </a:r>
          </a:p>
          <a:p>
            <a:r>
              <a:rPr lang="en-US" dirty="0" smtClean="0"/>
              <a:t>Rename to </a:t>
            </a:r>
            <a:r>
              <a:rPr lang="en-US" dirty="0" err="1" smtClean="0"/>
              <a:t>LiveScript</a:t>
            </a:r>
            <a:endParaRPr lang="en-US" dirty="0" smtClean="0"/>
          </a:p>
          <a:p>
            <a:r>
              <a:rPr lang="en-US" dirty="0" smtClean="0"/>
              <a:t>1997, rename to </a:t>
            </a:r>
            <a:r>
              <a:rPr lang="en-US" dirty="0" err="1" smtClean="0"/>
              <a:t>Javascript</a:t>
            </a:r>
            <a:endParaRPr lang="en-US" dirty="0" smtClean="0"/>
          </a:p>
          <a:p>
            <a:r>
              <a:rPr lang="en-US" dirty="0" smtClean="0"/>
              <a:t>Syntax like C/the father of all high programing languages</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7445172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JAVASCRIPT </a:t>
            </a:r>
            <a:endParaRPr lang="en-US" dirty="0"/>
          </a:p>
        </p:txBody>
      </p:sp>
      <p:sp>
        <p:nvSpPr>
          <p:cNvPr id="3" name="Content Placeholder 2"/>
          <p:cNvSpPr>
            <a:spLocks noGrp="1"/>
          </p:cNvSpPr>
          <p:nvPr>
            <p:ph idx="1"/>
          </p:nvPr>
        </p:nvSpPr>
        <p:spPr>
          <a:xfrm>
            <a:off x="1251678" y="2250375"/>
            <a:ext cx="10178322" cy="4518560"/>
          </a:xfrm>
        </p:spPr>
        <p:txBody>
          <a:bodyPr>
            <a:normAutofit/>
          </a:bodyPr>
          <a:lstStyle/>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82276695"/>
              </p:ext>
            </p:extLst>
          </p:nvPr>
        </p:nvGraphicFramePr>
        <p:xfrm>
          <a:off x="1069279" y="2120732"/>
          <a:ext cx="9850583" cy="4551215"/>
        </p:xfrm>
        <a:graphic>
          <a:graphicData uri="http://schemas.openxmlformats.org/drawingml/2006/table">
            <a:tbl>
              <a:tblPr/>
              <a:tblGrid>
                <a:gridCol w="1970117"/>
                <a:gridCol w="2955174"/>
                <a:gridCol w="4925292"/>
              </a:tblGrid>
              <a:tr h="204386">
                <a:tc>
                  <a:txBody>
                    <a:bodyPr/>
                    <a:lstStyle/>
                    <a:p>
                      <a:pPr algn="l" fontAlgn="base"/>
                      <a:r>
                        <a:rPr lang="en-US" sz="800" b="1">
                          <a:solidFill>
                            <a:schemeClr val="bg1"/>
                          </a:solidFill>
                          <a:effectLst/>
                        </a:rPr>
                        <a:t>Phiên bản</a:t>
                      </a:r>
                      <a:endParaRPr lang="en-US" sz="800" b="0">
                        <a:solidFill>
                          <a:schemeClr val="bg1"/>
                        </a:solidFill>
                        <a:effectLst/>
                      </a:endParaRP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1">
                          <a:solidFill>
                            <a:schemeClr val="bg1"/>
                          </a:solidFill>
                          <a:effectLst/>
                        </a:rPr>
                        <a:t>Tên chính thức</a:t>
                      </a:r>
                      <a:endParaRPr lang="en-US" sz="800" b="0">
                        <a:solidFill>
                          <a:schemeClr val="bg1"/>
                        </a:solidFill>
                        <a:effectLst/>
                      </a:endParaRP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1">
                          <a:solidFill>
                            <a:schemeClr val="bg1"/>
                          </a:solidFill>
                          <a:effectLst/>
                        </a:rPr>
                        <a:t>Mô tả</a:t>
                      </a:r>
                      <a:endParaRPr lang="en-US" sz="800" b="0">
                        <a:solidFill>
                          <a:schemeClr val="bg1"/>
                        </a:solidFill>
                        <a:effectLst/>
                      </a:endParaRP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204386">
                <a:tc>
                  <a:txBody>
                    <a:bodyPr/>
                    <a:lstStyle/>
                    <a:p>
                      <a:pPr algn="l" fontAlgn="base"/>
                      <a:r>
                        <a:rPr lang="en-US" sz="800" b="0">
                          <a:solidFill>
                            <a:schemeClr val="bg1"/>
                          </a:solidFill>
                          <a:effectLst/>
                        </a:rPr>
                        <a:t>1</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it-IT" sz="800" b="0" dirty="0" err="1">
                          <a:solidFill>
                            <a:schemeClr val="bg1"/>
                          </a:solidFill>
                          <a:effectLst/>
                        </a:rPr>
                        <a:t>ECMAScript</a:t>
                      </a:r>
                      <a:r>
                        <a:rPr lang="it-IT" sz="800" b="0" dirty="0">
                          <a:solidFill>
                            <a:schemeClr val="bg1"/>
                          </a:solidFill>
                          <a:effectLst/>
                        </a:rPr>
                        <a:t> 1 (1997)</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en-US" sz="800" b="0" dirty="0" err="1">
                          <a:solidFill>
                            <a:schemeClr val="bg1"/>
                          </a:solidFill>
                          <a:effectLst/>
                        </a:rPr>
                        <a:t>Phiên</a:t>
                      </a:r>
                      <a:r>
                        <a:rPr lang="en-US" sz="800" b="0" dirty="0">
                          <a:solidFill>
                            <a:schemeClr val="bg1"/>
                          </a:solidFill>
                          <a:effectLst/>
                        </a:rPr>
                        <a:t> </a:t>
                      </a:r>
                      <a:r>
                        <a:rPr lang="en-US" sz="800" b="0" dirty="0" err="1">
                          <a:solidFill>
                            <a:schemeClr val="bg1"/>
                          </a:solidFill>
                          <a:effectLst/>
                        </a:rPr>
                        <a:t>bản</a:t>
                      </a:r>
                      <a:r>
                        <a:rPr lang="en-US" sz="800" b="0" dirty="0">
                          <a:solidFill>
                            <a:schemeClr val="bg1"/>
                          </a:solidFill>
                          <a:effectLst/>
                        </a:rPr>
                        <a:t> </a:t>
                      </a:r>
                      <a:r>
                        <a:rPr lang="en-US" sz="800" b="0" dirty="0" err="1">
                          <a:solidFill>
                            <a:schemeClr val="bg1"/>
                          </a:solidFill>
                          <a:effectLst/>
                        </a:rPr>
                        <a:t>đầu</a:t>
                      </a:r>
                      <a:r>
                        <a:rPr lang="en-US" sz="800" b="0" dirty="0">
                          <a:solidFill>
                            <a:schemeClr val="bg1"/>
                          </a:solidFill>
                          <a:effectLst/>
                        </a:rPr>
                        <a:t> </a:t>
                      </a:r>
                      <a:r>
                        <a:rPr lang="en-US" sz="800" b="0" dirty="0" err="1">
                          <a:solidFill>
                            <a:schemeClr val="bg1"/>
                          </a:solidFill>
                          <a:effectLst/>
                        </a:rPr>
                        <a:t>tiên</a:t>
                      </a:r>
                      <a:r>
                        <a:rPr lang="en-US" sz="800" b="0" dirty="0">
                          <a:solidFill>
                            <a:schemeClr val="bg1"/>
                          </a:solidFill>
                          <a:effectLst/>
                        </a:rPr>
                        <a:t>.</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04386">
                <a:tc>
                  <a:txBody>
                    <a:bodyPr/>
                    <a:lstStyle/>
                    <a:p>
                      <a:pPr algn="l" fontAlgn="base"/>
                      <a:r>
                        <a:rPr lang="is-IS" sz="800" b="0" dirty="0">
                          <a:solidFill>
                            <a:schemeClr val="bg1"/>
                          </a:solidFill>
                          <a:effectLst/>
                        </a:rPr>
                        <a:t>2</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is-IS" sz="800" b="0" dirty="0">
                          <a:solidFill>
                            <a:schemeClr val="bg1"/>
                          </a:solidFill>
                          <a:effectLst/>
                        </a:rPr>
                        <a:t>ECMAScript 2 (1998)</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0" dirty="0" err="1">
                          <a:solidFill>
                            <a:schemeClr val="bg1"/>
                          </a:solidFill>
                          <a:effectLst/>
                        </a:rPr>
                        <a:t>Chỉ</a:t>
                      </a:r>
                      <a:r>
                        <a:rPr lang="en-US" sz="800" b="0" dirty="0">
                          <a:solidFill>
                            <a:schemeClr val="bg1"/>
                          </a:solidFill>
                          <a:effectLst/>
                        </a:rPr>
                        <a:t> </a:t>
                      </a:r>
                      <a:r>
                        <a:rPr lang="en-US" sz="800" b="0" dirty="0" err="1">
                          <a:solidFill>
                            <a:schemeClr val="bg1"/>
                          </a:solidFill>
                          <a:effectLst/>
                        </a:rPr>
                        <a:t>thay</a:t>
                      </a:r>
                      <a:r>
                        <a:rPr lang="en-US" sz="800" b="0" dirty="0">
                          <a:solidFill>
                            <a:schemeClr val="bg1"/>
                          </a:solidFill>
                          <a:effectLst/>
                        </a:rPr>
                        <a:t> </a:t>
                      </a:r>
                      <a:r>
                        <a:rPr lang="en-US" sz="800" b="0" dirty="0" err="1">
                          <a:solidFill>
                            <a:schemeClr val="bg1"/>
                          </a:solidFill>
                          <a:effectLst/>
                        </a:rPr>
                        <a:t>đổi</a:t>
                      </a:r>
                      <a:r>
                        <a:rPr lang="en-US" sz="800" b="0" dirty="0">
                          <a:solidFill>
                            <a:schemeClr val="bg1"/>
                          </a:solidFill>
                          <a:effectLst/>
                        </a:rPr>
                        <a:t>, </a:t>
                      </a:r>
                      <a:r>
                        <a:rPr lang="en-US" sz="800" b="0" dirty="0" err="1">
                          <a:solidFill>
                            <a:schemeClr val="bg1"/>
                          </a:solidFill>
                          <a:effectLst/>
                        </a:rPr>
                        <a:t>biên</a:t>
                      </a:r>
                      <a:r>
                        <a:rPr lang="en-US" sz="800" b="0" dirty="0">
                          <a:solidFill>
                            <a:schemeClr val="bg1"/>
                          </a:solidFill>
                          <a:effectLst/>
                        </a:rPr>
                        <a:t> </a:t>
                      </a:r>
                      <a:r>
                        <a:rPr lang="en-US" sz="800" b="0" dirty="0" err="1">
                          <a:solidFill>
                            <a:schemeClr val="bg1"/>
                          </a:solidFill>
                          <a:effectLst/>
                        </a:rPr>
                        <a:t>tập</a:t>
                      </a:r>
                      <a:r>
                        <a:rPr lang="en-US" sz="800" b="0" dirty="0">
                          <a:solidFill>
                            <a:schemeClr val="bg1"/>
                          </a:solidFill>
                          <a:effectLst/>
                        </a:rPr>
                        <a:t> </a:t>
                      </a:r>
                      <a:r>
                        <a:rPr lang="en-US" sz="800" b="0" dirty="0" err="1">
                          <a:solidFill>
                            <a:schemeClr val="bg1"/>
                          </a:solidFill>
                          <a:effectLst/>
                        </a:rPr>
                        <a:t>lại</a:t>
                      </a:r>
                      <a:r>
                        <a:rPr lang="en-US" sz="800" b="0" dirty="0">
                          <a:solidFill>
                            <a:schemeClr val="bg1"/>
                          </a:solidFill>
                          <a:effectLst/>
                        </a:rPr>
                        <a:t>.</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57917">
                <a:tc>
                  <a:txBody>
                    <a:bodyPr/>
                    <a:lstStyle/>
                    <a:p>
                      <a:pPr algn="l" fontAlgn="base"/>
                      <a:r>
                        <a:rPr lang="en-US" sz="800" b="0" dirty="0">
                          <a:solidFill>
                            <a:schemeClr val="bg1"/>
                          </a:solidFill>
                          <a:effectLst/>
                        </a:rPr>
                        <a:t>3</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is-IS" sz="800" b="0">
                          <a:solidFill>
                            <a:schemeClr val="bg1"/>
                          </a:solidFill>
                          <a:effectLst/>
                        </a:rPr>
                        <a:t>ECMAScript 3 (1999)</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en-US" sz="800" b="0" dirty="0" err="1">
                          <a:solidFill>
                            <a:schemeClr val="bg1"/>
                          </a:solidFill>
                          <a:effectLst/>
                        </a:rPr>
                        <a:t>Thêm</a:t>
                      </a:r>
                      <a:r>
                        <a:rPr lang="en-US" sz="800" b="0" dirty="0">
                          <a:solidFill>
                            <a:schemeClr val="bg1"/>
                          </a:solidFill>
                          <a:effectLst/>
                        </a:rPr>
                        <a:t> Regular Expressions.</a:t>
                      </a:r>
                      <a:br>
                        <a:rPr lang="en-US" sz="800" b="0" dirty="0">
                          <a:solidFill>
                            <a:schemeClr val="bg1"/>
                          </a:solidFill>
                          <a:effectLst/>
                        </a:rPr>
                      </a:br>
                      <a:r>
                        <a:rPr lang="en-US" sz="800" b="0" dirty="0" err="1">
                          <a:solidFill>
                            <a:schemeClr val="bg1"/>
                          </a:solidFill>
                          <a:effectLst/>
                        </a:rPr>
                        <a:t>Thêm</a:t>
                      </a:r>
                      <a:r>
                        <a:rPr lang="en-US" sz="800" b="0" dirty="0">
                          <a:solidFill>
                            <a:schemeClr val="bg1"/>
                          </a:solidFill>
                          <a:effectLst/>
                        </a:rPr>
                        <a:t> try/catch.</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04386">
                <a:tc>
                  <a:txBody>
                    <a:bodyPr/>
                    <a:lstStyle/>
                    <a:p>
                      <a:pPr algn="l" fontAlgn="base"/>
                      <a:r>
                        <a:rPr lang="en-US" sz="800" b="0">
                          <a:solidFill>
                            <a:schemeClr val="bg1"/>
                          </a:solidFill>
                          <a:effectLst/>
                        </a:rPr>
                        <a:t>4</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0" dirty="0">
                          <a:solidFill>
                            <a:schemeClr val="bg1"/>
                          </a:solidFill>
                          <a:effectLst/>
                        </a:rPr>
                        <a:t>ECMAScript 4</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0" dirty="0">
                          <a:solidFill>
                            <a:schemeClr val="bg1"/>
                          </a:solidFill>
                          <a:effectLst/>
                        </a:rPr>
                        <a:t>Never released.</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818511">
                <a:tc>
                  <a:txBody>
                    <a:bodyPr/>
                    <a:lstStyle/>
                    <a:p>
                      <a:pPr algn="l" fontAlgn="base"/>
                      <a:r>
                        <a:rPr lang="en-US" sz="800" b="0" dirty="0">
                          <a:solidFill>
                            <a:schemeClr val="bg1"/>
                          </a:solidFill>
                          <a:effectLst/>
                        </a:rPr>
                        <a:t>5</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is-IS" sz="800" b="0">
                          <a:solidFill>
                            <a:schemeClr val="bg1"/>
                          </a:solidFill>
                          <a:effectLst/>
                        </a:rPr>
                        <a:t>ECMAScript 5 (2009)</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en-US" sz="800" b="0">
                          <a:solidFill>
                            <a:schemeClr val="bg1"/>
                          </a:solidFill>
                          <a:effectLst/>
                        </a:rPr>
                        <a:t>Thêm “strict mode”.</a:t>
                      </a:r>
                      <a:br>
                        <a:rPr lang="en-US" sz="800" b="0">
                          <a:solidFill>
                            <a:schemeClr val="bg1"/>
                          </a:solidFill>
                          <a:effectLst/>
                        </a:rPr>
                      </a:br>
                      <a:r>
                        <a:rPr lang="en-US" sz="800" b="0">
                          <a:solidFill>
                            <a:schemeClr val="bg1"/>
                          </a:solidFill>
                          <a:effectLst/>
                        </a:rPr>
                        <a:t>Thêm JSON support.</a:t>
                      </a:r>
                      <a:br>
                        <a:rPr lang="en-US" sz="800" b="0">
                          <a:solidFill>
                            <a:schemeClr val="bg1"/>
                          </a:solidFill>
                          <a:effectLst/>
                        </a:rPr>
                      </a:br>
                      <a:r>
                        <a:rPr lang="en-US" sz="800" b="0">
                          <a:solidFill>
                            <a:schemeClr val="bg1"/>
                          </a:solidFill>
                          <a:effectLst/>
                        </a:rPr>
                        <a:t>Thêm String.trim().</a:t>
                      </a:r>
                      <a:br>
                        <a:rPr lang="en-US" sz="800" b="0">
                          <a:solidFill>
                            <a:schemeClr val="bg1"/>
                          </a:solidFill>
                          <a:effectLst/>
                        </a:rPr>
                      </a:br>
                      <a:r>
                        <a:rPr lang="en-US" sz="800" b="0">
                          <a:solidFill>
                            <a:schemeClr val="bg1"/>
                          </a:solidFill>
                          <a:effectLst/>
                        </a:rPr>
                        <a:t>Thêm Array.isArray().</a:t>
                      </a:r>
                      <a:br>
                        <a:rPr lang="en-US" sz="800" b="0">
                          <a:solidFill>
                            <a:schemeClr val="bg1"/>
                          </a:solidFill>
                          <a:effectLst/>
                        </a:rPr>
                      </a:br>
                      <a:r>
                        <a:rPr lang="en-US" sz="800" b="0">
                          <a:solidFill>
                            <a:schemeClr val="bg1"/>
                          </a:solidFill>
                          <a:effectLst/>
                        </a:rPr>
                        <a:t>Thêm Array Iteration Methods.</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04386">
                <a:tc>
                  <a:txBody>
                    <a:bodyPr/>
                    <a:lstStyle/>
                    <a:p>
                      <a:pPr algn="l" fontAlgn="base"/>
                      <a:r>
                        <a:rPr lang="nb-NO" sz="800" b="0">
                          <a:solidFill>
                            <a:schemeClr val="bg1"/>
                          </a:solidFill>
                          <a:effectLst/>
                        </a:rPr>
                        <a:t>5.1</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pt-BR" sz="800" b="0">
                          <a:solidFill>
                            <a:schemeClr val="bg1"/>
                          </a:solidFill>
                          <a:effectLst/>
                        </a:rPr>
                        <a:t>ECMAScript 5.1 (2011)</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0">
                          <a:solidFill>
                            <a:schemeClr val="bg1"/>
                          </a:solidFill>
                          <a:effectLst/>
                        </a:rPr>
                        <a:t>Chỉ thay đổi, biên tập lại.</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664980">
                <a:tc>
                  <a:txBody>
                    <a:bodyPr/>
                    <a:lstStyle/>
                    <a:p>
                      <a:pPr algn="l" fontAlgn="base"/>
                      <a:r>
                        <a:rPr lang="en-US" sz="800" b="0">
                          <a:solidFill>
                            <a:schemeClr val="bg1"/>
                          </a:solidFill>
                          <a:effectLst/>
                        </a:rPr>
                        <a:t>6</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en-US" sz="800" b="0">
                          <a:solidFill>
                            <a:schemeClr val="bg1"/>
                          </a:solidFill>
                          <a:effectLst/>
                        </a:rPr>
                        <a:t>ECMAScript 2015</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en-US" sz="800" b="0">
                          <a:solidFill>
                            <a:schemeClr val="bg1"/>
                          </a:solidFill>
                          <a:effectLst/>
                        </a:rPr>
                        <a:t>Thêm let and const.</a:t>
                      </a:r>
                      <a:br>
                        <a:rPr lang="en-US" sz="800" b="0">
                          <a:solidFill>
                            <a:schemeClr val="bg1"/>
                          </a:solidFill>
                          <a:effectLst/>
                        </a:rPr>
                      </a:br>
                      <a:r>
                        <a:rPr lang="en-US" sz="800" b="0">
                          <a:solidFill>
                            <a:schemeClr val="bg1"/>
                          </a:solidFill>
                          <a:effectLst/>
                        </a:rPr>
                        <a:t>Thêm default parameter values.</a:t>
                      </a:r>
                      <a:br>
                        <a:rPr lang="en-US" sz="800" b="0">
                          <a:solidFill>
                            <a:schemeClr val="bg1"/>
                          </a:solidFill>
                          <a:effectLst/>
                        </a:rPr>
                      </a:br>
                      <a:r>
                        <a:rPr lang="en-US" sz="800" b="0">
                          <a:solidFill>
                            <a:schemeClr val="bg1"/>
                          </a:solidFill>
                          <a:effectLst/>
                        </a:rPr>
                        <a:t>Thêm Array.find().</a:t>
                      </a:r>
                      <a:br>
                        <a:rPr lang="en-US" sz="800" b="0">
                          <a:solidFill>
                            <a:schemeClr val="bg1"/>
                          </a:solidFill>
                          <a:effectLst/>
                        </a:rPr>
                      </a:br>
                      <a:r>
                        <a:rPr lang="en-US" sz="800" b="0">
                          <a:solidFill>
                            <a:schemeClr val="bg1"/>
                          </a:solidFill>
                          <a:effectLst/>
                        </a:rPr>
                        <a:t>Thêm Array.findIndex().</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357917">
                <a:tc>
                  <a:txBody>
                    <a:bodyPr/>
                    <a:lstStyle/>
                    <a:p>
                      <a:pPr algn="l" fontAlgn="base"/>
                      <a:r>
                        <a:rPr lang="en-US" sz="800" b="0">
                          <a:solidFill>
                            <a:schemeClr val="bg1"/>
                          </a:solidFill>
                          <a:effectLst/>
                        </a:rPr>
                        <a:t>7</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0">
                          <a:solidFill>
                            <a:schemeClr val="bg1"/>
                          </a:solidFill>
                          <a:effectLst/>
                        </a:rPr>
                        <a:t>ECMAScript 2016</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0">
                          <a:solidFill>
                            <a:schemeClr val="bg1"/>
                          </a:solidFill>
                          <a:effectLst/>
                        </a:rPr>
                        <a:t>Thêm exponential operator (**).</a:t>
                      </a:r>
                      <a:br>
                        <a:rPr lang="en-US" sz="800" b="0">
                          <a:solidFill>
                            <a:schemeClr val="bg1"/>
                          </a:solidFill>
                          <a:effectLst/>
                        </a:rPr>
                      </a:br>
                      <a:r>
                        <a:rPr lang="en-US" sz="800" b="0">
                          <a:solidFill>
                            <a:schemeClr val="bg1"/>
                          </a:solidFill>
                          <a:effectLst/>
                        </a:rPr>
                        <a:t>Thêm Array.prototype.includes.</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664980">
                <a:tc>
                  <a:txBody>
                    <a:bodyPr/>
                    <a:lstStyle/>
                    <a:p>
                      <a:pPr algn="l" fontAlgn="base"/>
                      <a:r>
                        <a:rPr lang="en-US" sz="800" b="0">
                          <a:solidFill>
                            <a:schemeClr val="bg1"/>
                          </a:solidFill>
                          <a:effectLst/>
                        </a:rPr>
                        <a:t>8</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en-US" sz="800" b="0">
                          <a:solidFill>
                            <a:schemeClr val="bg1"/>
                          </a:solidFill>
                          <a:effectLst/>
                        </a:rPr>
                        <a:t>ECMAScript 2017</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algn="l" fontAlgn="base"/>
                      <a:r>
                        <a:rPr lang="en-US" sz="800" b="0">
                          <a:solidFill>
                            <a:schemeClr val="bg1"/>
                          </a:solidFill>
                          <a:effectLst/>
                        </a:rPr>
                        <a:t>Thêm string padding.</a:t>
                      </a:r>
                      <a:br>
                        <a:rPr lang="en-US" sz="800" b="0">
                          <a:solidFill>
                            <a:schemeClr val="bg1"/>
                          </a:solidFill>
                          <a:effectLst/>
                        </a:rPr>
                      </a:br>
                      <a:r>
                        <a:rPr lang="en-US" sz="800" b="0">
                          <a:solidFill>
                            <a:schemeClr val="bg1"/>
                          </a:solidFill>
                          <a:effectLst/>
                        </a:rPr>
                        <a:t>Thêm new Object properties.</a:t>
                      </a:r>
                      <a:br>
                        <a:rPr lang="en-US" sz="800" b="0">
                          <a:solidFill>
                            <a:schemeClr val="bg1"/>
                          </a:solidFill>
                          <a:effectLst/>
                        </a:rPr>
                      </a:br>
                      <a:r>
                        <a:rPr lang="en-US" sz="800" b="0">
                          <a:solidFill>
                            <a:schemeClr val="bg1"/>
                          </a:solidFill>
                          <a:effectLst/>
                        </a:rPr>
                        <a:t>Thêm Async functions.</a:t>
                      </a:r>
                      <a:br>
                        <a:rPr lang="en-US" sz="800" b="0">
                          <a:solidFill>
                            <a:schemeClr val="bg1"/>
                          </a:solidFill>
                          <a:effectLst/>
                        </a:rPr>
                      </a:br>
                      <a:r>
                        <a:rPr lang="en-US" sz="800" b="0">
                          <a:solidFill>
                            <a:schemeClr val="bg1"/>
                          </a:solidFill>
                          <a:effectLst/>
                        </a:rPr>
                        <a:t>Thêm Shared Memory.</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664980">
                <a:tc>
                  <a:txBody>
                    <a:bodyPr/>
                    <a:lstStyle/>
                    <a:p>
                      <a:pPr algn="l" fontAlgn="base"/>
                      <a:r>
                        <a:rPr lang="en-US" sz="800" b="0">
                          <a:solidFill>
                            <a:schemeClr val="bg1"/>
                          </a:solidFill>
                          <a:effectLst/>
                        </a:rPr>
                        <a:t>9</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0">
                          <a:solidFill>
                            <a:schemeClr val="bg1"/>
                          </a:solidFill>
                          <a:effectLst/>
                        </a:rPr>
                        <a:t>ECMAScript 2018</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base"/>
                      <a:r>
                        <a:rPr lang="en-US" sz="800" b="0" dirty="0" err="1">
                          <a:solidFill>
                            <a:schemeClr val="bg1"/>
                          </a:solidFill>
                          <a:effectLst/>
                        </a:rPr>
                        <a:t>Thêm</a:t>
                      </a:r>
                      <a:r>
                        <a:rPr lang="en-US" sz="800" b="0" dirty="0">
                          <a:solidFill>
                            <a:schemeClr val="bg1"/>
                          </a:solidFill>
                          <a:effectLst/>
                        </a:rPr>
                        <a:t> rest / spread properties.</a:t>
                      </a:r>
                      <a:br>
                        <a:rPr lang="en-US" sz="800" b="0" dirty="0">
                          <a:solidFill>
                            <a:schemeClr val="bg1"/>
                          </a:solidFill>
                          <a:effectLst/>
                        </a:rPr>
                      </a:br>
                      <a:r>
                        <a:rPr lang="en-US" sz="800" b="0" dirty="0" err="1">
                          <a:solidFill>
                            <a:schemeClr val="bg1"/>
                          </a:solidFill>
                          <a:effectLst/>
                        </a:rPr>
                        <a:t>Thêm</a:t>
                      </a:r>
                      <a:r>
                        <a:rPr lang="en-US" sz="800" b="0" dirty="0">
                          <a:solidFill>
                            <a:schemeClr val="bg1"/>
                          </a:solidFill>
                          <a:effectLst/>
                        </a:rPr>
                        <a:t> Asynchronous iteration.</a:t>
                      </a:r>
                      <a:br>
                        <a:rPr lang="en-US" sz="800" b="0" dirty="0">
                          <a:solidFill>
                            <a:schemeClr val="bg1"/>
                          </a:solidFill>
                          <a:effectLst/>
                        </a:rPr>
                      </a:br>
                      <a:r>
                        <a:rPr lang="en-US" sz="800" b="0" dirty="0" err="1">
                          <a:solidFill>
                            <a:schemeClr val="bg1"/>
                          </a:solidFill>
                          <a:effectLst/>
                        </a:rPr>
                        <a:t>Thêm</a:t>
                      </a:r>
                      <a:r>
                        <a:rPr lang="en-US" sz="800" b="0" dirty="0">
                          <a:solidFill>
                            <a:schemeClr val="bg1"/>
                          </a:solidFill>
                          <a:effectLst/>
                        </a:rPr>
                        <a:t> </a:t>
                      </a:r>
                      <a:r>
                        <a:rPr lang="en-US" sz="800" b="0" dirty="0" err="1">
                          <a:solidFill>
                            <a:schemeClr val="bg1"/>
                          </a:solidFill>
                          <a:effectLst/>
                        </a:rPr>
                        <a:t>Promise.finally</a:t>
                      </a:r>
                      <a:r>
                        <a:rPr lang="en-US" sz="800" b="0" dirty="0">
                          <a:solidFill>
                            <a:schemeClr val="bg1"/>
                          </a:solidFill>
                          <a:effectLst/>
                        </a:rPr>
                        <a:t>().</a:t>
                      </a:r>
                      <a:br>
                        <a:rPr lang="en-US" sz="800" b="0" dirty="0">
                          <a:solidFill>
                            <a:schemeClr val="bg1"/>
                          </a:solidFill>
                          <a:effectLst/>
                        </a:rPr>
                      </a:br>
                      <a:r>
                        <a:rPr lang="en-US" sz="800" b="0" dirty="0">
                          <a:solidFill>
                            <a:schemeClr val="bg1"/>
                          </a:solidFill>
                          <a:effectLst/>
                        </a:rPr>
                        <a:t>Additions to </a:t>
                      </a:r>
                      <a:r>
                        <a:rPr lang="en-US" sz="800" b="0" dirty="0" err="1">
                          <a:solidFill>
                            <a:schemeClr val="bg1"/>
                          </a:solidFill>
                          <a:effectLst/>
                        </a:rPr>
                        <a:t>RegExp</a:t>
                      </a:r>
                      <a:r>
                        <a:rPr lang="en-US" sz="800" b="0" dirty="0">
                          <a:solidFill>
                            <a:schemeClr val="bg1"/>
                          </a:solidFill>
                          <a:effectLst/>
                        </a:rPr>
                        <a:t>.</a:t>
                      </a:r>
                    </a:p>
                  </a:txBody>
                  <a:tcPr marL="40383" marR="40383" marT="20192" marB="2019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065327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JAVASCRIPT A OOP LANGUAGE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810" y="2496870"/>
            <a:ext cx="7025907" cy="3750594"/>
          </a:xfrm>
          <a:prstGeom prst="rect">
            <a:avLst/>
          </a:prstGeom>
        </p:spPr>
      </p:pic>
    </p:spTree>
    <p:extLst>
      <p:ext uri="{BB962C8B-B14F-4D97-AF65-F5344CB8AC3E}">
        <p14:creationId xmlns:p14="http://schemas.microsoft.com/office/powerpoint/2010/main" val="6713575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JAVASCRIPT</a:t>
            </a:r>
            <a:endParaRPr lang="en-US" dirty="0"/>
          </a:p>
        </p:txBody>
      </p:sp>
      <p:sp>
        <p:nvSpPr>
          <p:cNvPr id="3" name="TextBox 2"/>
          <p:cNvSpPr txBox="1"/>
          <p:nvPr/>
        </p:nvSpPr>
        <p:spPr>
          <a:xfrm>
            <a:off x="680321" y="2531224"/>
            <a:ext cx="8106442" cy="1938992"/>
          </a:xfrm>
          <a:prstGeom prst="rect">
            <a:avLst/>
          </a:prstGeom>
          <a:noFill/>
        </p:spPr>
        <p:txBody>
          <a:bodyPr wrap="square" rtlCol="0">
            <a:spAutoFit/>
          </a:bodyPr>
          <a:lstStyle/>
          <a:p>
            <a:pPr marL="285750" indent="-285750">
              <a:buFont typeface="Arial" charset="0"/>
              <a:buChar char="•"/>
            </a:pPr>
            <a:r>
              <a:rPr lang="en-US" sz="2400" dirty="0" smtClean="0"/>
              <a:t>Client-Side(Frontend Developer)</a:t>
            </a:r>
          </a:p>
          <a:p>
            <a:pPr marL="285750" indent="-285750">
              <a:buFont typeface="Arial" charset="0"/>
              <a:buChar char="•"/>
            </a:pPr>
            <a:r>
              <a:rPr lang="en-US" sz="2400" dirty="0" smtClean="0"/>
              <a:t>Backend-Side(</a:t>
            </a:r>
            <a:r>
              <a:rPr lang="en-US" sz="2400" dirty="0" err="1" smtClean="0"/>
              <a:t>NodeJS</a:t>
            </a:r>
            <a:r>
              <a:rPr lang="en-US" sz="2400" dirty="0" smtClean="0"/>
              <a:t>)</a:t>
            </a:r>
          </a:p>
          <a:p>
            <a:pPr marL="285750" indent="-285750">
              <a:buFont typeface="Arial" charset="0"/>
              <a:buChar char="•"/>
            </a:pPr>
            <a:r>
              <a:rPr lang="en-US" sz="2400" dirty="0" smtClean="0"/>
              <a:t>Desktop App(Electron framework)</a:t>
            </a:r>
          </a:p>
          <a:p>
            <a:pPr marL="285750" indent="-285750">
              <a:buFont typeface="Arial" charset="0"/>
              <a:buChar char="•"/>
            </a:pPr>
            <a:r>
              <a:rPr lang="en-US" sz="2400" dirty="0" smtClean="0"/>
              <a:t>Mobile App(Ionic, react-native)</a:t>
            </a:r>
          </a:p>
          <a:p>
            <a:pPr marL="285750" indent="-285750">
              <a:buFont typeface="Arial" charset="0"/>
              <a:buChar char="•"/>
            </a:pPr>
            <a:endParaRPr lang="en-US" sz="2400" dirty="0"/>
          </a:p>
        </p:txBody>
      </p:sp>
    </p:spTree>
    <p:extLst>
      <p:ext uri="{BB962C8B-B14F-4D97-AF65-F5344CB8AC3E}">
        <p14:creationId xmlns:p14="http://schemas.microsoft.com/office/powerpoint/2010/main" val="6280010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 IN LOVE WITH JAVASCRIPT</a:t>
            </a:r>
            <a:endParaRPr lang="en-US" dirty="0"/>
          </a:p>
        </p:txBody>
      </p:sp>
      <p:sp>
        <p:nvSpPr>
          <p:cNvPr id="3" name="TextBox 2"/>
          <p:cNvSpPr txBox="1"/>
          <p:nvPr/>
        </p:nvSpPr>
        <p:spPr>
          <a:xfrm>
            <a:off x="680321" y="2209615"/>
            <a:ext cx="9870141" cy="2246769"/>
          </a:xfrm>
          <a:prstGeom prst="rect">
            <a:avLst/>
          </a:prstGeom>
          <a:noFill/>
        </p:spPr>
        <p:txBody>
          <a:bodyPr wrap="square" rtlCol="0">
            <a:spAutoFit/>
          </a:bodyPr>
          <a:lstStyle/>
          <a:p>
            <a:pPr marL="285750" indent="-285750">
              <a:buFont typeface="Arial" charset="0"/>
              <a:buChar char="•"/>
            </a:pPr>
            <a:r>
              <a:rPr lang="en-US" sz="2800" dirty="0" smtClean="0"/>
              <a:t>Defining Variables</a:t>
            </a:r>
          </a:p>
          <a:p>
            <a:pPr marL="285750" indent="-285750">
              <a:buFont typeface="Arial" charset="0"/>
              <a:buChar char="•"/>
            </a:pPr>
            <a:r>
              <a:rPr lang="en-US" sz="2800" dirty="0" smtClean="0"/>
              <a:t>Using Operators</a:t>
            </a:r>
          </a:p>
          <a:p>
            <a:pPr marL="285750" indent="-285750">
              <a:buFont typeface="Arial" charset="0"/>
              <a:buChar char="•"/>
            </a:pPr>
            <a:r>
              <a:rPr lang="en-US" sz="2800" dirty="0" smtClean="0"/>
              <a:t>Using Conditional Constructs</a:t>
            </a:r>
          </a:p>
          <a:p>
            <a:pPr marL="285750" indent="-285750">
              <a:buFont typeface="Arial" charset="0"/>
              <a:buChar char="•"/>
            </a:pPr>
            <a:r>
              <a:rPr lang="en-US" sz="2800" dirty="0" smtClean="0"/>
              <a:t>Break and Continue</a:t>
            </a:r>
          </a:p>
          <a:p>
            <a:pPr marL="285750" indent="-285750">
              <a:buFont typeface="Arial" charset="0"/>
              <a:buChar char="•"/>
            </a:pPr>
            <a:r>
              <a:rPr lang="en-US" sz="2800" dirty="0" smtClean="0"/>
              <a:t>Function </a:t>
            </a:r>
          </a:p>
        </p:txBody>
      </p:sp>
    </p:spTree>
    <p:extLst>
      <p:ext uri="{BB962C8B-B14F-4D97-AF65-F5344CB8AC3E}">
        <p14:creationId xmlns:p14="http://schemas.microsoft.com/office/powerpoint/2010/main" val="2078501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to become a frontend developer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65" y="2007502"/>
            <a:ext cx="7679335" cy="563862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356" y="2215677"/>
            <a:ext cx="3359203" cy="4434148"/>
          </a:xfrm>
          <a:prstGeom prst="rect">
            <a:avLst/>
          </a:prstGeom>
        </p:spPr>
      </p:pic>
      <p:sp>
        <p:nvSpPr>
          <p:cNvPr id="10" name="Oval Callout 9"/>
          <p:cNvSpPr/>
          <p:nvPr/>
        </p:nvSpPr>
        <p:spPr>
          <a:xfrm>
            <a:off x="8320589" y="2007502"/>
            <a:ext cx="3649011" cy="196490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OMG, </a:t>
            </a:r>
            <a:r>
              <a:rPr lang="en-US" dirty="0" err="1" smtClean="0"/>
              <a:t>khó</a:t>
            </a:r>
            <a:r>
              <a:rPr lang="en-US" dirty="0" smtClean="0"/>
              <a:t> v </a:t>
            </a:r>
            <a:r>
              <a:rPr lang="mr-IN" dirty="0" smtClean="0"/>
              <a:t>…</a:t>
            </a:r>
            <a:r>
              <a:rPr lang="en-US" dirty="0" smtClean="0"/>
              <a:t> !!!</a:t>
            </a:r>
            <a:endParaRPr lang="en-US" dirty="0"/>
          </a:p>
        </p:txBody>
      </p:sp>
      <p:cxnSp>
        <p:nvCxnSpPr>
          <p:cNvPr id="12" name="Straight Arrow Connector 11"/>
          <p:cNvCxnSpPr/>
          <p:nvPr/>
        </p:nvCxnSpPr>
        <p:spPr>
          <a:xfrm flipH="1">
            <a:off x="4552749" y="4697128"/>
            <a:ext cx="4416209" cy="77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552749" y="4754880"/>
            <a:ext cx="4658628" cy="227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55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Defining Variables</a:t>
            </a:r>
          </a:p>
        </p:txBody>
      </p:sp>
      <p:sp>
        <p:nvSpPr>
          <p:cNvPr id="3" name="Content Placeholder 2"/>
          <p:cNvSpPr>
            <a:spLocks noGrp="1"/>
          </p:cNvSpPr>
          <p:nvPr>
            <p:ph idx="1"/>
          </p:nvPr>
        </p:nvSpPr>
        <p:spPr/>
        <p:txBody>
          <a:bodyPr/>
          <a:lstStyle/>
          <a:p>
            <a:r>
              <a:rPr lang="en-US" dirty="0" err="1">
                <a:solidFill>
                  <a:schemeClr val="bg1"/>
                </a:solidFill>
              </a:rPr>
              <a:t>v</a:t>
            </a:r>
            <a:r>
              <a:rPr lang="en-US" dirty="0" err="1" smtClean="0">
                <a:solidFill>
                  <a:schemeClr val="bg1"/>
                </a:solidFill>
              </a:rPr>
              <a:t>ar</a:t>
            </a:r>
            <a:r>
              <a:rPr lang="en-US" dirty="0" smtClean="0">
                <a:solidFill>
                  <a:schemeClr val="bg1"/>
                </a:solidFill>
              </a:rPr>
              <a:t>,  let,  </a:t>
            </a:r>
            <a:r>
              <a:rPr lang="en-US" dirty="0" err="1" smtClean="0">
                <a:solidFill>
                  <a:schemeClr val="bg1"/>
                </a:solidFill>
              </a:rPr>
              <a:t>const</a:t>
            </a:r>
            <a:endParaRPr lang="en-US" dirty="0" smtClean="0">
              <a:solidFill>
                <a:schemeClr val="bg1"/>
              </a:solidFill>
            </a:endParaRPr>
          </a:p>
          <a:p>
            <a:pPr marL="0" indent="0">
              <a:buNone/>
            </a:pPr>
            <a:r>
              <a:rPr lang="en-US" dirty="0" smtClean="0">
                <a:solidFill>
                  <a:schemeClr val="tx1"/>
                </a:solidFill>
              </a:rPr>
              <a:t>For example </a:t>
            </a:r>
          </a:p>
          <a:p>
            <a:pPr marL="0" indent="0">
              <a:buNone/>
            </a:pPr>
            <a:r>
              <a:rPr lang="en-US" dirty="0">
                <a:solidFill>
                  <a:schemeClr val="bg1"/>
                </a:solidFill>
              </a:rPr>
              <a:t> </a:t>
            </a:r>
            <a:r>
              <a:rPr lang="en-US" dirty="0" smtClean="0">
                <a:solidFill>
                  <a:schemeClr val="bg1"/>
                </a:solidFill>
              </a:rPr>
              <a:t>   </a:t>
            </a:r>
            <a:r>
              <a:rPr lang="en-US" dirty="0" err="1" smtClean="0">
                <a:solidFill>
                  <a:schemeClr val="bg1"/>
                </a:solidFill>
              </a:rPr>
              <a:t>var</a:t>
            </a:r>
            <a:r>
              <a:rPr lang="en-US" dirty="0" smtClean="0">
                <a:solidFill>
                  <a:schemeClr val="bg1"/>
                </a:solidFill>
              </a:rPr>
              <a:t> </a:t>
            </a:r>
            <a:r>
              <a:rPr lang="en-US" dirty="0" smtClean="0">
                <a:solidFill>
                  <a:srgbClr val="FF0000"/>
                </a:solidFill>
              </a:rPr>
              <a:t>name = “Luan”;</a:t>
            </a:r>
          </a:p>
          <a:p>
            <a:pPr marL="0" indent="0">
              <a:buNone/>
            </a:pPr>
            <a:r>
              <a:rPr lang="en-US" dirty="0">
                <a:solidFill>
                  <a:srgbClr val="FF0000"/>
                </a:solidFill>
              </a:rPr>
              <a:t> </a:t>
            </a:r>
            <a:r>
              <a:rPr lang="en-US" dirty="0" smtClean="0">
                <a:solidFill>
                  <a:srgbClr val="FF0000"/>
                </a:solidFill>
              </a:rPr>
              <a:t>  </a:t>
            </a:r>
            <a:r>
              <a:rPr lang="en-US" dirty="0" smtClean="0">
                <a:solidFill>
                  <a:schemeClr val="bg1"/>
                </a:solidFill>
              </a:rPr>
              <a:t> </a:t>
            </a:r>
            <a:r>
              <a:rPr lang="en-US" dirty="0" err="1" smtClean="0">
                <a:solidFill>
                  <a:schemeClr val="bg1"/>
                </a:solidFill>
              </a:rPr>
              <a:t>var</a:t>
            </a:r>
            <a:r>
              <a:rPr lang="en-US" dirty="0" smtClean="0">
                <a:solidFill>
                  <a:schemeClr val="bg1"/>
                </a:solidFill>
              </a:rPr>
              <a:t> </a:t>
            </a:r>
            <a:r>
              <a:rPr lang="en-US" dirty="0" smtClean="0">
                <a:solidFill>
                  <a:srgbClr val="FF0000"/>
                </a:solidFill>
              </a:rPr>
              <a:t>age = “27”;</a:t>
            </a:r>
            <a:endParaRPr lang="en-US" dirty="0">
              <a:solidFill>
                <a:srgbClr val="FF0000"/>
              </a:solidFill>
            </a:endParaRPr>
          </a:p>
        </p:txBody>
      </p:sp>
    </p:spTree>
    <p:extLst>
      <p:ext uri="{BB962C8B-B14F-4D97-AF65-F5344CB8AC3E}">
        <p14:creationId xmlns:p14="http://schemas.microsoft.com/office/powerpoint/2010/main" val="2629643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692" y="907232"/>
            <a:ext cx="9613861" cy="1080938"/>
          </a:xfrm>
        </p:spPr>
        <p:txBody>
          <a:bodyPr>
            <a:normAutofit fontScale="90000"/>
          </a:bodyPr>
          <a:lstStyle/>
          <a:p>
            <a:r>
              <a:rPr lang="en-US" sz="5400" dirty="0"/>
              <a:t>Using Operators</a:t>
            </a:r>
            <a:br>
              <a:rPr lang="en-US" sz="5400" dirty="0"/>
            </a:br>
            <a:endParaRPr lang="en-US" dirty="0"/>
          </a:p>
        </p:txBody>
      </p:sp>
      <p:sp>
        <p:nvSpPr>
          <p:cNvPr id="3" name="Content Placeholder 2"/>
          <p:cNvSpPr>
            <a:spLocks noGrp="1"/>
          </p:cNvSpPr>
          <p:nvPr>
            <p:ph idx="1"/>
          </p:nvPr>
        </p:nvSpPr>
        <p:spPr/>
        <p:txBody>
          <a:bodyPr/>
          <a:lstStyle/>
          <a:p>
            <a:pPr lvl="1">
              <a:buSzPct val="160000"/>
              <a:buFont typeface="Arial" charset="0"/>
              <a:buChar char="•"/>
            </a:pPr>
            <a:r>
              <a:rPr lang="en-US" altLang="en-US" dirty="0">
                <a:latin typeface="Arial" charset="0"/>
              </a:rPr>
              <a:t>Is a set of one or more characters that is used for computations or comparisons.</a:t>
            </a:r>
          </a:p>
          <a:p>
            <a:pPr lvl="1">
              <a:buSzPct val="160000"/>
              <a:buFont typeface="Arial" charset="0"/>
              <a:buChar char="•"/>
            </a:pPr>
            <a:r>
              <a:rPr lang="en-US" altLang="en-US" dirty="0">
                <a:latin typeface="Arial" charset="0"/>
              </a:rPr>
              <a:t>Can be used to modify the values stored in the variables.</a:t>
            </a:r>
          </a:p>
          <a:p>
            <a:pPr lvl="1">
              <a:buSzPct val="160000"/>
              <a:buFont typeface="Arial" charset="0"/>
              <a:buChar char="•"/>
            </a:pPr>
            <a:r>
              <a:rPr lang="en-US" altLang="en-US" dirty="0">
                <a:latin typeface="Arial" charset="0"/>
              </a:rPr>
              <a:t>Can belong to any one of the following categories</a:t>
            </a:r>
            <a:r>
              <a:rPr lang="en-US" altLang="en-US" dirty="0" smtClean="0">
                <a:latin typeface="Arial" charset="0"/>
              </a:rPr>
              <a:t>:</a:t>
            </a:r>
          </a:p>
          <a:p>
            <a:pPr marL="457200" lvl="1" indent="0">
              <a:buSzPct val="160000"/>
              <a:buNone/>
            </a:pPr>
            <a:endParaRPr lang="en-US" altLang="en-US" sz="2000" dirty="0">
              <a:latin typeface="Arial" charset="0"/>
            </a:endParaRPr>
          </a:p>
          <a:p>
            <a:pPr marL="457200" lvl="1" indent="0">
              <a:buSzPct val="160000"/>
              <a:buNone/>
            </a:pPr>
            <a:endParaRPr lang="en-US" altLang="en-US" sz="2000" dirty="0">
              <a:latin typeface="Arial" charset="0"/>
            </a:endParaRPr>
          </a:p>
        </p:txBody>
      </p:sp>
      <p:sp>
        <p:nvSpPr>
          <p:cNvPr id="4" name="Flowchart: Process 1"/>
          <p:cNvSpPr/>
          <p:nvPr/>
        </p:nvSpPr>
        <p:spPr>
          <a:xfrm>
            <a:off x="1835575" y="3966855"/>
            <a:ext cx="1828800" cy="8382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dirty="0"/>
              <a:t>Arithmetic</a:t>
            </a:r>
          </a:p>
        </p:txBody>
      </p:sp>
      <p:sp>
        <p:nvSpPr>
          <p:cNvPr id="5" name="Flowchart: Process 4"/>
          <p:cNvSpPr/>
          <p:nvPr/>
        </p:nvSpPr>
        <p:spPr>
          <a:xfrm>
            <a:off x="4045375" y="3966855"/>
            <a:ext cx="1828800" cy="8382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dirty="0"/>
              <a:t>Assignment</a:t>
            </a:r>
          </a:p>
        </p:txBody>
      </p:sp>
      <p:sp>
        <p:nvSpPr>
          <p:cNvPr id="6" name="Flowchart: Process 5"/>
          <p:cNvSpPr/>
          <p:nvPr/>
        </p:nvSpPr>
        <p:spPr>
          <a:xfrm>
            <a:off x="6255175" y="3966855"/>
            <a:ext cx="1828800" cy="8382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dirty="0"/>
              <a:t>Arithmetic Assignment</a:t>
            </a:r>
          </a:p>
        </p:txBody>
      </p:sp>
      <p:sp>
        <p:nvSpPr>
          <p:cNvPr id="7" name="Flowchart: Process 6"/>
          <p:cNvSpPr/>
          <p:nvPr/>
        </p:nvSpPr>
        <p:spPr>
          <a:xfrm>
            <a:off x="2978575" y="4957455"/>
            <a:ext cx="1828800" cy="8382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dirty="0"/>
              <a:t>Comparison</a:t>
            </a:r>
          </a:p>
        </p:txBody>
      </p:sp>
      <p:sp>
        <p:nvSpPr>
          <p:cNvPr id="8" name="Flowchart: Process 7"/>
          <p:cNvSpPr/>
          <p:nvPr/>
        </p:nvSpPr>
        <p:spPr>
          <a:xfrm>
            <a:off x="5188375" y="4957455"/>
            <a:ext cx="1828800" cy="838200"/>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r>
              <a:rPr lang="en-US" dirty="0"/>
              <a:t>Logical</a:t>
            </a:r>
          </a:p>
          <a:p>
            <a:pPr algn="ctr" fontAlgn="auto">
              <a:spcBef>
                <a:spcPts val="0"/>
              </a:spcBef>
              <a:spcAft>
                <a:spcPts val="0"/>
              </a:spcAft>
              <a:defRPr/>
            </a:pPr>
            <a:r>
              <a:rPr lang="en-US" dirty="0"/>
              <a:t> </a:t>
            </a:r>
          </a:p>
        </p:txBody>
      </p:sp>
    </p:spTree>
    <p:extLst>
      <p:ext uri="{BB962C8B-B14F-4D97-AF65-F5344CB8AC3E}">
        <p14:creationId xmlns:p14="http://schemas.microsoft.com/office/powerpoint/2010/main" val="1200647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090" y="805897"/>
            <a:ext cx="10178322" cy="817023"/>
          </a:xfrm>
        </p:spPr>
        <p:txBody>
          <a:bodyPr>
            <a:normAutofit fontScale="90000"/>
          </a:bodyPr>
          <a:lstStyle/>
          <a:p>
            <a:pPr>
              <a:spcBef>
                <a:spcPts val="0"/>
              </a:spcBef>
              <a:buSzPct val="130000"/>
              <a:defRPr/>
            </a:pPr>
            <a:r>
              <a:rPr lang="en-US" sz="5400" dirty="0"/>
              <a:t>Using Operators</a:t>
            </a:r>
            <a:endParaRPr lang="en-US" sz="5400"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smtClean="0"/>
              <a:t>An </a:t>
            </a:r>
            <a:r>
              <a:rPr lang="en-US" dirty="0" err="1" smtClean="0"/>
              <a:t>arthimetic</a:t>
            </a:r>
            <a:r>
              <a:rPr lang="en-US" dirty="0" smtClean="0"/>
              <a:t> operator includes : + - * / %</a:t>
            </a:r>
          </a:p>
          <a:p>
            <a:r>
              <a:rPr lang="en-US" dirty="0" smtClean="0"/>
              <a:t>An assignment operator use to assign value to variable</a:t>
            </a:r>
          </a:p>
          <a:p>
            <a:r>
              <a:rPr lang="en-US" dirty="0" smtClean="0"/>
              <a:t>An </a:t>
            </a:r>
            <a:r>
              <a:rPr lang="en-US" dirty="0" err="1" smtClean="0"/>
              <a:t>arthimetic</a:t>
            </a:r>
            <a:r>
              <a:rPr lang="en-US" dirty="0" smtClean="0"/>
              <a:t> assignment use to assign and </a:t>
            </a:r>
            <a:r>
              <a:rPr lang="en-US" dirty="0" err="1" smtClean="0"/>
              <a:t>arthmetic</a:t>
            </a:r>
            <a:r>
              <a:rPr lang="en-US" dirty="0" smtClean="0"/>
              <a:t> </a:t>
            </a:r>
          </a:p>
          <a:p>
            <a:endParaRPr lang="en-US" dirty="0"/>
          </a:p>
        </p:txBody>
      </p:sp>
    </p:spTree>
    <p:extLst>
      <p:ext uri="{BB962C8B-B14F-4D97-AF65-F5344CB8AC3E}">
        <p14:creationId xmlns:p14="http://schemas.microsoft.com/office/powerpoint/2010/main" val="11111605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090" y="844398"/>
            <a:ext cx="10178322" cy="817023"/>
          </a:xfrm>
        </p:spPr>
        <p:txBody>
          <a:bodyPr>
            <a:normAutofit fontScale="90000"/>
          </a:bodyPr>
          <a:lstStyle/>
          <a:p>
            <a:pPr>
              <a:spcBef>
                <a:spcPts val="0"/>
              </a:spcBef>
              <a:buSzPct val="130000"/>
              <a:defRPr/>
            </a:pPr>
            <a:r>
              <a:rPr lang="en-US" sz="5400" dirty="0"/>
              <a:t>Using </a:t>
            </a:r>
            <a:r>
              <a:rPr lang="en-US" sz="5400" dirty="0" smtClean="0"/>
              <a:t>Operators (CONT+)</a:t>
            </a:r>
            <a:endParaRPr lang="en-US" sz="5400"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a:t>An </a:t>
            </a:r>
            <a:r>
              <a:rPr lang="en-US" dirty="0" err="1"/>
              <a:t>arthimetic</a:t>
            </a:r>
            <a:r>
              <a:rPr lang="en-US" dirty="0"/>
              <a:t> assignment use to assign and </a:t>
            </a:r>
            <a:r>
              <a:rPr lang="en-US" dirty="0" err="1"/>
              <a:t>arthmetic</a:t>
            </a:r>
            <a:r>
              <a:rPr lang="en-US" dirty="0"/>
              <a:t> </a:t>
            </a:r>
          </a:p>
          <a:p>
            <a:r>
              <a:rPr lang="en-US" dirty="0" smtClean="0"/>
              <a:t>+=</a:t>
            </a:r>
          </a:p>
          <a:p>
            <a:r>
              <a:rPr lang="en-US" dirty="0" smtClean="0"/>
              <a:t>-=</a:t>
            </a:r>
          </a:p>
          <a:p>
            <a:r>
              <a:rPr lang="en-US" dirty="0" smtClean="0"/>
              <a:t>*=</a:t>
            </a:r>
          </a:p>
          <a:p>
            <a:r>
              <a:rPr lang="en-US" dirty="0" smtClean="0"/>
              <a:t>/=</a:t>
            </a:r>
          </a:p>
          <a:p>
            <a:r>
              <a:rPr lang="en-US" dirty="0" smtClean="0"/>
              <a:t>%=</a:t>
            </a:r>
            <a:endParaRPr lang="en-US" dirty="0"/>
          </a:p>
        </p:txBody>
      </p:sp>
    </p:spTree>
    <p:extLst>
      <p:ext uri="{BB962C8B-B14F-4D97-AF65-F5344CB8AC3E}">
        <p14:creationId xmlns:p14="http://schemas.microsoft.com/office/powerpoint/2010/main" val="7567964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Using Operators (CONT+)</a:t>
            </a:r>
            <a:endParaRPr lang="en-US" dirty="0"/>
          </a:p>
        </p:txBody>
      </p:sp>
      <p:sp>
        <p:nvSpPr>
          <p:cNvPr id="3" name="Content Placeholder 2"/>
          <p:cNvSpPr>
            <a:spLocks noGrp="1"/>
          </p:cNvSpPr>
          <p:nvPr>
            <p:ph idx="1"/>
          </p:nvPr>
        </p:nvSpPr>
        <p:spPr/>
        <p:txBody>
          <a:bodyPr>
            <a:normAutofit lnSpcReduction="10000"/>
          </a:bodyPr>
          <a:lstStyle/>
          <a:p>
            <a:r>
              <a:rPr lang="en-US" dirty="0" smtClean="0"/>
              <a:t>Comparison Operator includes:</a:t>
            </a:r>
          </a:p>
          <a:p>
            <a:r>
              <a:rPr lang="en-US" dirty="0"/>
              <a:t> </a:t>
            </a:r>
            <a:r>
              <a:rPr lang="en-US" dirty="0" smtClean="0"/>
              <a:t>&lt;</a:t>
            </a:r>
          </a:p>
          <a:p>
            <a:r>
              <a:rPr lang="en-US" dirty="0" smtClean="0"/>
              <a:t>&gt;</a:t>
            </a:r>
          </a:p>
          <a:p>
            <a:r>
              <a:rPr lang="en-US" dirty="0" smtClean="0"/>
              <a:t>&lt;=</a:t>
            </a:r>
          </a:p>
          <a:p>
            <a:r>
              <a:rPr lang="en-US" dirty="0" smtClean="0"/>
              <a:t>&gt;=</a:t>
            </a:r>
          </a:p>
          <a:p>
            <a:r>
              <a:rPr lang="en-US" dirty="0" smtClean="0"/>
              <a:t>==</a:t>
            </a:r>
          </a:p>
          <a:p>
            <a:r>
              <a:rPr lang="en-US" dirty="0" smtClean="0"/>
              <a:t>!=</a:t>
            </a:r>
          </a:p>
          <a:p>
            <a:r>
              <a:rPr lang="en-US" dirty="0" smtClean="0"/>
              <a:t>===</a:t>
            </a:r>
          </a:p>
        </p:txBody>
      </p:sp>
    </p:spTree>
    <p:extLst>
      <p:ext uri="{BB962C8B-B14F-4D97-AF65-F5344CB8AC3E}">
        <p14:creationId xmlns:p14="http://schemas.microsoft.com/office/powerpoint/2010/main" val="20792061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Using Operators (CONT+)</a:t>
            </a:r>
            <a:endParaRPr lang="en-US" dirty="0"/>
          </a:p>
        </p:txBody>
      </p:sp>
      <p:sp>
        <p:nvSpPr>
          <p:cNvPr id="3" name="Content Placeholder 2"/>
          <p:cNvSpPr>
            <a:spLocks noGrp="1"/>
          </p:cNvSpPr>
          <p:nvPr>
            <p:ph idx="1"/>
          </p:nvPr>
        </p:nvSpPr>
        <p:spPr/>
        <p:txBody>
          <a:bodyPr/>
          <a:lstStyle/>
          <a:p>
            <a:r>
              <a:rPr lang="en-US" dirty="0" smtClean="0"/>
              <a:t>Logical operators includes</a:t>
            </a:r>
          </a:p>
          <a:p>
            <a:pPr marL="0" indent="0">
              <a:buNone/>
            </a:pPr>
            <a:r>
              <a:rPr lang="en-US" dirty="0"/>
              <a:t> </a:t>
            </a:r>
            <a:r>
              <a:rPr lang="en-US" dirty="0" smtClean="0"/>
              <a:t>&amp;&amp;</a:t>
            </a:r>
          </a:p>
          <a:p>
            <a:pPr marL="0" indent="0">
              <a:buNone/>
            </a:pP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3643296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CONDITIONAL CONSTRUCTS</a:t>
            </a:r>
            <a:endParaRPr lang="en-US" dirty="0"/>
          </a:p>
        </p:txBody>
      </p:sp>
      <p:sp>
        <p:nvSpPr>
          <p:cNvPr id="3" name="Content Placeholder 2"/>
          <p:cNvSpPr>
            <a:spLocks noGrp="1"/>
          </p:cNvSpPr>
          <p:nvPr>
            <p:ph idx="1"/>
          </p:nvPr>
        </p:nvSpPr>
        <p:spPr/>
        <p:txBody>
          <a:bodyPr>
            <a:normAutofit lnSpcReduction="10000"/>
          </a:bodyPr>
          <a:lstStyle/>
          <a:p>
            <a:r>
              <a:rPr lang="en-US" dirty="0" smtClean="0"/>
              <a:t>If </a:t>
            </a:r>
            <a:r>
              <a:rPr lang="mr-IN" dirty="0" smtClean="0"/>
              <a:t>…</a:t>
            </a:r>
            <a:r>
              <a:rPr lang="en-US" dirty="0" smtClean="0"/>
              <a:t> else</a:t>
            </a:r>
          </a:p>
          <a:p>
            <a:r>
              <a:rPr lang="en-US" dirty="0"/>
              <a:t>s</a:t>
            </a:r>
            <a:r>
              <a:rPr lang="en-US" dirty="0" smtClean="0"/>
              <a:t>witch </a:t>
            </a:r>
            <a:r>
              <a:rPr lang="mr-IN" dirty="0" smtClean="0"/>
              <a:t>…</a:t>
            </a:r>
            <a:r>
              <a:rPr lang="en-US" dirty="0" smtClean="0"/>
              <a:t> case</a:t>
            </a:r>
          </a:p>
          <a:p>
            <a:r>
              <a:rPr lang="en-US" dirty="0" smtClean="0"/>
              <a:t>The if  </a:t>
            </a:r>
            <a:r>
              <a:rPr lang="mr-IN" dirty="0" smtClean="0"/>
              <a:t>…</a:t>
            </a:r>
            <a:r>
              <a:rPr lang="en-US" dirty="0" smtClean="0"/>
              <a:t> else construct </a:t>
            </a:r>
          </a:p>
          <a:p>
            <a:pPr marL="0" indent="0">
              <a:buNone/>
            </a:pPr>
            <a:r>
              <a:rPr lang="en-US" dirty="0"/>
              <a:t>if (</a:t>
            </a:r>
            <a:r>
              <a:rPr lang="en-US" dirty="0" err="1"/>
              <a:t>exp</a:t>
            </a:r>
            <a:r>
              <a:rPr lang="en-US" dirty="0"/>
              <a:t>) { </a:t>
            </a:r>
            <a:endParaRPr lang="en-US" dirty="0" smtClean="0"/>
          </a:p>
          <a:p>
            <a:pPr marL="0" indent="0">
              <a:buNone/>
            </a:pPr>
            <a:r>
              <a:rPr lang="en-US" dirty="0" smtClean="0"/>
              <a:t>   // </a:t>
            </a:r>
            <a:r>
              <a:rPr lang="en-US" dirty="0"/>
              <a:t>Statements; </a:t>
            </a:r>
            <a:endParaRPr lang="en-US" dirty="0" smtClean="0"/>
          </a:p>
          <a:p>
            <a:pPr marL="0" indent="0">
              <a:buNone/>
            </a:pPr>
            <a:r>
              <a:rPr lang="en-US" dirty="0" smtClean="0"/>
              <a:t>} </a:t>
            </a:r>
            <a:r>
              <a:rPr lang="en-US" dirty="0"/>
              <a:t>else </a:t>
            </a:r>
            <a:r>
              <a:rPr lang="en-US" dirty="0" smtClean="0"/>
              <a:t>{</a:t>
            </a:r>
          </a:p>
          <a:p>
            <a:pPr marL="0" indent="0">
              <a:buNone/>
            </a:pPr>
            <a:r>
              <a:rPr lang="en-US" dirty="0" smtClean="0"/>
              <a:t>   // </a:t>
            </a:r>
            <a:r>
              <a:rPr lang="en-US" dirty="0"/>
              <a:t>Statements;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16057302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CONDITIONAL CONSTRUCTS</a:t>
            </a:r>
          </a:p>
        </p:txBody>
      </p:sp>
      <p:sp>
        <p:nvSpPr>
          <p:cNvPr id="3" name="Content Placeholder 2"/>
          <p:cNvSpPr>
            <a:spLocks noGrp="1"/>
          </p:cNvSpPr>
          <p:nvPr>
            <p:ph idx="1"/>
          </p:nvPr>
        </p:nvSpPr>
        <p:spPr/>
        <p:txBody>
          <a:bodyPr>
            <a:normAutofit fontScale="92500" lnSpcReduction="10000"/>
          </a:bodyPr>
          <a:lstStyle/>
          <a:p>
            <a:r>
              <a:rPr lang="en-US" dirty="0" smtClean="0"/>
              <a:t>Switch</a:t>
            </a:r>
            <a:r>
              <a:rPr lang="mr-IN" dirty="0" smtClean="0"/>
              <a:t>…</a:t>
            </a:r>
            <a:r>
              <a:rPr lang="en-US" dirty="0" smtClean="0"/>
              <a:t>case construct</a:t>
            </a:r>
          </a:p>
          <a:p>
            <a:pPr marL="0" indent="0">
              <a:buNone/>
            </a:pPr>
            <a:r>
              <a:rPr lang="en-US" dirty="0"/>
              <a:t>s</a:t>
            </a:r>
            <a:r>
              <a:rPr lang="en-US" dirty="0" smtClean="0"/>
              <a:t>witch(</a:t>
            </a:r>
            <a:r>
              <a:rPr lang="en-US" dirty="0" err="1" smtClean="0"/>
              <a:t>cond</a:t>
            </a:r>
            <a:r>
              <a:rPr lang="en-US" dirty="0" smtClean="0"/>
              <a:t>){</a:t>
            </a:r>
          </a:p>
          <a:p>
            <a:pPr marL="0" indent="0">
              <a:buNone/>
            </a:pPr>
            <a:r>
              <a:rPr lang="en-US" dirty="0" smtClean="0"/>
              <a:t>   case &lt;case1&gt;:</a:t>
            </a:r>
          </a:p>
          <a:p>
            <a:pPr marL="0" indent="0">
              <a:buNone/>
            </a:pPr>
            <a:r>
              <a:rPr lang="en-US" dirty="0" smtClean="0"/>
              <a:t>    break;</a:t>
            </a:r>
          </a:p>
          <a:p>
            <a:pPr marL="0" indent="0">
              <a:buNone/>
            </a:pPr>
            <a:r>
              <a:rPr lang="en-US" dirty="0" smtClean="0"/>
              <a:t>  </a:t>
            </a:r>
          </a:p>
          <a:p>
            <a:pPr marL="0" indent="0">
              <a:buNone/>
            </a:pPr>
            <a:r>
              <a:rPr lang="en-US" dirty="0"/>
              <a:t> </a:t>
            </a:r>
            <a:r>
              <a:rPr lang="en-US" dirty="0" smtClean="0"/>
              <a:t>  case </a:t>
            </a:r>
            <a:r>
              <a:rPr lang="en-US" dirty="0"/>
              <a:t>&lt;</a:t>
            </a:r>
            <a:r>
              <a:rPr lang="en-US" dirty="0" smtClean="0"/>
              <a:t>case2&gt;:</a:t>
            </a:r>
            <a:endParaRPr lang="en-US" dirty="0"/>
          </a:p>
          <a:p>
            <a:pPr marL="0" indent="0">
              <a:buNone/>
            </a:pPr>
            <a:r>
              <a:rPr lang="en-US" dirty="0"/>
              <a:t>    break;</a:t>
            </a:r>
            <a:endParaRPr lang="en-US" dirty="0" smtClean="0"/>
          </a:p>
          <a:p>
            <a:pPr marL="0" indent="0">
              <a:buNone/>
            </a:pPr>
            <a:r>
              <a:rPr lang="en-US" dirty="0"/>
              <a:t> </a:t>
            </a:r>
            <a:r>
              <a:rPr lang="en-US" dirty="0" smtClean="0"/>
              <a:t>  </a:t>
            </a:r>
            <a:r>
              <a:rPr lang="mr-IN" dirty="0" smtClean="0"/>
              <a:t>……</a:t>
            </a: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80731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LOOP</a:t>
            </a:r>
            <a:endParaRPr lang="en-US" dirty="0"/>
          </a:p>
        </p:txBody>
      </p:sp>
      <p:sp>
        <p:nvSpPr>
          <p:cNvPr id="3" name="Content Placeholder 2"/>
          <p:cNvSpPr>
            <a:spLocks noGrp="1"/>
          </p:cNvSpPr>
          <p:nvPr>
            <p:ph idx="1"/>
          </p:nvPr>
        </p:nvSpPr>
        <p:spPr/>
        <p:txBody>
          <a:bodyPr>
            <a:normAutofit fontScale="92500"/>
          </a:bodyPr>
          <a:lstStyle/>
          <a:p>
            <a:r>
              <a:rPr lang="en-US" dirty="0" smtClean="0"/>
              <a:t>For </a:t>
            </a:r>
            <a:r>
              <a:rPr lang="mr-IN" dirty="0" smtClean="0"/>
              <a:t>…</a:t>
            </a:r>
            <a:r>
              <a:rPr lang="en-US" dirty="0" smtClean="0"/>
              <a:t>. loop</a:t>
            </a:r>
          </a:p>
          <a:p>
            <a:pPr marL="0" indent="0">
              <a:buNone/>
            </a:pPr>
            <a:r>
              <a:rPr lang="en-US" dirty="0" smtClean="0"/>
              <a:t>   for </a:t>
            </a:r>
            <a:r>
              <a:rPr lang="en-US" dirty="0"/>
              <a:t>(initialize variable; test condition; step value) { // code block </a:t>
            </a:r>
            <a:r>
              <a:rPr lang="en-US" dirty="0" smtClean="0"/>
              <a:t>}</a:t>
            </a:r>
          </a:p>
          <a:p>
            <a:pPr marL="0" indent="0">
              <a:buNone/>
            </a:pPr>
            <a:endParaRPr lang="en-US" dirty="0"/>
          </a:p>
          <a:p>
            <a:r>
              <a:rPr lang="en-US" dirty="0"/>
              <a:t>d</a:t>
            </a:r>
            <a:r>
              <a:rPr lang="en-US" dirty="0" smtClean="0"/>
              <a:t>o </a:t>
            </a:r>
            <a:r>
              <a:rPr lang="mr-IN" dirty="0" smtClean="0"/>
              <a:t>…</a:t>
            </a:r>
            <a:r>
              <a:rPr lang="en-US" dirty="0" smtClean="0"/>
              <a:t> while </a:t>
            </a:r>
          </a:p>
          <a:p>
            <a:pPr marL="0" indent="0">
              <a:buNone/>
            </a:pPr>
            <a:r>
              <a:rPr lang="en-US" dirty="0" smtClean="0"/>
              <a:t>   do </a:t>
            </a:r>
            <a:r>
              <a:rPr lang="en-US" dirty="0"/>
              <a:t>{ Statements; } while(condition</a:t>
            </a:r>
            <a:r>
              <a:rPr lang="en-US" dirty="0" smtClean="0"/>
              <a:t>)</a:t>
            </a:r>
          </a:p>
          <a:p>
            <a:pPr marL="0" indent="0">
              <a:buNone/>
            </a:pPr>
            <a:endParaRPr lang="en-US" dirty="0" smtClean="0"/>
          </a:p>
          <a:p>
            <a:r>
              <a:rPr lang="en-US" dirty="0"/>
              <a:t>w</a:t>
            </a:r>
            <a:r>
              <a:rPr lang="en-US" dirty="0" smtClean="0"/>
              <a:t>hile </a:t>
            </a:r>
            <a:r>
              <a:rPr lang="mr-IN" dirty="0" smtClean="0"/>
              <a:t>…</a:t>
            </a:r>
            <a:r>
              <a:rPr lang="en-US" dirty="0"/>
              <a:t> </a:t>
            </a:r>
            <a:r>
              <a:rPr lang="en-US" dirty="0" smtClean="0"/>
              <a:t>do  </a:t>
            </a:r>
          </a:p>
          <a:p>
            <a:pPr marL="0" indent="0">
              <a:buNone/>
            </a:pPr>
            <a:r>
              <a:rPr lang="en-US" dirty="0" smtClean="0"/>
              <a:t>    while </a:t>
            </a:r>
            <a:r>
              <a:rPr lang="en-US" dirty="0"/>
              <a:t>(expression) { statements; }</a:t>
            </a:r>
          </a:p>
          <a:p>
            <a:pPr marL="0" indent="0">
              <a:buNone/>
            </a:pPr>
            <a:endParaRPr lang="en-US" dirty="0"/>
          </a:p>
        </p:txBody>
      </p:sp>
    </p:spTree>
    <p:extLst>
      <p:ext uri="{BB962C8B-B14F-4D97-AF65-F5344CB8AC3E}">
        <p14:creationId xmlns:p14="http://schemas.microsoft.com/office/powerpoint/2010/main" val="17947611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&amp; CONTINUE</a:t>
            </a:r>
            <a:endParaRPr lang="en-US" dirty="0"/>
          </a:p>
        </p:txBody>
      </p:sp>
      <p:sp>
        <p:nvSpPr>
          <p:cNvPr id="3" name="Content Placeholder 2"/>
          <p:cNvSpPr>
            <a:spLocks noGrp="1"/>
          </p:cNvSpPr>
          <p:nvPr>
            <p:ph idx="1"/>
          </p:nvPr>
        </p:nvSpPr>
        <p:spPr/>
        <p:txBody>
          <a:bodyPr/>
          <a:lstStyle/>
          <a:p>
            <a:r>
              <a:rPr lang="en-US" dirty="0"/>
              <a:t>The break statement</a:t>
            </a:r>
            <a:r>
              <a:rPr lang="en-US" dirty="0" smtClean="0"/>
              <a:t>:</a:t>
            </a:r>
          </a:p>
          <a:p>
            <a:pPr marL="0" indent="0">
              <a:buNone/>
            </a:pPr>
            <a:r>
              <a:rPr lang="en-US" dirty="0" smtClean="0"/>
              <a:t>Is </a:t>
            </a:r>
            <a:r>
              <a:rPr lang="en-US" dirty="0"/>
              <a:t>used to exit the loop</a:t>
            </a:r>
            <a:r>
              <a:rPr lang="en-US" dirty="0" smtClean="0"/>
              <a:t>. Prevents </a:t>
            </a:r>
            <a:r>
              <a:rPr lang="en-US" dirty="0"/>
              <a:t>the execution of the remaining statements of the </a:t>
            </a:r>
            <a:r>
              <a:rPr lang="en-US" dirty="0" err="1"/>
              <a:t>loop.Is</a:t>
            </a:r>
            <a:r>
              <a:rPr lang="en-US" dirty="0"/>
              <a:t> usually placed within an if construct inside the loop</a:t>
            </a:r>
            <a:r>
              <a:rPr lang="en-US" dirty="0" smtClean="0"/>
              <a:t>.</a:t>
            </a:r>
          </a:p>
          <a:p>
            <a:pPr marL="0" indent="0">
              <a:buNone/>
            </a:pPr>
            <a:endParaRPr lang="en-US" dirty="0" smtClean="0"/>
          </a:p>
          <a:p>
            <a:r>
              <a:rPr lang="en-US" dirty="0" smtClean="0"/>
              <a:t>The </a:t>
            </a:r>
            <a:r>
              <a:rPr lang="en-US" dirty="0"/>
              <a:t>continue statement</a:t>
            </a:r>
            <a:r>
              <a:rPr lang="en-US" dirty="0" smtClean="0"/>
              <a:t>:</a:t>
            </a:r>
          </a:p>
          <a:p>
            <a:pPr marL="0" indent="0">
              <a:buNone/>
            </a:pPr>
            <a:r>
              <a:rPr lang="en-US" dirty="0" smtClean="0"/>
              <a:t>Is used to skip all the subsequent instructions and take the control back to the beginning of the loop.</a:t>
            </a:r>
            <a:endParaRPr lang="en-US" dirty="0"/>
          </a:p>
        </p:txBody>
      </p:sp>
    </p:spTree>
    <p:extLst>
      <p:ext uri="{BB962C8B-B14F-4D97-AF65-F5344CB8AC3E}">
        <p14:creationId xmlns:p14="http://schemas.microsoft.com/office/powerpoint/2010/main" val="995090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 ?</a:t>
            </a:r>
            <a:endParaRPr lang="en-US" dirty="0"/>
          </a:p>
        </p:txBody>
      </p:sp>
      <p:sp>
        <p:nvSpPr>
          <p:cNvPr id="3" name="Content Placeholder 2"/>
          <p:cNvSpPr>
            <a:spLocks noGrp="1"/>
          </p:cNvSpPr>
          <p:nvPr>
            <p:ph idx="1"/>
          </p:nvPr>
        </p:nvSpPr>
        <p:spPr/>
        <p:txBody>
          <a:bodyPr/>
          <a:lstStyle/>
          <a:p>
            <a:r>
              <a:rPr lang="en-US" dirty="0" smtClean="0"/>
              <a:t>HTML stand for hyper text markup language</a:t>
            </a:r>
          </a:p>
          <a:p>
            <a:r>
              <a:rPr lang="en-US" dirty="0" smtClean="0"/>
              <a:t>HTML is a documentation come with rich content </a:t>
            </a:r>
          </a:p>
          <a:p>
            <a:r>
              <a:rPr lang="en-US" dirty="0" smtClean="0"/>
              <a:t>Using to make static webpage</a:t>
            </a:r>
          </a:p>
          <a:p>
            <a:r>
              <a:rPr lang="en-US" dirty="0" smtClean="0"/>
              <a:t>Use tag to mark element on the document</a:t>
            </a:r>
          </a:p>
        </p:txBody>
      </p:sp>
    </p:spTree>
    <p:extLst>
      <p:ext uri="{BB962C8B-B14F-4D97-AF65-F5344CB8AC3E}">
        <p14:creationId xmlns:p14="http://schemas.microsoft.com/office/powerpoint/2010/main" val="13139338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t>
            </a:r>
            <a:endParaRPr lang="en-US" dirty="0"/>
          </a:p>
        </p:txBody>
      </p:sp>
      <p:sp>
        <p:nvSpPr>
          <p:cNvPr id="3" name="Content Placeholder 2"/>
          <p:cNvSpPr>
            <a:spLocks noGrp="1"/>
          </p:cNvSpPr>
          <p:nvPr>
            <p:ph idx="1"/>
          </p:nvPr>
        </p:nvSpPr>
        <p:spPr/>
        <p:txBody>
          <a:bodyPr>
            <a:normAutofit lnSpcReduction="10000"/>
          </a:bodyPr>
          <a:lstStyle/>
          <a:p>
            <a:r>
              <a:rPr lang="en-US" dirty="0" smtClean="0"/>
              <a:t>Built-in function. For example</a:t>
            </a:r>
          </a:p>
          <a:p>
            <a:pPr marL="0" indent="0">
              <a:buNone/>
            </a:pPr>
            <a:r>
              <a:rPr lang="en-US" dirty="0"/>
              <a:t> </a:t>
            </a:r>
            <a:r>
              <a:rPr lang="en-US" dirty="0" smtClean="0"/>
              <a:t>  </a:t>
            </a:r>
            <a:r>
              <a:rPr lang="en-US" dirty="0" err="1" smtClean="0"/>
              <a:t>parseInt</a:t>
            </a:r>
            <a:r>
              <a:rPr lang="en-US" dirty="0" smtClean="0"/>
              <a:t>()</a:t>
            </a:r>
          </a:p>
          <a:p>
            <a:pPr marL="0" indent="0">
              <a:buNone/>
            </a:pPr>
            <a:r>
              <a:rPr lang="en-US" dirty="0"/>
              <a:t> </a:t>
            </a:r>
            <a:r>
              <a:rPr lang="en-US" dirty="0" smtClean="0"/>
              <a:t>  </a:t>
            </a:r>
            <a:r>
              <a:rPr lang="en-US" dirty="0" err="1" smtClean="0"/>
              <a:t>parseFloat</a:t>
            </a:r>
            <a:r>
              <a:rPr lang="en-US" dirty="0" smtClean="0"/>
              <a:t>()</a:t>
            </a:r>
          </a:p>
          <a:p>
            <a:pPr marL="0" indent="0">
              <a:buNone/>
            </a:pPr>
            <a:r>
              <a:rPr lang="en-US" dirty="0"/>
              <a:t> </a:t>
            </a:r>
            <a:r>
              <a:rPr lang="en-US" dirty="0" smtClean="0"/>
              <a:t>  alert()</a:t>
            </a:r>
          </a:p>
          <a:p>
            <a:pPr marL="0" indent="0">
              <a:buNone/>
            </a:pPr>
            <a:r>
              <a:rPr lang="en-US" dirty="0"/>
              <a:t> </a:t>
            </a:r>
            <a:r>
              <a:rPr lang="en-US" dirty="0" smtClean="0"/>
              <a:t>  prompt()</a:t>
            </a:r>
          </a:p>
          <a:p>
            <a:pPr marL="0" indent="0">
              <a:buNone/>
            </a:pPr>
            <a:r>
              <a:rPr lang="en-US" dirty="0"/>
              <a:t> </a:t>
            </a:r>
            <a:r>
              <a:rPr lang="en-US" dirty="0" smtClean="0"/>
              <a:t>  confirm()</a:t>
            </a:r>
          </a:p>
          <a:p>
            <a:pPr marL="0" indent="0">
              <a:buNone/>
            </a:pPr>
            <a:endParaRPr lang="en-US" dirty="0"/>
          </a:p>
          <a:p>
            <a:r>
              <a:rPr lang="en-US" dirty="0" smtClean="0"/>
              <a:t>User-defined functions</a:t>
            </a:r>
          </a:p>
        </p:txBody>
      </p:sp>
    </p:spTree>
    <p:extLst>
      <p:ext uri="{BB962C8B-B14F-4D97-AF65-F5344CB8AC3E}">
        <p14:creationId xmlns:p14="http://schemas.microsoft.com/office/powerpoint/2010/main" val="20255464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Defining Syntax (Normally)</a:t>
            </a:r>
          </a:p>
          <a:p>
            <a:pPr marL="0" indent="0">
              <a:buNone/>
            </a:pPr>
            <a:r>
              <a:rPr lang="en-US" dirty="0">
                <a:solidFill>
                  <a:schemeClr val="bg1"/>
                </a:solidFill>
              </a:rPr>
              <a:t> </a:t>
            </a:r>
            <a:r>
              <a:rPr lang="en-US" dirty="0" smtClean="0">
                <a:solidFill>
                  <a:schemeClr val="bg1"/>
                </a:solidFill>
              </a:rPr>
              <a:t> function method(</a:t>
            </a:r>
            <a:r>
              <a:rPr lang="en-US" dirty="0" err="1" smtClean="0">
                <a:solidFill>
                  <a:schemeClr val="bg1"/>
                </a:solidFill>
              </a:rPr>
              <a:t>param,param</a:t>
            </a:r>
            <a:r>
              <a:rPr lang="en-US" dirty="0" smtClean="0">
                <a:solidFill>
                  <a:schemeClr val="bg1"/>
                </a:solidFill>
              </a:rPr>
              <a:t>){</a:t>
            </a:r>
            <a:endParaRPr lang="en-US" dirty="0">
              <a:solidFill>
                <a:schemeClr val="bg1"/>
              </a:solidFill>
            </a:endParaRPr>
          </a:p>
          <a:p>
            <a:pPr marL="0" indent="0">
              <a:buNone/>
            </a:pPr>
            <a:r>
              <a:rPr lang="en-US" dirty="0" smtClean="0">
                <a:solidFill>
                  <a:schemeClr val="bg1"/>
                </a:solidFill>
              </a:rPr>
              <a:t>  }</a:t>
            </a:r>
          </a:p>
          <a:p>
            <a:pPr marL="0" indent="0">
              <a:buNone/>
            </a:pPr>
            <a:endParaRPr lang="en-US" dirty="0" smtClean="0"/>
          </a:p>
          <a:p>
            <a:r>
              <a:rPr lang="en-US" dirty="0" err="1" smtClean="0"/>
              <a:t>Anounymous</a:t>
            </a:r>
            <a:r>
              <a:rPr lang="en-US" dirty="0" smtClean="0"/>
              <a:t> function </a:t>
            </a:r>
          </a:p>
          <a:p>
            <a:pPr marL="0" indent="0">
              <a:buNone/>
            </a:pPr>
            <a:r>
              <a:rPr lang="nl-NL" dirty="0">
                <a:solidFill>
                  <a:schemeClr val="bg1"/>
                </a:solidFill>
              </a:rPr>
              <a:t>var x </a:t>
            </a:r>
            <a:r>
              <a:rPr lang="nl-NL" dirty="0"/>
              <a:t>= </a:t>
            </a:r>
            <a:r>
              <a:rPr lang="nl-NL" dirty="0" err="1"/>
              <a:t>function</a:t>
            </a:r>
            <a:r>
              <a:rPr lang="nl-NL" dirty="0"/>
              <a:t> (a, b) {return a * b};</a:t>
            </a:r>
            <a:br>
              <a:rPr lang="nl-NL" dirty="0"/>
            </a:br>
            <a:r>
              <a:rPr lang="nl-NL" dirty="0">
                <a:solidFill>
                  <a:schemeClr val="bg1"/>
                </a:solidFill>
              </a:rPr>
              <a:t>var </a:t>
            </a:r>
            <a:r>
              <a:rPr lang="nl-NL" dirty="0" err="1">
                <a:solidFill>
                  <a:schemeClr val="bg1"/>
                </a:solidFill>
              </a:rPr>
              <a:t>z</a:t>
            </a:r>
            <a:r>
              <a:rPr lang="nl-NL" dirty="0">
                <a:solidFill>
                  <a:schemeClr val="bg1"/>
                </a:solidFill>
              </a:rPr>
              <a:t> </a:t>
            </a:r>
            <a:r>
              <a:rPr lang="nl-NL" dirty="0"/>
              <a:t>= x(4, 3</a:t>
            </a:r>
            <a:r>
              <a:rPr lang="nl-NL" dirty="0" smtClean="0"/>
              <a:t>);</a:t>
            </a:r>
            <a:endParaRPr lang="en-US" dirty="0" smtClean="0"/>
          </a:p>
          <a:p>
            <a:pPr marL="0" indent="0">
              <a:buNone/>
            </a:pPr>
            <a:endParaRPr lang="en-US" dirty="0"/>
          </a:p>
          <a:p>
            <a:r>
              <a:rPr lang="en-US" dirty="0"/>
              <a:t>u</a:t>
            </a:r>
            <a:r>
              <a:rPr lang="en-US" dirty="0" smtClean="0"/>
              <a:t>sing new</a:t>
            </a:r>
          </a:p>
          <a:p>
            <a:pPr marL="0" indent="0">
              <a:buNone/>
            </a:pPr>
            <a:r>
              <a:rPr lang="en-US" dirty="0"/>
              <a:t> </a:t>
            </a:r>
            <a:r>
              <a:rPr lang="en-US" dirty="0" smtClean="0"/>
              <a:t> </a:t>
            </a:r>
            <a:r>
              <a:rPr lang="en-US" dirty="0" err="1" smtClean="0">
                <a:solidFill>
                  <a:schemeClr val="bg1"/>
                </a:solidFill>
              </a:rPr>
              <a:t>var</a:t>
            </a:r>
            <a:r>
              <a:rPr lang="en-US" dirty="0">
                <a:solidFill>
                  <a:schemeClr val="bg1"/>
                </a:solidFill>
              </a:rPr>
              <a:t> </a:t>
            </a:r>
            <a:r>
              <a:rPr lang="en-US" dirty="0" err="1">
                <a:solidFill>
                  <a:schemeClr val="bg1"/>
                </a:solidFill>
              </a:rPr>
              <a:t>myFunction</a:t>
            </a:r>
            <a:r>
              <a:rPr lang="en-US" dirty="0">
                <a:solidFill>
                  <a:schemeClr val="bg1"/>
                </a:solidFill>
              </a:rPr>
              <a:t> </a:t>
            </a:r>
            <a:r>
              <a:rPr lang="en-US" dirty="0"/>
              <a:t>= new Function(“a”, “b”, “return a </a:t>
            </a:r>
            <a:r>
              <a:rPr lang="en-US" dirty="0" smtClean="0"/>
              <a:t>+ </a:t>
            </a:r>
            <a:r>
              <a:rPr lang="en-US" dirty="0"/>
              <a:t>b</a:t>
            </a:r>
            <a:r>
              <a:rPr lang="en-US" dirty="0" smtClean="0"/>
              <a:t>”);</a:t>
            </a:r>
          </a:p>
          <a:p>
            <a:pPr marL="0" indent="0">
              <a:buNone/>
            </a:pPr>
            <a:r>
              <a:rPr lang="en-US" dirty="0"/>
              <a:t> </a:t>
            </a:r>
            <a:r>
              <a:rPr lang="en-US" dirty="0" smtClean="0"/>
              <a:t> </a:t>
            </a:r>
            <a:r>
              <a:rPr lang="en-US" dirty="0" err="1" smtClean="0">
                <a:solidFill>
                  <a:schemeClr val="bg1"/>
                </a:solidFill>
              </a:rPr>
              <a:t>var</a:t>
            </a:r>
            <a:r>
              <a:rPr lang="en-US" dirty="0">
                <a:solidFill>
                  <a:schemeClr val="bg1"/>
                </a:solidFill>
              </a:rPr>
              <a:t> x </a:t>
            </a:r>
            <a:r>
              <a:rPr lang="en-US" dirty="0"/>
              <a:t>= </a:t>
            </a:r>
            <a:r>
              <a:rPr lang="en-US" dirty="0" err="1"/>
              <a:t>myFunction</a:t>
            </a:r>
            <a:r>
              <a:rPr lang="en-US" dirty="0"/>
              <a:t>(4, 3);</a:t>
            </a:r>
          </a:p>
          <a:p>
            <a:endParaRPr lang="en-US" dirty="0" smtClean="0"/>
          </a:p>
          <a:p>
            <a:pPr marL="0" indent="0">
              <a:buNone/>
            </a:pPr>
            <a:endParaRPr lang="en-US" dirty="0" smtClean="0"/>
          </a:p>
        </p:txBody>
      </p:sp>
    </p:spTree>
    <p:extLst>
      <p:ext uri="{BB962C8B-B14F-4D97-AF65-F5344CB8AC3E}">
        <p14:creationId xmlns:p14="http://schemas.microsoft.com/office/powerpoint/2010/main" val="1449118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(CONT+)</a:t>
            </a:r>
          </a:p>
        </p:txBody>
      </p:sp>
      <p:sp>
        <p:nvSpPr>
          <p:cNvPr id="3" name="Content Placeholder 2"/>
          <p:cNvSpPr>
            <a:spLocks noGrp="1"/>
          </p:cNvSpPr>
          <p:nvPr>
            <p:ph idx="1"/>
          </p:nvPr>
        </p:nvSpPr>
        <p:spPr/>
        <p:txBody>
          <a:bodyPr>
            <a:normAutofit fontScale="70000" lnSpcReduction="20000"/>
          </a:bodyPr>
          <a:lstStyle/>
          <a:p>
            <a:r>
              <a:rPr lang="en-US" dirty="0"/>
              <a:t>Self Invoke method</a:t>
            </a:r>
          </a:p>
          <a:p>
            <a:pPr marL="0" indent="0" fontAlgn="base">
              <a:buNone/>
            </a:pPr>
            <a:r>
              <a:rPr lang="en-US" dirty="0" smtClean="0"/>
              <a:t>  (</a:t>
            </a:r>
            <a:r>
              <a:rPr lang="en-US" dirty="0"/>
              <a:t>function() {  </a:t>
            </a:r>
            <a:r>
              <a:rPr lang="en-US" dirty="0" err="1"/>
              <a:t>console.log</a:t>
            </a:r>
            <a:r>
              <a:rPr lang="en-US" dirty="0"/>
              <a:t>("Hello!!");}).call</a:t>
            </a:r>
            <a:r>
              <a:rPr lang="en-US" dirty="0" smtClean="0"/>
              <a:t>()</a:t>
            </a:r>
          </a:p>
          <a:p>
            <a:pPr marL="0" indent="0" fontAlgn="base">
              <a:buNone/>
            </a:pPr>
            <a:endParaRPr lang="en-US" dirty="0"/>
          </a:p>
          <a:p>
            <a:pPr marL="0" indent="0" fontAlgn="base">
              <a:buNone/>
            </a:pPr>
            <a:r>
              <a:rPr lang="en-US" dirty="0" smtClean="0"/>
              <a:t>Callback function  </a:t>
            </a:r>
            <a:r>
              <a:rPr lang="en-US" dirty="0"/>
              <a:t/>
            </a:r>
            <a:br>
              <a:rPr lang="en-US" dirty="0"/>
            </a:br>
            <a:endParaRPr lang="en-US" dirty="0" smtClean="0"/>
          </a:p>
          <a:p>
            <a:pPr fontAlgn="base"/>
            <a:r>
              <a:rPr lang="en-US" dirty="0">
                <a:solidFill>
                  <a:schemeClr val="bg1"/>
                </a:solidFill>
              </a:rPr>
              <a:t>function </a:t>
            </a:r>
            <a:r>
              <a:rPr lang="en-US" dirty="0" smtClean="0">
                <a:solidFill>
                  <a:schemeClr val="bg1"/>
                </a:solidFill>
              </a:rPr>
              <a:t>call (</a:t>
            </a:r>
            <a:r>
              <a:rPr lang="en-US" dirty="0" err="1">
                <a:solidFill>
                  <a:schemeClr val="bg1"/>
                </a:solidFill>
              </a:rPr>
              <a:t>func</a:t>
            </a:r>
            <a:r>
              <a:rPr lang="en-US" dirty="0">
                <a:solidFill>
                  <a:schemeClr val="bg1"/>
                </a:solidFill>
              </a:rPr>
              <a:t>)</a:t>
            </a:r>
          </a:p>
          <a:p>
            <a:pPr marL="0" indent="0" fontAlgn="base">
              <a:buNone/>
            </a:pPr>
            <a:r>
              <a:rPr lang="en-US" dirty="0">
                <a:solidFill>
                  <a:schemeClr val="bg1"/>
                </a:solidFill>
              </a:rPr>
              <a:t>{</a:t>
            </a:r>
          </a:p>
          <a:p>
            <a:pPr marL="0" indent="0" fontAlgn="base">
              <a:buNone/>
            </a:pPr>
            <a:r>
              <a:rPr lang="en-US" dirty="0"/>
              <a:t>    </a:t>
            </a:r>
            <a:r>
              <a:rPr lang="en-US" dirty="0" err="1"/>
              <a:t>func</a:t>
            </a:r>
            <a:r>
              <a:rPr lang="en-US" dirty="0"/>
              <a:t>();</a:t>
            </a:r>
          </a:p>
          <a:p>
            <a:pPr marL="0" indent="0" fontAlgn="base">
              <a:buNone/>
            </a:pPr>
            <a:r>
              <a:rPr lang="en-US" dirty="0" smtClean="0">
                <a:solidFill>
                  <a:schemeClr val="bg1"/>
                </a:solidFill>
              </a:rPr>
              <a:t>}</a:t>
            </a:r>
            <a:endParaRPr lang="en-US" dirty="0">
              <a:solidFill>
                <a:schemeClr val="bg1"/>
              </a:solidFill>
            </a:endParaRPr>
          </a:p>
          <a:p>
            <a:pPr marL="0" indent="0" fontAlgn="base">
              <a:buNone/>
            </a:pPr>
            <a:r>
              <a:rPr lang="en-US" dirty="0" smtClean="0">
                <a:solidFill>
                  <a:schemeClr val="bg1"/>
                </a:solidFill>
              </a:rPr>
              <a:t>call (</a:t>
            </a:r>
            <a:r>
              <a:rPr lang="en-US" dirty="0">
                <a:solidFill>
                  <a:schemeClr val="bg1"/>
                </a:solidFill>
              </a:rPr>
              <a:t>function(){</a:t>
            </a:r>
          </a:p>
          <a:p>
            <a:pPr marL="0" indent="0" fontAlgn="base">
              <a:buNone/>
            </a:pPr>
            <a:r>
              <a:rPr lang="en-US" dirty="0"/>
              <a:t>    alert</a:t>
            </a:r>
            <a:r>
              <a:rPr lang="en-US" dirty="0" smtClean="0"/>
              <a:t>(“Call”);</a:t>
            </a:r>
            <a:endParaRPr lang="en-US" dirty="0"/>
          </a:p>
          <a:p>
            <a:pPr marL="0" indent="0" fontAlgn="base">
              <a:buNone/>
            </a:pPr>
            <a:r>
              <a:rPr lang="en-US" dirty="0">
                <a:solidFill>
                  <a:schemeClr val="bg1"/>
                </a:solidFill>
              </a:rPr>
              <a:t>});</a:t>
            </a:r>
          </a:p>
          <a:p>
            <a:pPr marL="0" indent="0" fontAlgn="base">
              <a:buNone/>
            </a:pPr>
            <a:endParaRPr lang="en-US" dirty="0"/>
          </a:p>
        </p:txBody>
      </p:sp>
    </p:spTree>
    <p:extLst>
      <p:ext uri="{BB962C8B-B14F-4D97-AF65-F5344CB8AC3E}">
        <p14:creationId xmlns:p14="http://schemas.microsoft.com/office/powerpoint/2010/main" val="7276309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USING JS IN HTML DOC</a:t>
            </a:r>
            <a:endParaRPr lang="en-US" dirty="0"/>
          </a:p>
        </p:txBody>
      </p:sp>
      <p:sp>
        <p:nvSpPr>
          <p:cNvPr id="3" name="Content Placeholder 2"/>
          <p:cNvSpPr>
            <a:spLocks noGrp="1"/>
          </p:cNvSpPr>
          <p:nvPr>
            <p:ph idx="1"/>
          </p:nvPr>
        </p:nvSpPr>
        <p:spPr/>
        <p:txBody>
          <a:bodyPr/>
          <a:lstStyle/>
          <a:p>
            <a:r>
              <a:rPr lang="en-US" dirty="0" smtClean="0"/>
              <a:t>Embed into </a:t>
            </a:r>
            <a:r>
              <a:rPr lang="en-US" dirty="0"/>
              <a:t>HTML document via script </a:t>
            </a:r>
            <a:r>
              <a:rPr lang="en-US" dirty="0" smtClean="0"/>
              <a:t>tag</a:t>
            </a:r>
          </a:p>
          <a:p>
            <a:r>
              <a:rPr lang="en-US" dirty="0" smtClean="0"/>
              <a:t>Example: </a:t>
            </a:r>
            <a:r>
              <a:rPr lang="en-US" dirty="0">
                <a:solidFill>
                  <a:schemeClr val="bg1"/>
                </a:solidFill>
              </a:rPr>
              <a:t>&lt;script </a:t>
            </a:r>
            <a:r>
              <a:rPr lang="en-US" dirty="0" err="1">
                <a:solidFill>
                  <a:schemeClr val="bg1"/>
                </a:solidFill>
              </a:rPr>
              <a:t>src</a:t>
            </a:r>
            <a:r>
              <a:rPr lang="en-US" dirty="0">
                <a:solidFill>
                  <a:schemeClr val="bg1"/>
                </a:solidFill>
              </a:rPr>
              <a:t>="</a:t>
            </a:r>
            <a:r>
              <a:rPr lang="en-US" dirty="0" err="1">
                <a:solidFill>
                  <a:schemeClr val="bg1"/>
                </a:solidFill>
              </a:rPr>
              <a:t>jquery.js</a:t>
            </a:r>
            <a:r>
              <a:rPr lang="en-US" dirty="0">
                <a:solidFill>
                  <a:schemeClr val="bg1"/>
                </a:solidFill>
              </a:rPr>
              <a:t>"&gt;&lt;/script</a:t>
            </a:r>
            <a:r>
              <a:rPr lang="en-US" dirty="0" smtClean="0">
                <a:solidFill>
                  <a:schemeClr val="bg1"/>
                </a:solidFill>
              </a:rPr>
              <a:t>&gt;</a:t>
            </a:r>
            <a:endParaRPr lang="en-US" dirty="0">
              <a:solidFill>
                <a:schemeClr val="bg1"/>
              </a:solidFill>
            </a:endParaRPr>
          </a:p>
          <a:p>
            <a:endParaRPr lang="en-US" dirty="0"/>
          </a:p>
        </p:txBody>
      </p:sp>
    </p:spTree>
    <p:extLst>
      <p:ext uri="{BB962C8B-B14F-4D97-AF65-F5344CB8AC3E}">
        <p14:creationId xmlns:p14="http://schemas.microsoft.com/office/powerpoint/2010/main" val="15218771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 CAN DO IN HTML DOC ?</a:t>
            </a:r>
            <a:endParaRPr lang="en-US" dirty="0"/>
          </a:p>
        </p:txBody>
      </p:sp>
      <p:sp>
        <p:nvSpPr>
          <p:cNvPr id="3" name="Content Placeholder 2"/>
          <p:cNvSpPr>
            <a:spLocks noGrp="1"/>
          </p:cNvSpPr>
          <p:nvPr>
            <p:ph idx="1"/>
          </p:nvPr>
        </p:nvSpPr>
        <p:spPr/>
        <p:txBody>
          <a:bodyPr/>
          <a:lstStyle/>
          <a:p>
            <a:r>
              <a:rPr lang="en-US" dirty="0" smtClean="0"/>
              <a:t>Accessing, changing the structure of DOM </a:t>
            </a:r>
          </a:p>
          <a:p>
            <a:r>
              <a:rPr lang="en-US" dirty="0" smtClean="0"/>
              <a:t>Changing the style of HTML elements via DOM </a:t>
            </a:r>
            <a:endParaRPr lang="en-US" dirty="0"/>
          </a:p>
          <a:p>
            <a:r>
              <a:rPr lang="en-US" dirty="0" smtClean="0"/>
              <a:t>Detect event from user to web page</a:t>
            </a:r>
          </a:p>
          <a:p>
            <a:r>
              <a:rPr lang="en-US" dirty="0" smtClean="0"/>
              <a:t>Processing HTTP request and response </a:t>
            </a:r>
          </a:p>
        </p:txBody>
      </p:sp>
    </p:spTree>
    <p:extLst>
      <p:ext uri="{BB962C8B-B14F-4D97-AF65-F5344CB8AC3E}">
        <p14:creationId xmlns:p14="http://schemas.microsoft.com/office/powerpoint/2010/main" val="1118293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 WHAT IS DOM ?</a:t>
            </a:r>
            <a:endParaRPr lang="en-US" dirty="0"/>
          </a:p>
        </p:txBody>
      </p:sp>
      <p:sp>
        <p:nvSpPr>
          <p:cNvPr id="3" name="Content Placeholder 2"/>
          <p:cNvSpPr>
            <a:spLocks noGrp="1"/>
          </p:cNvSpPr>
          <p:nvPr>
            <p:ph idx="1"/>
          </p:nvPr>
        </p:nvSpPr>
        <p:spPr/>
        <p:txBody>
          <a:bodyPr/>
          <a:lstStyle/>
          <a:p>
            <a:r>
              <a:rPr lang="en-US" dirty="0"/>
              <a:t>DOM is stand for Document Object Model, it is an API for HTML. It defines </a:t>
            </a:r>
          </a:p>
          <a:p>
            <a:r>
              <a:rPr lang="en-US" dirty="0"/>
              <a:t>HTML element as objects</a:t>
            </a:r>
          </a:p>
          <a:p>
            <a:r>
              <a:rPr lang="en-US" dirty="0"/>
              <a:t>The properties of all HTML elements</a:t>
            </a:r>
          </a:p>
          <a:p>
            <a:r>
              <a:rPr lang="en-US" dirty="0"/>
              <a:t>The methods to access all HTML elements</a:t>
            </a:r>
          </a:p>
          <a:p>
            <a:r>
              <a:rPr lang="en-US" dirty="0"/>
              <a:t>The events for all HTML </a:t>
            </a:r>
            <a:r>
              <a:rPr lang="en-US" dirty="0" smtClean="0"/>
              <a:t>elements</a:t>
            </a:r>
            <a:endParaRPr lang="en-US" dirty="0"/>
          </a:p>
        </p:txBody>
      </p:sp>
    </p:spTree>
    <p:extLst>
      <p:ext uri="{BB962C8B-B14F-4D97-AF65-F5344CB8AC3E}">
        <p14:creationId xmlns:p14="http://schemas.microsoft.com/office/powerpoint/2010/main" val="1874557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TREE</a:t>
            </a:r>
            <a:endParaRPr lang="en-US" dirty="0"/>
          </a:p>
        </p:txBody>
      </p:sp>
      <p:sp>
        <p:nvSpPr>
          <p:cNvPr id="3" name="Content Placeholder 2"/>
          <p:cNvSpPr>
            <a:spLocks noGrp="1"/>
          </p:cNvSpPr>
          <p:nvPr>
            <p:ph idx="1"/>
          </p:nvPr>
        </p:nvSpPr>
        <p:spPr/>
        <p:txBody>
          <a:bodyPr/>
          <a:lstStyle/>
          <a:p>
            <a:r>
              <a:rPr lang="en-US" dirty="0"/>
              <a:t>The HTML DOM model is constructed as a tree of Objects.</a:t>
            </a:r>
          </a:p>
          <a:p>
            <a:r>
              <a:rPr lang="en-US" dirty="0"/>
              <a:t>In the DOM, all HTML elements are defined as objects.</a:t>
            </a:r>
          </a:p>
          <a:p>
            <a:r>
              <a:rPr lang="en-US" dirty="0"/>
              <a:t>A property is a value you can get or set </a:t>
            </a:r>
          </a:p>
          <a:p>
            <a:r>
              <a:rPr lang="en-US" dirty="0"/>
              <a:t>A method is an action you can do</a:t>
            </a:r>
          </a:p>
          <a:p>
            <a:r>
              <a:rPr lang="en-US" dirty="0"/>
              <a:t>For example:</a:t>
            </a:r>
          </a:p>
          <a:p>
            <a:r>
              <a:rPr lang="en-US" dirty="0" err="1">
                <a:solidFill>
                  <a:schemeClr val="bg1"/>
                </a:solidFill>
              </a:rPr>
              <a:t>getElementByid</a:t>
            </a:r>
            <a:r>
              <a:rPr lang="en-US" dirty="0">
                <a:solidFill>
                  <a:schemeClr val="bg1"/>
                </a:solidFill>
              </a:rPr>
              <a:t>() </a:t>
            </a:r>
            <a:r>
              <a:rPr lang="en-US" dirty="0"/>
              <a:t>method -&gt; get node </a:t>
            </a:r>
          </a:p>
          <a:p>
            <a:r>
              <a:rPr lang="en-US" dirty="0" err="1">
                <a:solidFill>
                  <a:schemeClr val="bg1"/>
                </a:solidFill>
              </a:rPr>
              <a:t>innerHTML</a:t>
            </a:r>
            <a:r>
              <a:rPr lang="en-US" dirty="0"/>
              <a:t> property -&gt; change content of node or get content of </a:t>
            </a:r>
            <a:r>
              <a:rPr lang="en-US" dirty="0" smtClean="0"/>
              <a:t>node</a:t>
            </a:r>
            <a:endParaRPr lang="en-US" dirty="0"/>
          </a:p>
        </p:txBody>
      </p:sp>
    </p:spTree>
    <p:extLst>
      <p:ext uri="{BB962C8B-B14F-4D97-AF65-F5344CB8AC3E}">
        <p14:creationId xmlns:p14="http://schemas.microsoft.com/office/powerpoint/2010/main" val="1219268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POPULAR DOM METHODS</a:t>
            </a:r>
            <a:endParaRPr lang="en-US" dirty="0"/>
          </a:p>
        </p:txBody>
      </p:sp>
      <p:sp>
        <p:nvSpPr>
          <p:cNvPr id="3" name="Content Placeholder 2"/>
          <p:cNvSpPr>
            <a:spLocks noGrp="1"/>
          </p:cNvSpPr>
          <p:nvPr>
            <p:ph idx="1"/>
          </p:nvPr>
        </p:nvSpPr>
        <p:spPr/>
        <p:txBody>
          <a:bodyPr/>
          <a:lstStyle/>
          <a:p>
            <a:r>
              <a:rPr lang="en-US" dirty="0">
                <a:solidFill>
                  <a:schemeClr val="bg1"/>
                </a:solidFill>
                <a:hlinkClick r:id="rId2"/>
              </a:rPr>
              <a:t>appendChild()</a:t>
            </a:r>
            <a:endParaRPr lang="en-US" dirty="0">
              <a:solidFill>
                <a:schemeClr val="bg1"/>
              </a:solidFill>
            </a:endParaRPr>
          </a:p>
          <a:p>
            <a:r>
              <a:rPr lang="en-US" dirty="0">
                <a:solidFill>
                  <a:schemeClr val="bg1"/>
                </a:solidFill>
                <a:hlinkClick r:id="rId3"/>
              </a:rPr>
              <a:t>cloneNode()</a:t>
            </a:r>
            <a:endParaRPr lang="en-US" dirty="0">
              <a:solidFill>
                <a:schemeClr val="bg1"/>
              </a:solidFill>
            </a:endParaRPr>
          </a:p>
          <a:p>
            <a:r>
              <a:rPr lang="en-US" dirty="0">
                <a:solidFill>
                  <a:schemeClr val="bg1"/>
                </a:solidFill>
                <a:hlinkClick r:id="rId4"/>
              </a:rPr>
              <a:t>getElementsByClassName()</a:t>
            </a:r>
            <a:endParaRPr lang="en-US" dirty="0">
              <a:solidFill>
                <a:schemeClr val="bg1"/>
              </a:solidFill>
            </a:endParaRPr>
          </a:p>
          <a:p>
            <a:r>
              <a:rPr lang="en-US" dirty="0">
                <a:solidFill>
                  <a:schemeClr val="bg1"/>
                </a:solidFill>
                <a:hlinkClick r:id="rId5"/>
              </a:rPr>
              <a:t>getElementsByTagName()</a:t>
            </a:r>
            <a:endParaRPr lang="en-US" dirty="0">
              <a:solidFill>
                <a:schemeClr val="bg1"/>
              </a:solidFill>
            </a:endParaRPr>
          </a:p>
          <a:p>
            <a:r>
              <a:rPr lang="en-US" dirty="0">
                <a:solidFill>
                  <a:schemeClr val="bg1"/>
                </a:solidFill>
                <a:hlinkClick r:id="rId6"/>
              </a:rPr>
              <a:t>removeAttribute()</a:t>
            </a:r>
            <a:endParaRPr lang="en-US" dirty="0">
              <a:solidFill>
                <a:schemeClr val="bg1"/>
              </a:solidFill>
            </a:endParaRPr>
          </a:p>
          <a:p>
            <a:r>
              <a:rPr lang="en-US" dirty="0">
                <a:solidFill>
                  <a:schemeClr val="bg1"/>
                </a:solidFill>
                <a:hlinkClick r:id="rId7"/>
              </a:rPr>
              <a:t>removeChild()</a:t>
            </a:r>
            <a:endParaRPr lang="en-US" dirty="0">
              <a:solidFill>
                <a:schemeClr val="bg1"/>
              </a:solidFill>
            </a:endParaRPr>
          </a:p>
          <a:p>
            <a:r>
              <a:rPr lang="en-US" dirty="0">
                <a:solidFill>
                  <a:schemeClr val="bg1"/>
                </a:solidFill>
                <a:hlinkClick r:id="rId8"/>
              </a:rPr>
              <a:t>insertBefore()</a:t>
            </a:r>
            <a:endParaRPr lang="en-US" dirty="0">
              <a:solidFill>
                <a:schemeClr val="bg1"/>
              </a:solidFill>
            </a:endParaRPr>
          </a:p>
          <a:p>
            <a:endParaRPr lang="en-US" dirty="0"/>
          </a:p>
        </p:txBody>
      </p:sp>
    </p:spTree>
    <p:extLst>
      <p:ext uri="{BB962C8B-B14F-4D97-AF65-F5344CB8AC3E}">
        <p14:creationId xmlns:p14="http://schemas.microsoft.com/office/powerpoint/2010/main" val="6473751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popular Properties</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bg1"/>
                </a:solidFill>
                <a:hlinkClick r:id="rId2"/>
              </a:rPr>
              <a:t>style</a:t>
            </a:r>
            <a:endParaRPr lang="en-US" dirty="0">
              <a:solidFill>
                <a:schemeClr val="bg1"/>
              </a:solidFill>
            </a:endParaRPr>
          </a:p>
          <a:p>
            <a:r>
              <a:rPr lang="en-US" dirty="0">
                <a:solidFill>
                  <a:schemeClr val="bg1"/>
                </a:solidFill>
                <a:hlinkClick r:id="rId3"/>
              </a:rPr>
              <a:t>innerHTML</a:t>
            </a:r>
            <a:endParaRPr lang="en-US" dirty="0">
              <a:solidFill>
                <a:schemeClr val="bg1"/>
              </a:solidFill>
            </a:endParaRPr>
          </a:p>
          <a:p>
            <a:r>
              <a:rPr lang="en-US" dirty="0">
                <a:solidFill>
                  <a:schemeClr val="bg1"/>
                </a:solidFill>
                <a:hlinkClick r:id="rId4"/>
              </a:rPr>
              <a:t>innerText</a:t>
            </a:r>
            <a:endParaRPr lang="en-US" dirty="0">
              <a:solidFill>
                <a:schemeClr val="bg1"/>
              </a:solidFill>
            </a:endParaRPr>
          </a:p>
          <a:p>
            <a:r>
              <a:rPr lang="en-US" dirty="0">
                <a:solidFill>
                  <a:schemeClr val="bg1"/>
                </a:solidFill>
                <a:hlinkClick r:id="rId5"/>
              </a:rPr>
              <a:t>Id</a:t>
            </a:r>
            <a:endParaRPr lang="en-US" dirty="0">
              <a:solidFill>
                <a:schemeClr val="bg1"/>
              </a:solidFill>
            </a:endParaRPr>
          </a:p>
          <a:p>
            <a:r>
              <a:rPr lang="en-US" dirty="0">
                <a:solidFill>
                  <a:schemeClr val="bg1"/>
                </a:solidFill>
                <a:hlinkClick r:id="rId6"/>
              </a:rPr>
              <a:t>firstChild</a:t>
            </a:r>
            <a:endParaRPr lang="en-US" dirty="0">
              <a:solidFill>
                <a:schemeClr val="bg1"/>
              </a:solidFill>
            </a:endParaRPr>
          </a:p>
          <a:p>
            <a:r>
              <a:rPr lang="en-US" dirty="0">
                <a:solidFill>
                  <a:schemeClr val="bg1"/>
                </a:solidFill>
                <a:hlinkClick r:id="rId7"/>
              </a:rPr>
              <a:t>firstElementChild</a:t>
            </a:r>
            <a:endParaRPr lang="en-US" dirty="0">
              <a:solidFill>
                <a:schemeClr val="bg1"/>
              </a:solidFill>
            </a:endParaRPr>
          </a:p>
          <a:p>
            <a:r>
              <a:rPr lang="en-US" dirty="0">
                <a:solidFill>
                  <a:schemeClr val="bg1"/>
                </a:solidFill>
                <a:hlinkClick r:id="rId8"/>
              </a:rPr>
              <a:t>children</a:t>
            </a:r>
            <a:endParaRPr lang="en-US" dirty="0">
              <a:solidFill>
                <a:schemeClr val="bg1"/>
              </a:solidFill>
            </a:endParaRPr>
          </a:p>
          <a:p>
            <a:r>
              <a:rPr lang="en-US" dirty="0">
                <a:solidFill>
                  <a:schemeClr val="bg1"/>
                </a:solidFill>
                <a:hlinkClick r:id="rId9"/>
              </a:rPr>
              <a:t>childNodes</a:t>
            </a:r>
            <a:endParaRPr lang="en-US" dirty="0">
              <a:solidFill>
                <a:schemeClr val="bg1"/>
              </a:solidFill>
            </a:endParaRPr>
          </a:p>
          <a:p>
            <a:endParaRPr lang="en-US" dirty="0"/>
          </a:p>
        </p:txBody>
      </p:sp>
    </p:spTree>
    <p:extLst>
      <p:ext uri="{BB962C8B-B14F-4D97-AF65-F5344CB8AC3E}">
        <p14:creationId xmlns:p14="http://schemas.microsoft.com/office/powerpoint/2010/main" val="401201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JAVASCRIPT TO WORKING WITH DOM</a:t>
            </a:r>
            <a:endParaRPr lang="en-US" dirty="0"/>
          </a:p>
        </p:txBody>
      </p:sp>
      <p:sp>
        <p:nvSpPr>
          <p:cNvPr id="3" name="Content Placeholder 2"/>
          <p:cNvSpPr>
            <a:spLocks noGrp="1"/>
          </p:cNvSpPr>
          <p:nvPr>
            <p:ph idx="1"/>
          </p:nvPr>
        </p:nvSpPr>
        <p:spPr/>
        <p:txBody>
          <a:bodyPr/>
          <a:lstStyle/>
          <a:p>
            <a:r>
              <a:rPr lang="en-US" dirty="0"/>
              <a:t>Simple examples using DOM to update content in JavaScript</a:t>
            </a:r>
          </a:p>
          <a:p>
            <a:r>
              <a:rPr lang="en-US" dirty="0"/>
              <a:t>Write an script validate form using JavaScript and </a:t>
            </a:r>
            <a:r>
              <a:rPr lang="en-US" dirty="0" smtClean="0"/>
              <a:t>DOM</a:t>
            </a:r>
            <a:endParaRPr lang="en-US" dirty="0"/>
          </a:p>
          <a:p>
            <a:pPr marL="0" indent="0">
              <a:buNone/>
            </a:pPr>
            <a:endParaRPr lang="en-US" dirty="0"/>
          </a:p>
        </p:txBody>
      </p:sp>
    </p:spTree>
    <p:extLst>
      <p:ext uri="{BB962C8B-B14F-4D97-AF65-F5344CB8AC3E}">
        <p14:creationId xmlns:p14="http://schemas.microsoft.com/office/powerpoint/2010/main" val="2097335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documentation structure</a:t>
            </a:r>
            <a:endParaRPr lang="en-US" dirty="0"/>
          </a:p>
        </p:txBody>
      </p:sp>
      <p:sp>
        <p:nvSpPr>
          <p:cNvPr id="3" name="TextBox 2"/>
          <p:cNvSpPr txBox="1"/>
          <p:nvPr/>
        </p:nvSpPr>
        <p:spPr>
          <a:xfrm>
            <a:off x="394637" y="2104339"/>
            <a:ext cx="10953320" cy="4524315"/>
          </a:xfrm>
          <a:prstGeom prst="rect">
            <a:avLst/>
          </a:prstGeom>
          <a:noFill/>
        </p:spPr>
        <p:txBody>
          <a:bodyPr wrap="square" rtlCol="0">
            <a:spAutoFit/>
          </a:bodyPr>
          <a:lstStyle/>
          <a:p>
            <a:r>
              <a:rPr lang="en-US" sz="3200" dirty="0"/>
              <a:t>&lt;!DOCTYPE html&gt;</a:t>
            </a:r>
          </a:p>
          <a:p>
            <a:r>
              <a:rPr lang="en-US" sz="3200" dirty="0"/>
              <a:t>&lt;html </a:t>
            </a:r>
            <a:r>
              <a:rPr lang="en-US" sz="3200" dirty="0" err="1"/>
              <a:t>lang</a:t>
            </a:r>
            <a:r>
              <a:rPr lang="en-US" sz="3200" dirty="0"/>
              <a:t>="en"&gt;</a:t>
            </a:r>
          </a:p>
          <a:p>
            <a:r>
              <a:rPr lang="en-US" sz="3200" dirty="0" smtClean="0"/>
              <a:t>  &lt;</a:t>
            </a:r>
            <a:r>
              <a:rPr lang="en-US" sz="3200" dirty="0"/>
              <a:t>head&gt;</a:t>
            </a:r>
          </a:p>
          <a:p>
            <a:r>
              <a:rPr lang="en-US" sz="3200" dirty="0" smtClean="0"/>
              <a:t>  &lt;/</a:t>
            </a:r>
            <a:r>
              <a:rPr lang="en-US" sz="3200" dirty="0"/>
              <a:t>head&gt;</a:t>
            </a:r>
          </a:p>
          <a:p>
            <a:r>
              <a:rPr lang="en-US" sz="3200" dirty="0"/>
              <a:t/>
            </a:r>
            <a:br>
              <a:rPr lang="en-US" sz="3200" dirty="0"/>
            </a:br>
            <a:r>
              <a:rPr lang="en-US" sz="3200" dirty="0" smtClean="0"/>
              <a:t>  &lt;</a:t>
            </a:r>
            <a:r>
              <a:rPr lang="en-US" sz="3200" dirty="0"/>
              <a:t>body</a:t>
            </a:r>
            <a:r>
              <a:rPr lang="en-US" sz="3200" dirty="0" smtClean="0"/>
              <a:t>&gt;</a:t>
            </a:r>
            <a:endParaRPr lang="en-US" sz="3200" dirty="0"/>
          </a:p>
          <a:p>
            <a:r>
              <a:rPr lang="en-US" sz="3200" dirty="0" smtClean="0"/>
              <a:t>  &lt;/</a:t>
            </a:r>
            <a:r>
              <a:rPr lang="en-US" sz="3200" dirty="0"/>
              <a:t>body&gt;</a:t>
            </a:r>
          </a:p>
          <a:p>
            <a:r>
              <a:rPr lang="en-US" sz="3200" dirty="0"/>
              <a:t/>
            </a:r>
            <a:br>
              <a:rPr lang="en-US" sz="3200" dirty="0"/>
            </a:br>
            <a:r>
              <a:rPr lang="en-US" sz="3200" dirty="0"/>
              <a:t>&lt;/html&gt;</a:t>
            </a:r>
          </a:p>
        </p:txBody>
      </p:sp>
    </p:spTree>
    <p:extLst>
      <p:ext uri="{BB962C8B-B14F-4D97-AF65-F5344CB8AC3E}">
        <p14:creationId xmlns:p14="http://schemas.microsoft.com/office/powerpoint/2010/main" val="16318951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 ?</a:t>
            </a:r>
            <a:endParaRPr lang="en-US" dirty="0"/>
          </a:p>
        </p:txBody>
      </p:sp>
      <p:sp>
        <p:nvSpPr>
          <p:cNvPr id="3" name="Content Placeholder 2"/>
          <p:cNvSpPr>
            <a:spLocks noGrp="1"/>
          </p:cNvSpPr>
          <p:nvPr>
            <p:ph idx="1"/>
          </p:nvPr>
        </p:nvSpPr>
        <p:spPr/>
        <p:txBody>
          <a:bodyPr/>
          <a:lstStyle/>
          <a:p>
            <a:r>
              <a:rPr lang="en-US" dirty="0" smtClean="0"/>
              <a:t>IMPROVE CSS,HTML,JS skills</a:t>
            </a:r>
          </a:p>
          <a:p>
            <a:r>
              <a:rPr lang="en-US" dirty="0"/>
              <a:t>SASS </a:t>
            </a:r>
          </a:p>
          <a:p>
            <a:r>
              <a:rPr lang="en-US" dirty="0"/>
              <a:t>GULP</a:t>
            </a:r>
          </a:p>
          <a:p>
            <a:r>
              <a:rPr lang="en-US" dirty="0" smtClean="0"/>
              <a:t>WEBPACK</a:t>
            </a:r>
          </a:p>
          <a:p>
            <a:r>
              <a:rPr lang="en-US" dirty="0" smtClean="0"/>
              <a:t>JS LIB, JS FRAMEWORK</a:t>
            </a:r>
          </a:p>
          <a:p>
            <a:endParaRPr lang="en-US" dirty="0"/>
          </a:p>
        </p:txBody>
      </p:sp>
    </p:spTree>
    <p:extLst>
      <p:ext uri="{BB962C8B-B14F-4D97-AF65-F5344CB8AC3E}">
        <p14:creationId xmlns:p14="http://schemas.microsoft.com/office/powerpoint/2010/main" val="8728005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JS Basic</a:t>
            </a:r>
          </a:p>
          <a:p>
            <a:r>
              <a:rPr lang="en-US" dirty="0" smtClean="0"/>
              <a:t>Working with DOM</a:t>
            </a:r>
          </a:p>
          <a:p>
            <a:r>
              <a:rPr lang="en-US" dirty="0" smtClean="0"/>
              <a:t>Frontend </a:t>
            </a:r>
            <a:r>
              <a:rPr lang="en-US" dirty="0" err="1" smtClean="0"/>
              <a:t>RoadMap</a:t>
            </a:r>
            <a:endParaRPr lang="en-US" dirty="0" smtClean="0"/>
          </a:p>
        </p:txBody>
      </p:sp>
    </p:spTree>
    <p:extLst>
      <p:ext uri="{BB962C8B-B14F-4D97-AF65-F5344CB8AC3E}">
        <p14:creationId xmlns:p14="http://schemas.microsoft.com/office/powerpoint/2010/main" val="144805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HTML TAG (ELEMENT)</a:t>
            </a:r>
            <a:endParaRPr lang="en-US" dirty="0"/>
          </a:p>
        </p:txBody>
      </p:sp>
      <p:sp>
        <p:nvSpPr>
          <p:cNvPr id="3" name="Content Placeholder 2"/>
          <p:cNvSpPr>
            <a:spLocks noGrp="1"/>
          </p:cNvSpPr>
          <p:nvPr>
            <p:ph idx="1"/>
          </p:nvPr>
        </p:nvSpPr>
        <p:spPr/>
        <p:txBody>
          <a:bodyPr>
            <a:normAutofit lnSpcReduction="10000"/>
          </a:bodyPr>
          <a:lstStyle/>
          <a:p>
            <a:r>
              <a:rPr lang="en-US" dirty="0" smtClean="0"/>
              <a:t>&lt;</a:t>
            </a:r>
            <a:r>
              <a:rPr lang="en-US" dirty="0" err="1" smtClean="0"/>
              <a:t>tagname</a:t>
            </a:r>
            <a:r>
              <a:rPr lang="en-US" dirty="0" smtClean="0"/>
              <a:t> attribute=“attribute value”&gt;</a:t>
            </a:r>
          </a:p>
          <a:p>
            <a:pPr marL="0" indent="0">
              <a:buNone/>
            </a:pPr>
            <a:r>
              <a:rPr lang="en-US" dirty="0" smtClean="0"/>
              <a:t>        &lt;</a:t>
            </a:r>
            <a:r>
              <a:rPr lang="en-US" dirty="0" err="1" smtClean="0"/>
              <a:t>chilelement</a:t>
            </a:r>
            <a:r>
              <a:rPr lang="en-US" dirty="0" smtClean="0"/>
              <a:t>&gt;Content is here&lt;/</a:t>
            </a:r>
            <a:r>
              <a:rPr lang="en-US" dirty="0" err="1" smtClean="0"/>
              <a:t>chilelement</a:t>
            </a:r>
            <a:r>
              <a:rPr lang="en-US" dirty="0" smtClean="0"/>
              <a:t>&gt;</a:t>
            </a:r>
          </a:p>
          <a:p>
            <a:pPr marL="0" indent="0">
              <a:buNone/>
            </a:pPr>
            <a:r>
              <a:rPr lang="en-US" dirty="0" smtClean="0"/>
              <a:t>   &lt;/</a:t>
            </a:r>
            <a:r>
              <a:rPr lang="en-US" dirty="0" err="1" smtClean="0"/>
              <a:t>tagname</a:t>
            </a:r>
            <a:r>
              <a:rPr lang="en-US" dirty="0" smtClean="0"/>
              <a:t>&gt;</a:t>
            </a:r>
          </a:p>
          <a:p>
            <a:r>
              <a:rPr lang="en-US" dirty="0" smtClean="0"/>
              <a:t>The attribute description for tag element.</a:t>
            </a:r>
          </a:p>
          <a:p>
            <a:r>
              <a:rPr lang="en-US" dirty="0" smtClean="0"/>
              <a:t>Have 2 kind of attribute is user defined attribute and built in attribute.</a:t>
            </a:r>
          </a:p>
          <a:p>
            <a:r>
              <a:rPr lang="en-US" dirty="0" smtClean="0"/>
              <a:t>Every tags have three attribute is </a:t>
            </a:r>
            <a:r>
              <a:rPr lang="en-US" b="1" dirty="0" smtClean="0"/>
              <a:t>class, id and style.</a:t>
            </a:r>
            <a:endParaRPr lang="en-US" dirty="0" smtClean="0"/>
          </a:p>
          <a:p>
            <a:r>
              <a:rPr lang="en-US" dirty="0" smtClean="0"/>
              <a:t>You can place custom attribute into tag, but it will not affect by browser, it just use for </a:t>
            </a:r>
            <a:r>
              <a:rPr lang="en-US" b="1" dirty="0" smtClean="0"/>
              <a:t>JavaScript</a:t>
            </a:r>
            <a:r>
              <a:rPr lang="en-US" dirty="0" smtClean="0"/>
              <a:t> DOM accessing.</a:t>
            </a:r>
          </a:p>
        </p:txBody>
      </p:sp>
    </p:spTree>
    <p:extLst>
      <p:ext uri="{BB962C8B-B14F-4D97-AF65-F5344CB8AC3E}">
        <p14:creationId xmlns:p14="http://schemas.microsoft.com/office/powerpoint/2010/main" val="826068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611</TotalTime>
  <Words>2072</Words>
  <Application>Microsoft Macintosh PowerPoint</Application>
  <PresentationFormat>Widescreen</PresentationFormat>
  <Paragraphs>482</Paragraphs>
  <Slides>81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Calibri</vt:lpstr>
      <vt:lpstr>Courier New</vt:lpstr>
      <vt:lpstr>Mangal</vt:lpstr>
      <vt:lpstr>Trebuchet MS</vt:lpstr>
      <vt:lpstr>Wingdings</vt:lpstr>
      <vt:lpstr>Arial</vt:lpstr>
      <vt:lpstr>Berlin</vt:lpstr>
      <vt:lpstr>INTRODUCE HTML5, CSS3 &amp; JS / FRONT-END ROADMAP </vt:lpstr>
      <vt:lpstr>What is a website ?</vt:lpstr>
      <vt:lpstr>How is a webserver working ?</vt:lpstr>
      <vt:lpstr>What is HTTP ?</vt:lpstr>
      <vt:lpstr>Different between backend developer and frontend developer</vt:lpstr>
      <vt:lpstr>So how to become a frontend developer ?</vt:lpstr>
      <vt:lpstr>WHAT IS HTML ?</vt:lpstr>
      <vt:lpstr>HTML documentation structure</vt:lpstr>
      <vt:lpstr>SYNTAX OF HTML TAG (ELEMENT)</vt:lpstr>
      <vt:lpstr>Main elements tag in HTML</vt:lpstr>
      <vt:lpstr>Difference between &lt;span&gt; and &lt;div&gt;</vt:lpstr>
      <vt:lpstr>Important Element in HTML</vt:lpstr>
      <vt:lpstr>Form</vt:lpstr>
      <vt:lpstr>Demo FORM </vt:lpstr>
      <vt:lpstr>CSS</vt:lpstr>
      <vt:lpstr>HOW TO PUT CSS INTO HTML DOCUMENTATION</vt:lpstr>
      <vt:lpstr>CSS</vt:lpstr>
      <vt:lpstr>CSS Selector</vt:lpstr>
      <vt:lpstr>COMBINATOR SELECTOR</vt:lpstr>
      <vt:lpstr>COMBINATOR SELECTOR</vt:lpstr>
      <vt:lpstr>COMBINATOR SELECTOR</vt:lpstr>
      <vt:lpstr>  General Sibling Selector  </vt:lpstr>
      <vt:lpstr>PSEUDO SELECTOR</vt:lpstr>
      <vt:lpstr>CSS SPECIFICITY</vt:lpstr>
      <vt:lpstr>What IS MEANING OF CASCADING</vt:lpstr>
      <vt:lpstr>HOW TO LAYOUT PAGE USE CSS</vt:lpstr>
      <vt:lpstr>CSS FONT</vt:lpstr>
      <vt:lpstr>CSS FONT</vt:lpstr>
      <vt:lpstr>CSS TEXT</vt:lpstr>
      <vt:lpstr>CSS TEXT</vt:lpstr>
      <vt:lpstr>CSS BACKGROUND</vt:lpstr>
      <vt:lpstr>CSS BORDER</vt:lpstr>
      <vt:lpstr>CSS BORDER</vt:lpstr>
      <vt:lpstr>BOX MODEL</vt:lpstr>
      <vt:lpstr>BOX MODEL</vt:lpstr>
      <vt:lpstr>BOX MODEL</vt:lpstr>
      <vt:lpstr>How to layout webpage</vt:lpstr>
      <vt:lpstr>POSITIONING HTML ELEMENTS</vt:lpstr>
      <vt:lpstr>STATIC POSITION</vt:lpstr>
      <vt:lpstr>RELATIVE POSITION</vt:lpstr>
      <vt:lpstr>FIXED POSITION</vt:lpstr>
      <vt:lpstr>ABSOLUTE POSITION</vt:lpstr>
      <vt:lpstr>STATIC POSITION</vt:lpstr>
      <vt:lpstr>RELATIVE POSITION</vt:lpstr>
      <vt:lpstr>NOTE</vt:lpstr>
      <vt:lpstr>POSITIONING HTML ELEMENT</vt:lpstr>
      <vt:lpstr>DISPLAY PROPERTIES</vt:lpstr>
      <vt:lpstr>FLEXBOX</vt:lpstr>
      <vt:lpstr>FLEXBOX</vt:lpstr>
      <vt:lpstr>JUSTIFY-CONTENT</vt:lpstr>
      <vt:lpstr>FLEXBOX</vt:lpstr>
      <vt:lpstr>LAYOUT WEBAPGE EXERCICE</vt:lpstr>
      <vt:lpstr>CONCLUSION SESSION 1</vt:lpstr>
      <vt:lpstr>JAVASCRIPT (CONT SESSION 2)</vt:lpstr>
      <vt:lpstr>OVERVIEW</vt:lpstr>
      <vt:lpstr>HISTORY OF JAVASCRIPT </vt:lpstr>
      <vt:lpstr>IS JAVASCRIPT A OOP LANGUAGE ?</vt:lpstr>
      <vt:lpstr>PURPOSE OF JAVASCRIPT</vt:lpstr>
      <vt:lpstr>FALL IN LOVE WITH JAVASCRIPT</vt:lpstr>
      <vt:lpstr>Defining Variables</vt:lpstr>
      <vt:lpstr>Using Operators </vt:lpstr>
      <vt:lpstr>Using Operators</vt:lpstr>
      <vt:lpstr>Using Operators (CONT+)</vt:lpstr>
      <vt:lpstr>Using Operators (CONT+)</vt:lpstr>
      <vt:lpstr>Using Operators (CONT+)</vt:lpstr>
      <vt:lpstr>Using CONDITIONAL CONSTRUCTS</vt:lpstr>
      <vt:lpstr>Using CONDITIONAL CONSTRUCTS</vt:lpstr>
      <vt:lpstr>Using LOOP</vt:lpstr>
      <vt:lpstr>BREAK &amp; CONTINUE</vt:lpstr>
      <vt:lpstr>FUNCTION </vt:lpstr>
      <vt:lpstr>FUNCTION (CONT+)</vt:lpstr>
      <vt:lpstr>FUNCTION (CONT+)</vt:lpstr>
      <vt:lpstr>HOW TO USING JS IN HTML DOC</vt:lpstr>
      <vt:lpstr>WHAT IS JS CAN DO IN HTML DOC ?</vt:lpstr>
      <vt:lpstr>WAIT !!! WHAT IS DOM ?</vt:lpstr>
      <vt:lpstr>DOM TREE</vt:lpstr>
      <vt:lpstr>LIST OF POPULAR DOM METHODS</vt:lpstr>
      <vt:lpstr>List of popular Properties</vt:lpstr>
      <vt:lpstr>USE JAVASCRIPT TO WORKING WITH DOM</vt:lpstr>
      <vt:lpstr>What next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Microsoft Office User</dc:creator>
  <cp:lastModifiedBy>Microsoft Office User</cp:lastModifiedBy>
  <cp:revision>214</cp:revision>
  <dcterms:created xsi:type="dcterms:W3CDTF">2018-11-22T08:55:55Z</dcterms:created>
  <dcterms:modified xsi:type="dcterms:W3CDTF">2020-05-12T14:11:26Z</dcterms:modified>
</cp:coreProperties>
</file>