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7" r:id="rId1"/>
  </p:sldMasterIdLst>
  <p:notesMasterIdLst>
    <p:notesMasterId r:id="rId52"/>
  </p:notesMasterIdLst>
  <p:sldIdLst>
    <p:sldId id="256" r:id="rId2"/>
    <p:sldId id="257" r:id="rId3"/>
    <p:sldId id="258" r:id="rId4"/>
    <p:sldId id="259" r:id="rId5"/>
    <p:sldId id="266" r:id="rId6"/>
    <p:sldId id="260" r:id="rId7"/>
    <p:sldId id="264" r:id="rId8"/>
    <p:sldId id="261" r:id="rId9"/>
    <p:sldId id="265" r:id="rId10"/>
    <p:sldId id="267" r:id="rId11"/>
    <p:sldId id="262" r:id="rId12"/>
    <p:sldId id="268" r:id="rId13"/>
    <p:sldId id="276" r:id="rId14"/>
    <p:sldId id="269" r:id="rId15"/>
    <p:sldId id="270" r:id="rId16"/>
    <p:sldId id="263"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7" r:id="rId30"/>
    <p:sldId id="288" r:id="rId31"/>
    <p:sldId id="284" r:id="rId32"/>
    <p:sldId id="285"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0"/>
    <p:restoredTop sz="92607"/>
  </p:normalViewPr>
  <p:slideViewPr>
    <p:cSldViewPr snapToGrid="0" snapToObjects="1">
      <p:cViewPr varScale="1">
        <p:scale>
          <a:sx n="80" d="100"/>
          <a:sy n="80"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F051-B034-C74F-9C83-84D55FABB166}"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6870-DA51-7A40-B9DF-A48FF983E5DD}" type="slidenum">
              <a:rPr lang="en-US" smtClean="0"/>
              <a:t>‹#›</a:t>
            </a:fld>
            <a:endParaRPr lang="en-US"/>
          </a:p>
        </p:txBody>
      </p:sp>
    </p:spTree>
    <p:extLst>
      <p:ext uri="{BB962C8B-B14F-4D97-AF65-F5344CB8AC3E}">
        <p14:creationId xmlns:p14="http://schemas.microsoft.com/office/powerpoint/2010/main" val="114492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1</a:t>
            </a:fld>
            <a:endParaRPr lang="en-US"/>
          </a:p>
        </p:txBody>
      </p:sp>
    </p:spTree>
    <p:extLst>
      <p:ext uri="{BB962C8B-B14F-4D97-AF65-F5344CB8AC3E}">
        <p14:creationId xmlns:p14="http://schemas.microsoft.com/office/powerpoint/2010/main" val="155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27</a:t>
            </a:fld>
            <a:endParaRPr lang="en-US"/>
          </a:p>
        </p:txBody>
      </p:sp>
    </p:spTree>
    <p:extLst>
      <p:ext uri="{BB962C8B-B14F-4D97-AF65-F5344CB8AC3E}">
        <p14:creationId xmlns:p14="http://schemas.microsoft.com/office/powerpoint/2010/main" val="13420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33</a:t>
            </a:fld>
            <a:endParaRPr lang="en-US"/>
          </a:p>
        </p:txBody>
      </p:sp>
    </p:spTree>
    <p:extLst>
      <p:ext uri="{BB962C8B-B14F-4D97-AF65-F5344CB8AC3E}">
        <p14:creationId xmlns:p14="http://schemas.microsoft.com/office/powerpoint/2010/main" val="6576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63CAE5-3253-CB42-9E35-9978F56EB70F}" type="datetimeFigureOut">
              <a:rPr lang="en-US" smtClean="0"/>
              <a:t>11/6/22</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49B5A03-EA2D-F44B-8423-5FCDECB40CB3}"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454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841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63CAE5-3253-CB42-9E35-9978F56EB70F}" type="datetimeFigureOut">
              <a:rPr lang="en-US" smtClean="0"/>
              <a:t>11/6/22</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49B5A03-EA2D-F44B-8423-5FCDECB40CB3}"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90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364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63CAE5-3253-CB42-9E35-9978F56EB70F}" type="datetimeFigureOut">
              <a:rPr lang="en-US" smtClean="0"/>
              <a:t>11/6/22</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49B5A03-EA2D-F44B-8423-5FCDECB40CB3}"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840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3CAE5-3253-CB42-9E35-9978F56EB70F}" type="datetimeFigureOut">
              <a:rPr lang="en-US" smtClean="0"/>
              <a:t>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254007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3CAE5-3253-CB42-9E35-9978F56EB70F}" type="datetimeFigureOut">
              <a:rPr lang="en-US" smtClean="0"/>
              <a:t>11/6/22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032719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3CAE5-3253-CB42-9E35-9978F56EB70F}" type="datetimeFigureOut">
              <a:rPr lang="en-US" smtClean="0"/>
              <a:t>11/6/22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4244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AE5-3253-CB42-9E35-9978F56EB70F}" type="datetimeFigureOut">
              <a:rPr lang="en-US" smtClean="0"/>
              <a:t>11/6/22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7542142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2755739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11/6/22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5965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63CAE5-3253-CB42-9E35-9978F56EB70F}" type="datetimeFigureOut">
              <a:rPr lang="en-US" smtClean="0"/>
              <a:t>11/6/22</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49B5A03-EA2D-F44B-8423-5FCDECB40CB3}"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59993"/>
      </p:ext>
    </p:extLst>
  </p:cSld>
  <p:clrMap bg1="lt1" tx1="dk1" bg2="lt2" tx2="dk2" accent1="accent1" accent2="accent2" accent3="accent3" accent4="accent4" accent5="accent5" accent6="accent6" hlink="hlink" folHlink="folHlink"/>
  <p:sldLayoutIdLst>
    <p:sldLayoutId id="2147484608"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cssref/css3_pr_background-size.asp" TargetMode="External"/><Relationship Id="rId3" Type="http://schemas.openxmlformats.org/officeDocument/2006/relationships/hyperlink" Target="https://www.w3schools.com/cssref/pr_background-color.asp" TargetMode="External"/><Relationship Id="rId7" Type="http://schemas.openxmlformats.org/officeDocument/2006/relationships/hyperlink" Target="https://www.w3schools.com/cssref/pr_background-repeat.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position.asp" TargetMode="External"/><Relationship Id="rId5" Type="http://schemas.openxmlformats.org/officeDocument/2006/relationships/hyperlink" Target="https://www.w3schools.com/cssref/css3_pr_background-origin.asp" TargetMode="External"/><Relationship Id="rId4" Type="http://schemas.openxmlformats.org/officeDocument/2006/relationships/hyperlink" Target="https://www.w3schools.com/cssref/pr_background-image.as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&amp; CSS3 &amp; JS</a:t>
            </a:r>
            <a:br>
              <a:rPr lang="en-US" dirty="0"/>
            </a:br>
            <a:endParaRPr lang="en-US" dirty="0"/>
          </a:p>
        </p:txBody>
      </p:sp>
      <p:sp>
        <p:nvSpPr>
          <p:cNvPr id="3" name="Subtitle 2"/>
          <p:cNvSpPr>
            <a:spLocks noGrp="1"/>
          </p:cNvSpPr>
          <p:nvPr>
            <p:ph type="subTitle" idx="1"/>
          </p:nvPr>
        </p:nvSpPr>
        <p:spPr/>
        <p:txBody>
          <a:bodyPr/>
          <a:lstStyle/>
          <a:p>
            <a:r>
              <a:rPr lang="en-US" dirty="0"/>
              <a:t>NGUYỄN THÀNH LUÂN </a:t>
            </a:r>
          </a:p>
        </p:txBody>
      </p:sp>
    </p:spTree>
    <p:extLst>
      <p:ext uri="{BB962C8B-B14F-4D97-AF65-F5344CB8AC3E}">
        <p14:creationId xmlns:p14="http://schemas.microsoft.com/office/powerpoint/2010/main" val="43056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FORM </a:t>
            </a:r>
          </a:p>
        </p:txBody>
      </p:sp>
      <p:sp>
        <p:nvSpPr>
          <p:cNvPr id="3" name="Content Placeholder 2"/>
          <p:cNvSpPr>
            <a:spLocks noGrp="1"/>
          </p:cNvSpPr>
          <p:nvPr>
            <p:ph idx="1"/>
          </p:nvPr>
        </p:nvSpPr>
        <p:spPr>
          <a:xfrm>
            <a:off x="2438400" y="2133600"/>
            <a:ext cx="8991600" cy="3563800"/>
          </a:xfrm>
        </p:spPr>
        <p:txBody>
          <a:bodyPr/>
          <a:lstStyle/>
          <a:p>
            <a:r>
              <a:rPr lang="en-US" dirty="0"/>
              <a:t>Teacher demo about form</a:t>
            </a:r>
          </a:p>
        </p:txBody>
      </p:sp>
    </p:spTree>
    <p:extLst>
      <p:ext uri="{BB962C8B-B14F-4D97-AF65-F5344CB8AC3E}">
        <p14:creationId xmlns:p14="http://schemas.microsoft.com/office/powerpoint/2010/main" val="160528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New Elements in HTML5</a:t>
            </a:r>
          </a:p>
        </p:txBody>
      </p:sp>
      <p:sp>
        <p:nvSpPr>
          <p:cNvPr id="3" name="Content Placeholder 2"/>
          <p:cNvSpPr>
            <a:spLocks noGrp="1"/>
          </p:cNvSpPr>
          <p:nvPr>
            <p:ph idx="1"/>
          </p:nvPr>
        </p:nvSpPr>
        <p:spPr/>
        <p:txBody>
          <a:bodyPr>
            <a:normAutofit/>
          </a:bodyPr>
          <a:lstStyle/>
          <a:p>
            <a:r>
              <a:rPr lang="en-US" dirty="0"/>
              <a:t>Section</a:t>
            </a:r>
          </a:p>
          <a:p>
            <a:r>
              <a:rPr lang="en-US" dirty="0"/>
              <a:t>Header</a:t>
            </a:r>
          </a:p>
          <a:p>
            <a:r>
              <a:rPr lang="en-US" dirty="0" err="1"/>
              <a:t>Nav</a:t>
            </a:r>
            <a:endParaRPr lang="en-US" dirty="0"/>
          </a:p>
          <a:p>
            <a:r>
              <a:rPr lang="en-US" dirty="0"/>
              <a:t>Footer</a:t>
            </a:r>
          </a:p>
          <a:p>
            <a:r>
              <a:rPr lang="en-US" dirty="0"/>
              <a:t>Article</a:t>
            </a:r>
          </a:p>
          <a:p>
            <a:r>
              <a:rPr lang="en-US" dirty="0"/>
              <a:t>Video </a:t>
            </a:r>
          </a:p>
          <a:p>
            <a:r>
              <a:rPr lang="en-US" dirty="0"/>
              <a:t>Audio</a:t>
            </a:r>
          </a:p>
          <a:p>
            <a:endParaRPr lang="en-US" dirty="0"/>
          </a:p>
        </p:txBody>
      </p:sp>
    </p:spTree>
    <p:extLst>
      <p:ext uri="{BB962C8B-B14F-4D97-AF65-F5344CB8AC3E}">
        <p14:creationId xmlns:p14="http://schemas.microsoft.com/office/powerpoint/2010/main" val="15686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If HTML is the backbone of a webpage, CSS is exactly is an skins of it</a:t>
            </a:r>
          </a:p>
          <a:p>
            <a:r>
              <a:rPr lang="en-US" dirty="0"/>
              <a:t>CSS is stand for Cascading style sheets </a:t>
            </a:r>
          </a:p>
          <a:p>
            <a:r>
              <a:rPr lang="en-US" dirty="0"/>
              <a:t>Is a collection of styles used to change the appearance of </a:t>
            </a:r>
          </a:p>
          <a:p>
            <a:r>
              <a:rPr lang="en-US" dirty="0"/>
              <a:t>HTML elements on Webpages</a:t>
            </a:r>
          </a:p>
          <a:p>
            <a:r>
              <a:rPr lang="en-US" dirty="0"/>
              <a:t>Defined a set of standard rules that provide better control over</a:t>
            </a:r>
          </a:p>
          <a:p>
            <a:r>
              <a:rPr lang="en-US" dirty="0"/>
              <a:t>The page layout and appearance.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44" y="2253342"/>
            <a:ext cx="3581400" cy="3581400"/>
          </a:xfrm>
          <a:prstGeom prst="rect">
            <a:avLst/>
          </a:prstGeom>
        </p:spPr>
      </p:pic>
    </p:spTree>
    <p:extLst>
      <p:ext uri="{BB962C8B-B14F-4D97-AF65-F5344CB8AC3E}">
        <p14:creationId xmlns:p14="http://schemas.microsoft.com/office/powerpoint/2010/main" val="172463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PUT CSS INTO HTML DOCUMENTATION</a:t>
            </a:r>
          </a:p>
        </p:txBody>
      </p:sp>
      <p:sp>
        <p:nvSpPr>
          <p:cNvPr id="3" name="Content Placeholder 2"/>
          <p:cNvSpPr>
            <a:spLocks noGrp="1"/>
          </p:cNvSpPr>
          <p:nvPr>
            <p:ph idx="1"/>
          </p:nvPr>
        </p:nvSpPr>
        <p:spPr>
          <a:xfrm>
            <a:off x="4871178" y="687616"/>
            <a:ext cx="10178322" cy="3593591"/>
          </a:xfrm>
        </p:spPr>
        <p:txBody>
          <a:bodyPr>
            <a:normAutofit/>
          </a:bodyPr>
          <a:lstStyle/>
          <a:p>
            <a:pPr lvl="1">
              <a:buFont typeface="Arial" charset="0"/>
              <a:buChar char="•"/>
            </a:pPr>
            <a:r>
              <a:rPr lang="en-US" dirty="0"/>
              <a:t>We have three way to put </a:t>
            </a:r>
            <a:r>
              <a:rPr lang="en-US" dirty="0" err="1"/>
              <a:t>css</a:t>
            </a:r>
            <a:r>
              <a:rPr lang="en-US" dirty="0"/>
              <a:t> into HTML</a:t>
            </a:r>
          </a:p>
          <a:p>
            <a:pPr lvl="1">
              <a:buFont typeface="Arial" charset="0"/>
              <a:buChar char="•"/>
            </a:pPr>
            <a:r>
              <a:rPr lang="en-US" dirty="0"/>
              <a:t>External</a:t>
            </a:r>
          </a:p>
          <a:p>
            <a:pPr lvl="1">
              <a:buFont typeface="Arial" charset="0"/>
              <a:buChar char="•"/>
            </a:pPr>
            <a:r>
              <a:rPr lang="en-US" b="1" dirty="0">
                <a:solidFill>
                  <a:srgbClr val="FF0000"/>
                </a:solidFill>
              </a:rPr>
              <a:t>&lt;link </a:t>
            </a:r>
            <a:r>
              <a:rPr lang="en-US" b="1" dirty="0" err="1">
                <a:solidFill>
                  <a:srgbClr val="FF0000"/>
                </a:solidFill>
              </a:rPr>
              <a:t>rel</a:t>
            </a:r>
            <a:r>
              <a:rPr lang="en-US" b="1" dirty="0">
                <a:solidFill>
                  <a:srgbClr val="FF0000"/>
                </a:solidFill>
              </a:rPr>
              <a:t>="</a:t>
            </a:r>
            <a:r>
              <a:rPr lang="en-US" b="1" dirty="0" err="1">
                <a:solidFill>
                  <a:srgbClr val="FF0000"/>
                </a:solidFill>
              </a:rPr>
              <a:t>stylesheet</a:t>
            </a:r>
            <a:r>
              <a:rPr lang="en-US" b="1" dirty="0">
                <a:solidFill>
                  <a:srgbClr val="FF0000"/>
                </a:solidFill>
              </a:rPr>
              <a:t>" type="text/</a:t>
            </a:r>
            <a:r>
              <a:rPr lang="en-US" b="1" dirty="0" err="1">
                <a:solidFill>
                  <a:srgbClr val="FF0000"/>
                </a:solidFill>
              </a:rPr>
              <a:t>css</a:t>
            </a:r>
            <a:r>
              <a:rPr lang="en-US" b="1" dirty="0">
                <a:solidFill>
                  <a:srgbClr val="FF0000"/>
                </a:solidFill>
              </a:rPr>
              <a:t>" </a:t>
            </a:r>
            <a:r>
              <a:rPr lang="en-US" b="1" dirty="0" err="1">
                <a:solidFill>
                  <a:srgbClr val="FF0000"/>
                </a:solidFill>
              </a:rPr>
              <a:t>href</a:t>
            </a:r>
            <a:r>
              <a:rPr lang="en-US" b="1" dirty="0">
                <a:solidFill>
                  <a:srgbClr val="FF0000"/>
                </a:solidFill>
              </a:rPr>
              <a:t>="</a:t>
            </a:r>
            <a:r>
              <a:rPr lang="en-US" b="1" dirty="0" err="1">
                <a:solidFill>
                  <a:srgbClr val="FF0000"/>
                </a:solidFill>
              </a:rPr>
              <a:t>styles.css</a:t>
            </a:r>
            <a:r>
              <a:rPr lang="en-US" b="1" dirty="0">
                <a:solidFill>
                  <a:srgbClr val="FF0000"/>
                </a:solidFill>
              </a:rPr>
              <a:t>”&gt;</a:t>
            </a:r>
            <a:endParaRPr lang="en-US" dirty="0"/>
          </a:p>
          <a:p>
            <a:pPr lvl="1">
              <a:buFont typeface="Arial" charset="0"/>
              <a:buChar char="•"/>
            </a:pPr>
            <a:r>
              <a:rPr lang="en-US" dirty="0">
                <a:solidFill>
                  <a:schemeClr val="tx1"/>
                </a:solidFill>
              </a:rPr>
              <a:t>Internal</a:t>
            </a:r>
          </a:p>
          <a:p>
            <a:pPr marL="0" indent="0">
              <a:buNone/>
            </a:pPr>
            <a:r>
              <a:rPr lang="en-US" b="1" dirty="0">
                <a:solidFill>
                  <a:srgbClr val="FF0000"/>
                </a:solidFill>
              </a:rPr>
              <a:t>	&lt;style type="text/</a:t>
            </a:r>
            <a:r>
              <a:rPr lang="en-US" b="1" dirty="0" err="1">
                <a:solidFill>
                  <a:srgbClr val="FF0000"/>
                </a:solidFill>
              </a:rPr>
              <a:t>css</a:t>
            </a:r>
            <a:r>
              <a:rPr lang="en-US" b="1" dirty="0">
                <a:solidFill>
                  <a:srgbClr val="FF0000"/>
                </a:solidFill>
              </a:rPr>
              <a:t>"&gt;	</a:t>
            </a:r>
          </a:p>
          <a:p>
            <a:pPr marL="0" indent="0">
              <a:buNone/>
            </a:pPr>
            <a:r>
              <a:rPr lang="en-US" b="1" dirty="0">
                <a:solidFill>
                  <a:srgbClr val="FF0000"/>
                </a:solidFill>
              </a:rPr>
              <a:t>    		/*</a:t>
            </a:r>
            <a:r>
              <a:rPr lang="en-US" b="1" dirty="0" err="1">
                <a:solidFill>
                  <a:srgbClr val="FF0000"/>
                </a:solidFill>
              </a:rPr>
              <a:t>Noi</a:t>
            </a:r>
            <a:r>
              <a:rPr lang="en-US" b="1" dirty="0">
                <a:solidFill>
                  <a:srgbClr val="FF0000"/>
                </a:solidFill>
              </a:rPr>
              <a:t> dung CSS*/</a:t>
            </a:r>
          </a:p>
          <a:p>
            <a:pPr marL="0" indent="0">
              <a:buNone/>
            </a:pPr>
            <a:r>
              <a:rPr lang="en-US" b="1" dirty="0">
                <a:solidFill>
                  <a:srgbClr val="FF0000"/>
                </a:solidFill>
              </a:rPr>
              <a:t>	&lt;/style&gt;</a:t>
            </a:r>
          </a:p>
          <a:p>
            <a:r>
              <a:rPr lang="en-US" dirty="0">
                <a:solidFill>
                  <a:schemeClr val="tx1"/>
                </a:solidFill>
              </a:rPr>
              <a:t>Inline Style, embed Style</a:t>
            </a:r>
          </a:p>
          <a:p>
            <a:pPr lvl="1">
              <a:buFont typeface="Arial" charset="0"/>
              <a:buChar char="•"/>
            </a:pPr>
            <a:endParaRPr lang="en-US" b="1" dirty="0">
              <a:solidFill>
                <a:srgbClr val="FF0000"/>
              </a:solidFill>
            </a:endParaRPr>
          </a:p>
        </p:txBody>
      </p:sp>
    </p:spTree>
    <p:extLst>
      <p:ext uri="{BB962C8B-B14F-4D97-AF65-F5344CB8AC3E}">
        <p14:creationId xmlns:p14="http://schemas.microsoft.com/office/powerpoint/2010/main" val="19764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Each CSS rule consists of the following parts:</a:t>
            </a:r>
          </a:p>
          <a:p>
            <a:pPr marL="0" indent="0">
              <a:buNone/>
            </a:pPr>
            <a:r>
              <a:rPr lang="en-US" dirty="0"/>
              <a:t>   Selector : Declaration block</a:t>
            </a:r>
          </a:p>
          <a:p>
            <a:r>
              <a:rPr lang="en-US" dirty="0"/>
              <a:t>For example</a:t>
            </a:r>
          </a:p>
          <a:p>
            <a:pPr marL="0" indent="0">
              <a:buNone/>
            </a:pPr>
            <a:r>
              <a:rPr lang="en-US" dirty="0"/>
              <a:t>    h1 {</a:t>
            </a:r>
          </a:p>
          <a:p>
            <a:pPr marL="0" indent="0">
              <a:buNone/>
            </a:pPr>
            <a:r>
              <a:rPr lang="en-US" dirty="0"/>
              <a:t>         </a:t>
            </a:r>
            <a:r>
              <a:rPr lang="en-US" dirty="0" err="1"/>
              <a:t>color:blue</a:t>
            </a:r>
            <a:r>
              <a:rPr lang="en-US" dirty="0"/>
              <a:t>;</a:t>
            </a:r>
          </a:p>
          <a:p>
            <a:pPr marL="0" indent="0">
              <a:buNone/>
            </a:pPr>
            <a:r>
              <a:rPr lang="en-US" dirty="0"/>
              <a:t>         font-size:12px</a:t>
            </a:r>
          </a:p>
          <a:p>
            <a:pPr marL="0" indent="0">
              <a:buNone/>
            </a:pPr>
            <a:r>
              <a:rPr lang="en-US" dirty="0"/>
              <a:t>    }</a:t>
            </a:r>
          </a:p>
        </p:txBody>
      </p:sp>
    </p:spTree>
    <p:extLst>
      <p:ext uri="{BB962C8B-B14F-4D97-AF65-F5344CB8AC3E}">
        <p14:creationId xmlns:p14="http://schemas.microsoft.com/office/powerpoint/2010/main" val="89062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Content Placeholder 2"/>
          <p:cNvSpPr>
            <a:spLocks noGrp="1"/>
          </p:cNvSpPr>
          <p:nvPr>
            <p:ph idx="1"/>
          </p:nvPr>
        </p:nvSpPr>
        <p:spPr/>
        <p:txBody>
          <a:bodyPr/>
          <a:lstStyle/>
          <a:p>
            <a:r>
              <a:rPr lang="en-US" dirty="0"/>
              <a:t>CSS selectors are used to “find” HTML elements base on their name, id, class, attribute, and more.</a:t>
            </a:r>
          </a:p>
          <a:p>
            <a:r>
              <a:rPr lang="en-US" dirty="0"/>
              <a:t>CSS provide three main selector :</a:t>
            </a:r>
          </a:p>
          <a:p>
            <a:pPr marL="0" indent="0">
              <a:buNone/>
            </a:pPr>
            <a:r>
              <a:rPr lang="en-US" dirty="0"/>
              <a:t>    +, element selector</a:t>
            </a:r>
          </a:p>
          <a:p>
            <a:pPr marL="0" indent="0">
              <a:buNone/>
            </a:pPr>
            <a:r>
              <a:rPr lang="en-US" dirty="0"/>
              <a:t>    +, id selector</a:t>
            </a:r>
          </a:p>
          <a:p>
            <a:pPr marL="0" indent="0">
              <a:buNone/>
            </a:pPr>
            <a:r>
              <a:rPr lang="en-US" dirty="0"/>
              <a:t>    +, class selector</a:t>
            </a:r>
          </a:p>
          <a:p>
            <a:pPr marL="0" indent="0">
              <a:buNone/>
            </a:pPr>
            <a:r>
              <a:rPr lang="en-US" dirty="0"/>
              <a:t>    +, </a:t>
            </a:r>
            <a:r>
              <a:rPr lang="en-US" dirty="0" err="1"/>
              <a:t>Combinator</a:t>
            </a:r>
            <a:r>
              <a:rPr lang="en-US" dirty="0"/>
              <a:t> Selector</a:t>
            </a:r>
          </a:p>
          <a:p>
            <a:pPr marL="0" indent="0">
              <a:buNone/>
            </a:pPr>
            <a:r>
              <a:rPr lang="en-US" dirty="0"/>
              <a:t>    +, Pseudo Selector</a:t>
            </a:r>
          </a:p>
          <a:p>
            <a:pPr marL="0" indent="0">
              <a:buNone/>
            </a:pPr>
            <a:r>
              <a:rPr lang="en-US" dirty="0"/>
              <a:t>    +, </a:t>
            </a:r>
            <a:r>
              <a:rPr lang="en-US" dirty="0" err="1"/>
              <a:t>Atribute</a:t>
            </a:r>
            <a:r>
              <a:rPr lang="en-US" dirty="0"/>
              <a:t> Selector</a:t>
            </a:r>
          </a:p>
        </p:txBody>
      </p:sp>
    </p:spTree>
    <p:extLst>
      <p:ext uri="{BB962C8B-B14F-4D97-AF65-F5344CB8AC3E}">
        <p14:creationId xmlns:p14="http://schemas.microsoft.com/office/powerpoint/2010/main" val="122956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Descendant Selector (</a:t>
            </a:r>
            <a:r>
              <a:rPr lang="en-US" dirty="0" err="1"/>
              <a:t>Chọn</a:t>
            </a:r>
            <a:r>
              <a:rPr lang="en-US" dirty="0"/>
              <a:t> con </a:t>
            </a:r>
            <a:r>
              <a:rPr lang="en-US" dirty="0" err="1"/>
              <a:t>cháu</a:t>
            </a:r>
            <a:r>
              <a:rPr lang="en-US" dirty="0"/>
              <a:t>)</a:t>
            </a:r>
          </a:p>
          <a:p>
            <a:pPr marL="0" indent="0">
              <a:buNone/>
            </a:pPr>
            <a:r>
              <a:rPr lang="en-US" dirty="0"/>
              <a:t> div p{</a:t>
            </a:r>
            <a:br>
              <a:rPr lang="en-US" dirty="0"/>
            </a:br>
            <a:r>
              <a:rPr lang="en-US" dirty="0"/>
              <a:t>     background-color: yellow;</a:t>
            </a:r>
            <a:br>
              <a:rPr lang="en-US" dirty="0"/>
            </a:br>
            <a:r>
              <a:rPr lang="en-US" dirty="0"/>
              <a:t> }</a:t>
            </a:r>
          </a:p>
          <a:p>
            <a:pPr marL="0" indent="0">
              <a:buNone/>
            </a:pPr>
            <a:endParaRPr lang="en-US" dirty="0"/>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solidFill>
                  <a:schemeClr val="tx1"/>
                </a:solidFill>
              </a:rPr>
              <a:t>   &lt;span&gt;</a:t>
            </a:r>
          </a:p>
          <a:p>
            <a:pPr marL="0" indent="0">
              <a:buNone/>
            </a:pPr>
            <a:r>
              <a:rPr lang="en-US" dirty="0">
                <a:solidFill>
                  <a:schemeClr val="tx1"/>
                </a:solidFill>
              </a:rPr>
              <a:t>     </a:t>
            </a:r>
            <a:r>
              <a:rPr lang="en-US" dirty="0">
                <a:solidFill>
                  <a:schemeClr val="tx1"/>
                </a:solidFill>
                <a:highlight>
                  <a:srgbClr val="FFFF00"/>
                </a:highlight>
              </a:rPr>
              <a:t>&lt;p&gt;&lt;/p&gt;</a:t>
            </a:r>
          </a:p>
          <a:p>
            <a:pPr marL="0" indent="0">
              <a:buNone/>
            </a:pPr>
            <a:r>
              <a:rPr lang="en-US" dirty="0">
                <a:solidFill>
                  <a:schemeClr val="tx1"/>
                </a:solidFill>
              </a:rPr>
              <a:t>  &lt;/span&gt;</a:t>
            </a:r>
          </a:p>
          <a:p>
            <a:pPr marL="0" indent="0">
              <a:buNone/>
            </a:pPr>
            <a:r>
              <a:rPr lang="en-US" dirty="0"/>
              <a:t>&lt;/div&gt;</a:t>
            </a:r>
          </a:p>
        </p:txBody>
      </p:sp>
    </p:spTree>
    <p:extLst>
      <p:ext uri="{BB962C8B-B14F-4D97-AF65-F5344CB8AC3E}">
        <p14:creationId xmlns:p14="http://schemas.microsoft.com/office/powerpoint/2010/main" val="147038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Child Selector </a:t>
            </a:r>
          </a:p>
          <a:p>
            <a:pPr marL="0" indent="0">
              <a:buNone/>
            </a:pPr>
            <a:r>
              <a:rPr lang="en-US" dirty="0"/>
              <a:t>div &gt; p {</a:t>
            </a:r>
            <a:br>
              <a:rPr lang="en-US" dirty="0"/>
            </a:br>
            <a:r>
              <a:rPr lang="en-US" dirty="0"/>
              <a:t>  background-color: yellow;</a:t>
            </a:r>
            <a:br>
              <a:rPr lang="en-US" dirty="0"/>
            </a:br>
            <a:r>
              <a:rPr lang="en-US" dirty="0"/>
              <a:t>}</a:t>
            </a:r>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t>   &lt;span&gt;&lt;p&gt;&lt;/p&gt;&lt;/span&gt;</a:t>
            </a:r>
          </a:p>
          <a:p>
            <a:pPr marL="0" indent="0">
              <a:buNone/>
            </a:pPr>
            <a:r>
              <a:rPr lang="en-US" dirty="0"/>
              <a:t>&lt;/div&gt;</a:t>
            </a:r>
          </a:p>
          <a:p>
            <a:endParaRPr lang="en-US" dirty="0"/>
          </a:p>
        </p:txBody>
      </p:sp>
    </p:spTree>
    <p:extLst>
      <p:ext uri="{BB962C8B-B14F-4D97-AF65-F5344CB8AC3E}">
        <p14:creationId xmlns:p14="http://schemas.microsoft.com/office/powerpoint/2010/main" val="2140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Adjacent Sibling </a:t>
            </a:r>
          </a:p>
          <a:p>
            <a:r>
              <a:rPr lang="en-US" dirty="0"/>
              <a:t>div+ p {  </a:t>
            </a:r>
          </a:p>
          <a:p>
            <a:pPr marL="0" indent="0">
              <a:buNone/>
            </a:pPr>
            <a:r>
              <a:rPr lang="en-US" dirty="0"/>
              <a:t>       background-color: yellow;</a:t>
            </a:r>
          </a:p>
          <a:p>
            <a:pPr marL="0" indent="0">
              <a:buNone/>
            </a:pPr>
            <a:r>
              <a:rPr lang="en-US" dirty="0"/>
              <a:t>  }</a:t>
            </a:r>
          </a:p>
          <a:p>
            <a:pPr marL="0" indent="0">
              <a:buNone/>
            </a:pPr>
            <a:endParaRPr lang="en-US" dirty="0"/>
          </a:p>
          <a:p>
            <a:pPr marL="0" indent="0">
              <a:buNone/>
            </a:pPr>
            <a:r>
              <a:rPr lang="en-US" dirty="0"/>
              <a:t>  &lt;div&gt;</a:t>
            </a:r>
          </a:p>
          <a:p>
            <a:pPr marL="0" indent="0">
              <a:buNone/>
            </a:pPr>
            <a:r>
              <a:rPr lang="en-US" dirty="0"/>
              <a:t>     &lt;p&gt;a&lt;/p&gt;</a:t>
            </a:r>
          </a:p>
          <a:p>
            <a:pPr marL="0" indent="0">
              <a:buNone/>
            </a:pPr>
            <a:r>
              <a:rPr lang="en-US" dirty="0"/>
              <a:t>  &lt;/div&gt;</a:t>
            </a:r>
          </a:p>
          <a:p>
            <a:pPr marL="0" indent="0">
              <a:buNone/>
            </a:pPr>
            <a:r>
              <a:rPr lang="en-US" dirty="0">
                <a:solidFill>
                  <a:srgbClr val="FFC000"/>
                </a:solidFill>
                <a:highlight>
                  <a:srgbClr val="FFFF00"/>
                </a:highlight>
              </a:rPr>
              <a:t>  &lt;p&gt;b&lt;/p&gt;</a:t>
            </a:r>
          </a:p>
        </p:txBody>
      </p:sp>
    </p:spTree>
    <p:extLst>
      <p:ext uri="{BB962C8B-B14F-4D97-AF65-F5344CB8AC3E}">
        <p14:creationId xmlns:p14="http://schemas.microsoft.com/office/powerpoint/2010/main" val="188126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Sibling Selector</a:t>
            </a:r>
            <a:br>
              <a:rPr lang="en-US" dirty="0"/>
            </a:br>
            <a:br>
              <a:rPr lang="en-US" dirty="0"/>
            </a:br>
            <a:endParaRPr lang="en-US" dirty="0"/>
          </a:p>
        </p:txBody>
      </p:sp>
      <p:sp>
        <p:nvSpPr>
          <p:cNvPr id="3" name="Content Placeholder 2"/>
          <p:cNvSpPr>
            <a:spLocks noGrp="1"/>
          </p:cNvSpPr>
          <p:nvPr>
            <p:ph idx="1"/>
          </p:nvPr>
        </p:nvSpPr>
        <p:spPr>
          <a:xfrm>
            <a:off x="4962144" y="208346"/>
            <a:ext cx="6248398" cy="5655156"/>
          </a:xfrm>
        </p:spPr>
        <p:txBody>
          <a:bodyPr>
            <a:normAutofit/>
          </a:bodyPr>
          <a:lstStyle/>
          <a:p>
            <a:r>
              <a:rPr lang="en-US" dirty="0"/>
              <a:t>Select all elements that are siblings of a specified element</a:t>
            </a:r>
          </a:p>
          <a:p>
            <a:r>
              <a:rPr lang="en-US" dirty="0"/>
              <a:t>div ~ p{</a:t>
            </a:r>
          </a:p>
          <a:p>
            <a:pPr marL="0" indent="0">
              <a:buNone/>
            </a:pPr>
            <a:r>
              <a:rPr lang="en-US" dirty="0"/>
              <a:t>    background-color: yellow;</a:t>
            </a:r>
          </a:p>
          <a:p>
            <a:pPr marL="0" indent="0">
              <a:buNone/>
            </a:pPr>
            <a:r>
              <a:rPr lang="en-US" dirty="0"/>
              <a:t>}</a:t>
            </a:r>
          </a:p>
          <a:p>
            <a:pPr marL="0" indent="0">
              <a:buNone/>
            </a:pPr>
            <a:endParaRPr lang="en-US" dirty="0"/>
          </a:p>
          <a:p>
            <a:pPr marL="0" indent="0">
              <a:buNone/>
            </a:pPr>
            <a:r>
              <a:rPr lang="en-US" dirty="0"/>
              <a:t>&lt;div&gt;a&lt;/div&gt;</a:t>
            </a:r>
          </a:p>
          <a:p>
            <a:pPr marL="0" indent="0">
              <a:buNone/>
            </a:pPr>
            <a:r>
              <a:rPr lang="en-US" dirty="0">
                <a:solidFill>
                  <a:srgbClr val="FFC000"/>
                </a:solidFill>
              </a:rPr>
              <a:t>&lt;p&gt;b&lt;/p&gt;</a:t>
            </a:r>
          </a:p>
          <a:p>
            <a:pPr marL="0" indent="0">
              <a:buNone/>
            </a:pPr>
            <a:r>
              <a:rPr lang="en-US" dirty="0">
                <a:solidFill>
                  <a:srgbClr val="FFC000"/>
                </a:solidFill>
              </a:rPr>
              <a:t>&lt;p&gt;c&lt;/p&gt;</a:t>
            </a:r>
          </a:p>
        </p:txBody>
      </p:sp>
    </p:spTree>
    <p:extLst>
      <p:ext uri="{BB962C8B-B14F-4D97-AF65-F5344CB8AC3E}">
        <p14:creationId xmlns:p14="http://schemas.microsoft.com/office/powerpoint/2010/main" val="375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HTML ?</a:t>
            </a:r>
          </a:p>
          <a:p>
            <a:r>
              <a:rPr lang="en-US" dirty="0"/>
              <a:t>HTML Structure</a:t>
            </a:r>
          </a:p>
          <a:p>
            <a:r>
              <a:rPr lang="en-US" dirty="0"/>
              <a:t>Main elements in HTML</a:t>
            </a:r>
          </a:p>
          <a:p>
            <a:r>
              <a:rPr lang="en-US" dirty="0"/>
              <a:t>What new elements in HTML5</a:t>
            </a:r>
          </a:p>
          <a:p>
            <a:r>
              <a:rPr lang="en-US" dirty="0"/>
              <a:t>CSS3</a:t>
            </a:r>
          </a:p>
          <a:p>
            <a:r>
              <a:rPr lang="en-US" dirty="0"/>
              <a:t>How to layout web page using CSS</a:t>
            </a:r>
          </a:p>
        </p:txBody>
      </p:sp>
    </p:spTree>
    <p:extLst>
      <p:ext uri="{BB962C8B-B14F-4D97-AF65-F5344CB8AC3E}">
        <p14:creationId xmlns:p14="http://schemas.microsoft.com/office/powerpoint/2010/main" val="177492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SELECTOR</a:t>
            </a:r>
          </a:p>
        </p:txBody>
      </p:sp>
      <p:sp>
        <p:nvSpPr>
          <p:cNvPr id="3" name="Content Placeholder 2"/>
          <p:cNvSpPr>
            <a:spLocks noGrp="1"/>
          </p:cNvSpPr>
          <p:nvPr>
            <p:ph idx="1"/>
          </p:nvPr>
        </p:nvSpPr>
        <p:spPr>
          <a:xfrm>
            <a:off x="4782278" y="559678"/>
            <a:ext cx="10298065" cy="4648199"/>
          </a:xfrm>
        </p:spPr>
        <p:txBody>
          <a:bodyPr>
            <a:normAutofit fontScale="85000" lnSpcReduction="20000"/>
          </a:bodyPr>
          <a:lstStyle/>
          <a:p>
            <a:r>
              <a:rPr lang="en-US" dirty="0"/>
              <a:t>:checked</a:t>
            </a:r>
          </a:p>
          <a:p>
            <a:r>
              <a:rPr lang="en-US" dirty="0"/>
              <a:t>:visited</a:t>
            </a:r>
          </a:p>
          <a:p>
            <a:r>
              <a:rPr lang="en-US" dirty="0"/>
              <a:t>:link</a:t>
            </a:r>
          </a:p>
          <a:p>
            <a:r>
              <a:rPr lang="en-US" dirty="0"/>
              <a:t>:before</a:t>
            </a:r>
          </a:p>
          <a:p>
            <a:r>
              <a:rPr lang="en-US" dirty="0"/>
              <a:t>:after</a:t>
            </a:r>
          </a:p>
          <a:p>
            <a:r>
              <a:rPr lang="en-US" dirty="0"/>
              <a:t>:hover</a:t>
            </a:r>
          </a:p>
          <a:p>
            <a:r>
              <a:rPr lang="en-US" dirty="0"/>
              <a:t>:first-line</a:t>
            </a:r>
          </a:p>
          <a:p>
            <a:r>
              <a:rPr lang="en-US" dirty="0"/>
              <a:t>:nth-child(</a:t>
            </a:r>
            <a:r>
              <a:rPr lang="en-US" dirty="0" err="1"/>
              <a:t>i</a:t>
            </a:r>
            <a:r>
              <a:rPr lang="en-US" dirty="0"/>
              <a:t>)</a:t>
            </a:r>
          </a:p>
          <a:p>
            <a:r>
              <a:rPr lang="en-US" dirty="0"/>
              <a:t>:nth-last-child(</a:t>
            </a:r>
            <a:r>
              <a:rPr lang="en-US" dirty="0" err="1"/>
              <a:t>i</a:t>
            </a:r>
            <a:r>
              <a:rPr lang="en-US" dirty="0"/>
              <a:t>)</a:t>
            </a:r>
          </a:p>
          <a:p>
            <a:r>
              <a:rPr lang="en-US" dirty="0"/>
              <a:t>:nth-of-type(</a:t>
            </a:r>
            <a:r>
              <a:rPr lang="en-US" dirty="0" err="1"/>
              <a:t>i</a:t>
            </a:r>
            <a:r>
              <a:rPr lang="en-US" dirty="0"/>
              <a:t>)</a:t>
            </a:r>
          </a:p>
          <a:p>
            <a:r>
              <a:rPr lang="en-US" dirty="0"/>
              <a:t>:nth-last-of-type(</a:t>
            </a:r>
            <a:r>
              <a:rPr lang="en-US" dirty="0" err="1"/>
              <a:t>i</a:t>
            </a:r>
            <a:r>
              <a:rPr lang="en-US" dirty="0"/>
              <a:t>)</a:t>
            </a:r>
          </a:p>
          <a:p>
            <a:r>
              <a:rPr lang="en-US" dirty="0"/>
              <a:t>:first-child()</a:t>
            </a:r>
          </a:p>
          <a:p>
            <a:r>
              <a:rPr lang="en-US" dirty="0"/>
              <a:t>:last-child()</a:t>
            </a:r>
          </a:p>
          <a:p>
            <a:endParaRPr lang="en-US" dirty="0"/>
          </a:p>
        </p:txBody>
      </p:sp>
    </p:spTree>
    <p:extLst>
      <p:ext uri="{BB962C8B-B14F-4D97-AF65-F5344CB8AC3E}">
        <p14:creationId xmlns:p14="http://schemas.microsoft.com/office/powerpoint/2010/main" val="121717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SPECIFICITY</a:t>
            </a:r>
          </a:p>
        </p:txBody>
      </p:sp>
      <p:sp>
        <p:nvSpPr>
          <p:cNvPr id="3" name="Content Placeholder 2"/>
          <p:cNvSpPr>
            <a:spLocks noGrp="1"/>
          </p:cNvSpPr>
          <p:nvPr>
            <p:ph idx="1"/>
          </p:nvPr>
        </p:nvSpPr>
        <p:spPr/>
        <p:txBody>
          <a:bodyPr>
            <a:normAutofit/>
          </a:bodyPr>
          <a:lstStyle/>
          <a:p>
            <a:r>
              <a:rPr lang="en-US" dirty="0"/>
              <a:t>Many rules apply to an element then rule have have specificity greater will be choose</a:t>
            </a:r>
          </a:p>
          <a:p>
            <a:r>
              <a:rPr lang="en-US" dirty="0"/>
              <a:t>Rules have same specificity then choose last rule </a:t>
            </a:r>
          </a:p>
          <a:p>
            <a:r>
              <a:rPr lang="en-US" dirty="0"/>
              <a:t>How to calculation the specificity</a:t>
            </a:r>
          </a:p>
          <a:p>
            <a:r>
              <a:rPr lang="en-US" dirty="0"/>
              <a:t>Element selector : 1 point</a:t>
            </a:r>
          </a:p>
          <a:p>
            <a:r>
              <a:rPr lang="en-US" dirty="0"/>
              <a:t>Pseudo, </a:t>
            </a:r>
            <a:r>
              <a:rPr lang="en-US" dirty="0" err="1"/>
              <a:t>attribute,class</a:t>
            </a:r>
            <a:r>
              <a:rPr lang="en-US" dirty="0"/>
              <a:t>: 10 point</a:t>
            </a:r>
          </a:p>
          <a:p>
            <a:r>
              <a:rPr lang="en-US" dirty="0"/>
              <a:t>Id : 100 point</a:t>
            </a:r>
          </a:p>
          <a:p>
            <a:r>
              <a:rPr lang="en-US" dirty="0"/>
              <a:t>Universal: 0 point (*)</a:t>
            </a:r>
          </a:p>
        </p:txBody>
      </p:sp>
    </p:spTree>
    <p:extLst>
      <p:ext uri="{BB962C8B-B14F-4D97-AF65-F5344CB8AC3E}">
        <p14:creationId xmlns:p14="http://schemas.microsoft.com/office/powerpoint/2010/main" val="9417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MEANING OF CASCADING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2227039"/>
            <a:ext cx="6248400" cy="2338834"/>
          </a:xfrm>
          <a:prstGeom prst="rect">
            <a:avLst/>
          </a:prstGeom>
        </p:spPr>
      </p:pic>
    </p:spTree>
    <p:extLst>
      <p:ext uri="{BB962C8B-B14F-4D97-AF65-F5344CB8AC3E}">
        <p14:creationId xmlns:p14="http://schemas.microsoft.com/office/powerpoint/2010/main" val="214535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PAGE USE CSS</a:t>
            </a:r>
          </a:p>
        </p:txBody>
      </p:sp>
      <p:sp>
        <p:nvSpPr>
          <p:cNvPr id="3" name="Content Placeholder 2"/>
          <p:cNvSpPr>
            <a:spLocks noGrp="1"/>
          </p:cNvSpPr>
          <p:nvPr>
            <p:ph idx="1"/>
          </p:nvPr>
        </p:nvSpPr>
        <p:spPr/>
        <p:txBody>
          <a:bodyPr/>
          <a:lstStyle/>
          <a:p>
            <a:r>
              <a:rPr lang="en-US" dirty="0"/>
              <a:t>Before we are through this slide, let check few </a:t>
            </a:r>
            <a:r>
              <a:rPr lang="en-US" dirty="0" err="1"/>
              <a:t>css</a:t>
            </a:r>
            <a:r>
              <a:rPr lang="en-US" dirty="0"/>
              <a:t>’ properties we must know.</a:t>
            </a:r>
          </a:p>
          <a:p>
            <a:pPr marL="0" indent="0">
              <a:buNone/>
            </a:pPr>
            <a:endParaRPr lang="en-US" dirty="0"/>
          </a:p>
        </p:txBody>
      </p:sp>
    </p:spTree>
    <p:extLst>
      <p:ext uri="{BB962C8B-B14F-4D97-AF65-F5344CB8AC3E}">
        <p14:creationId xmlns:p14="http://schemas.microsoft.com/office/powerpoint/2010/main" val="2406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3"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78" y="1589060"/>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878" y="1563006"/>
            <a:ext cx="3282858"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3" y="2698069"/>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2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1699" y="1345831"/>
            <a:ext cx="9610725" cy="518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9596" y="1447800"/>
            <a:ext cx="3723233" cy="4393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425" y="683951"/>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2178"/>
            <a:ext cx="3833906" cy="4952492"/>
          </a:xfrm>
        </p:spPr>
        <p:txBody>
          <a:bodyPr/>
          <a:lstStyle/>
          <a:p>
            <a:r>
              <a:rPr lang="en-US" dirty="0"/>
              <a:t>CSS BACKGROUND</a:t>
            </a:r>
          </a:p>
        </p:txBody>
      </p:sp>
      <p:graphicFrame>
        <p:nvGraphicFramePr>
          <p:cNvPr id="4" name="Table 3"/>
          <p:cNvGraphicFramePr>
            <a:graphicFrameLocks noGrp="1"/>
          </p:cNvGraphicFramePr>
          <p:nvPr>
            <p:extLst>
              <p:ext uri="{D42A27DB-BD31-4B8C-83A1-F6EECF244321}">
                <p14:modId xmlns:p14="http://schemas.microsoft.com/office/powerpoint/2010/main" val="2688746217"/>
              </p:ext>
            </p:extLst>
          </p:nvPr>
        </p:nvGraphicFramePr>
        <p:xfrm>
          <a:off x="962025" y="242176"/>
          <a:ext cx="11687175" cy="7339720"/>
        </p:xfrm>
        <a:graphic>
          <a:graphicData uri="http://schemas.openxmlformats.org/drawingml/2006/table">
            <a:tbl>
              <a:tblPr/>
              <a:tblGrid>
                <a:gridCol w="3498937">
                  <a:extLst>
                    <a:ext uri="{9D8B030D-6E8A-4147-A177-3AD203B41FA5}">
                      <a16:colId xmlns:a16="http://schemas.microsoft.com/office/drawing/2014/main" val="20000"/>
                    </a:ext>
                  </a:extLst>
                </a:gridCol>
                <a:gridCol w="8188238">
                  <a:extLst>
                    <a:ext uri="{9D8B030D-6E8A-4147-A177-3AD203B41FA5}">
                      <a16:colId xmlns:a16="http://schemas.microsoft.com/office/drawing/2014/main" val="20001"/>
                    </a:ext>
                  </a:extLst>
                </a:gridCol>
              </a:tblGrid>
              <a:tr h="917465">
                <a:tc>
                  <a:txBody>
                    <a:bodyPr/>
                    <a:lstStyle/>
                    <a:p>
                      <a:pPr algn="l" fontAlgn="t"/>
                      <a:r>
                        <a:rPr lang="en-US" sz="1200" dirty="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17465">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917465">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7465">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background image for an element</a:t>
                      </a:r>
                    </a:p>
                    <a:p>
                      <a:pPr algn="l" fontAlgn="t"/>
                      <a:r>
                        <a:rPr lang="en-US" sz="1200" dirty="0" err="1">
                          <a:effectLst/>
                        </a:rPr>
                        <a:t>url</a:t>
                      </a:r>
                      <a:r>
                        <a:rPr lang="en-US" sz="1200" dirty="0">
                          <a:effectLst/>
                        </a:rPr>
                        <a:t>(‘..images/</a:t>
                      </a:r>
                      <a:r>
                        <a:rPr lang="en-US" sz="1200" dirty="0" err="1">
                          <a:effectLst/>
                        </a:rPr>
                        <a:t>pictures.png</a:t>
                      </a:r>
                      <a:r>
                        <a:rPr lang="en-US" sz="1200" dirty="0">
                          <a:effectLst/>
                        </a:rPr>
                        <a: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917465">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7465">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917465">
                <a:tc>
                  <a:txBody>
                    <a:bodyPr/>
                    <a:lstStyle/>
                    <a:p>
                      <a:pPr algn="l" fontAlgn="t"/>
                      <a:r>
                        <a:rPr lang="en-US" sz="1200" dirty="0">
                          <a:effectLst/>
                          <a:hlinkClick r:id="rId7"/>
                        </a:rPr>
                        <a:t>background-repeat</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17465">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pic>
        <p:nvPicPr>
          <p:cNvPr id="4" name="Picture 4"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512" y="559678"/>
            <a:ext cx="6841948" cy="44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5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 ?</a:t>
            </a:r>
          </a:p>
        </p:txBody>
      </p:sp>
      <p:sp>
        <p:nvSpPr>
          <p:cNvPr id="3" name="Content Placeholder 2"/>
          <p:cNvSpPr>
            <a:spLocks noGrp="1"/>
          </p:cNvSpPr>
          <p:nvPr>
            <p:ph idx="1"/>
          </p:nvPr>
        </p:nvSpPr>
        <p:spPr/>
        <p:txBody>
          <a:bodyPr/>
          <a:lstStyle/>
          <a:p>
            <a:r>
              <a:rPr lang="en-US" dirty="0"/>
              <a:t>HTML stand for hyper text markup language</a:t>
            </a:r>
          </a:p>
          <a:p>
            <a:r>
              <a:rPr lang="en-US" dirty="0"/>
              <a:t>Using to make static webpage</a:t>
            </a:r>
          </a:p>
          <a:p>
            <a:r>
              <a:rPr lang="en-US" dirty="0"/>
              <a:t>Use tag to mark element on the document</a:t>
            </a:r>
          </a:p>
        </p:txBody>
      </p:sp>
    </p:spTree>
    <p:extLst>
      <p:ext uri="{BB962C8B-B14F-4D97-AF65-F5344CB8AC3E}">
        <p14:creationId xmlns:p14="http://schemas.microsoft.com/office/powerpoint/2010/main" val="131393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3833906" cy="4952492"/>
          </a:xfrm>
        </p:spPr>
        <p:txBody>
          <a:bodyPr/>
          <a:lstStyle/>
          <a:p>
            <a:r>
              <a:rPr lang="en-US" dirty="0"/>
              <a:t>CSS BORDER</a:t>
            </a:r>
          </a:p>
        </p:txBody>
      </p:sp>
      <p:pic>
        <p:nvPicPr>
          <p:cNvPr id="4" name="Picture 2" descr="C:\Users\TONY HUNG CUONG\Desktop\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677" y="1582043"/>
            <a:ext cx="420206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545" y="1360713"/>
            <a:ext cx="5243511" cy="47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6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a:p>
            <a:endParaRPr lang="en-US" dirty="0"/>
          </a:p>
        </p:txBody>
      </p:sp>
    </p:spTree>
    <p:extLst>
      <p:ext uri="{BB962C8B-B14F-4D97-AF65-F5344CB8AC3E}">
        <p14:creationId xmlns:p14="http://schemas.microsoft.com/office/powerpoint/2010/main" val="7669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379889"/>
            <a:ext cx="6248400" cy="4033135"/>
          </a:xfrm>
        </p:spPr>
      </p:pic>
    </p:spTree>
    <p:extLst>
      <p:ext uri="{BB962C8B-B14F-4D97-AF65-F5344CB8AC3E}">
        <p14:creationId xmlns:p14="http://schemas.microsoft.com/office/powerpoint/2010/main" val="15019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51" y="191378"/>
            <a:ext cx="3833906" cy="4952492"/>
          </a:xfrm>
        </p:spPr>
        <p:txBody>
          <a:bodyPr/>
          <a:lstStyle/>
          <a:p>
            <a:r>
              <a:rPr lang="en-US" dirty="0"/>
              <a:t>BOX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2181" y="709386"/>
            <a:ext cx="3073399" cy="4612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707" y="709386"/>
            <a:ext cx="4748878" cy="5293705"/>
          </a:xfrm>
          <a:prstGeom prst="rect">
            <a:avLst/>
          </a:prstGeom>
        </p:spPr>
      </p:pic>
    </p:spTree>
    <p:extLst>
      <p:ext uri="{BB962C8B-B14F-4D97-AF65-F5344CB8AC3E}">
        <p14:creationId xmlns:p14="http://schemas.microsoft.com/office/powerpoint/2010/main" val="772750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webpage</a:t>
            </a:r>
          </a:p>
        </p:txBody>
      </p:sp>
      <p:sp>
        <p:nvSpPr>
          <p:cNvPr id="3" name="Content Placeholder 2"/>
          <p:cNvSpPr>
            <a:spLocks noGrp="1"/>
          </p:cNvSpPr>
          <p:nvPr>
            <p:ph idx="1"/>
          </p:nvPr>
        </p:nvSpPr>
        <p:spPr/>
        <p:txBody>
          <a:bodyPr/>
          <a:lstStyle/>
          <a:p>
            <a:r>
              <a:rPr lang="en-US" dirty="0"/>
              <a:t>To layout an webpage, you must remember two things:</a:t>
            </a:r>
          </a:p>
          <a:p>
            <a:r>
              <a:rPr lang="en-US" dirty="0"/>
              <a:t>How to positioning HTML elements (</a:t>
            </a:r>
            <a:r>
              <a:rPr lang="en-US" dirty="0" err="1"/>
              <a:t>position,float,clear</a:t>
            </a:r>
            <a:r>
              <a:rPr lang="en-US" dirty="0"/>
              <a:t> properties)</a:t>
            </a:r>
          </a:p>
          <a:p>
            <a:r>
              <a:rPr lang="en-US" dirty="0"/>
              <a:t>The display type of elements ( display properties)</a:t>
            </a:r>
          </a:p>
          <a:p>
            <a:endParaRPr lang="en-US" dirty="0"/>
          </a:p>
        </p:txBody>
      </p:sp>
    </p:spTree>
    <p:extLst>
      <p:ext uri="{BB962C8B-B14F-4D97-AF65-F5344CB8AC3E}">
        <p14:creationId xmlns:p14="http://schemas.microsoft.com/office/powerpoint/2010/main" val="847772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POSITIONING HTML ELEMENTS</a:t>
            </a:r>
          </a:p>
        </p:txBody>
      </p:sp>
      <p:sp>
        <p:nvSpPr>
          <p:cNvPr id="3" name="Content Placeholder 2"/>
          <p:cNvSpPr>
            <a:spLocks noGrp="1"/>
          </p:cNvSpPr>
          <p:nvPr>
            <p:ph idx="1"/>
          </p:nvPr>
        </p:nvSpPr>
        <p:spPr/>
        <p:txBody>
          <a:bodyPr>
            <a:normAutofit/>
          </a:bodyPr>
          <a:lstStyle/>
          <a:p>
            <a:pPr>
              <a:lnSpc>
                <a:spcPct val="100000"/>
              </a:lnSpc>
              <a:spcBef>
                <a:spcPts val="0"/>
              </a:spcBef>
              <a:buSzPct val="130000"/>
              <a:defRPr/>
            </a:pPr>
            <a:r>
              <a:rPr lang="en-US" dirty="0">
                <a:cs typeface="Arial" pitchFamily="34" charset="0"/>
              </a:rPr>
              <a:t>CSS positioning properties:</a:t>
            </a:r>
          </a:p>
          <a:p>
            <a:pPr marL="800100" lvl="1" indent="-342900">
              <a:lnSpc>
                <a:spcPct val="100000"/>
              </a:lnSpc>
              <a:spcBef>
                <a:spcPts val="0"/>
              </a:spcBef>
              <a:buSzPct val="160000"/>
              <a:defRPr/>
            </a:pPr>
            <a:r>
              <a:rPr lang="en-US" sz="2400" dirty="0">
                <a:cs typeface="Arial" pitchFamily="34" charset="0"/>
              </a:rPr>
              <a:t>Are used to control the placement of elements on a Web page.</a:t>
            </a:r>
          </a:p>
          <a:p>
            <a:pPr lvl="1">
              <a:lnSpc>
                <a:spcPct val="100000"/>
              </a:lnSpc>
              <a:spcBef>
                <a:spcPts val="0"/>
              </a:spcBef>
              <a:buSzPct val="130000"/>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the following positioning methods:</a:t>
            </a:r>
          </a:p>
          <a:p>
            <a:pPr marL="800100" lvl="2" indent="-342900">
              <a:spcBef>
                <a:spcPts val="0"/>
              </a:spcBef>
              <a:buSzPct val="130000"/>
              <a:defRPr/>
            </a:pPr>
            <a:r>
              <a:rPr lang="en-US" sz="2000" dirty="0">
                <a:cs typeface="Arial" pitchFamily="34" charset="0"/>
              </a:rPr>
              <a:t>Static</a:t>
            </a:r>
          </a:p>
          <a:p>
            <a:pPr marL="800100" lvl="2" indent="-342900">
              <a:spcBef>
                <a:spcPts val="0"/>
              </a:spcBef>
              <a:buSzPct val="130000"/>
              <a:defRPr/>
            </a:pPr>
            <a:r>
              <a:rPr lang="en-US" sz="2000" dirty="0">
                <a:cs typeface="Arial" pitchFamily="34" charset="0"/>
              </a:rPr>
              <a:t>Fixed</a:t>
            </a:r>
          </a:p>
          <a:p>
            <a:pPr marL="800100" lvl="2" indent="-342900">
              <a:spcBef>
                <a:spcPts val="0"/>
              </a:spcBef>
              <a:buSzPct val="130000"/>
              <a:defRPr/>
            </a:pPr>
            <a:r>
              <a:rPr lang="en-US" sz="2000" dirty="0">
                <a:cs typeface="Arial" pitchFamily="34" charset="0"/>
              </a:rPr>
              <a:t>Relative</a:t>
            </a:r>
          </a:p>
          <a:p>
            <a:pPr marL="800100" lvl="2" indent="-342900">
              <a:spcBef>
                <a:spcPts val="0"/>
              </a:spcBef>
              <a:buSzPct val="130000"/>
              <a:defRPr/>
            </a:pPr>
            <a:r>
              <a:rPr lang="en-US" sz="2000" dirty="0">
                <a:cs typeface="Arial" pitchFamily="34" charset="0"/>
              </a:rPr>
              <a:t>Absolute</a:t>
            </a:r>
          </a:p>
          <a:p>
            <a:pPr marL="800100" lvl="2" indent="-342900">
              <a:spcBef>
                <a:spcPts val="0"/>
              </a:spcBef>
              <a:buSzPct val="130000"/>
              <a:defRPr/>
            </a:pPr>
            <a:r>
              <a:rPr lang="en-US" sz="2000" dirty="0">
                <a:cs typeface="Arial" pitchFamily="34" charset="0"/>
              </a:rPr>
              <a:t>Sticky</a:t>
            </a: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a:cs typeface="Arial" pitchFamily="34" charset="0"/>
              </a:rPr>
              <a:t>Position property come with another bunch properties is margin, left, top, right, bottom properties</a:t>
            </a:r>
          </a:p>
          <a:p>
            <a:endParaRPr lang="en-US" dirty="0"/>
          </a:p>
        </p:txBody>
      </p:sp>
    </p:spTree>
    <p:extLst>
      <p:ext uri="{BB962C8B-B14F-4D97-AF65-F5344CB8AC3E}">
        <p14:creationId xmlns:p14="http://schemas.microsoft.com/office/powerpoint/2010/main" val="202664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r>
              <a:rPr lang="en-US" dirty="0"/>
              <a:t>HTML elements are positioned static by default</a:t>
            </a:r>
          </a:p>
          <a:p>
            <a:r>
              <a:rPr lang="en-US" dirty="0"/>
              <a:t>An element with position: static; is not positioned in any special way; it is always positioned according to the normal flow of the page</a:t>
            </a:r>
          </a:p>
          <a:p>
            <a:r>
              <a:rPr lang="en-US" dirty="0"/>
              <a:t>Static Position do not support left, right, bottom, top properties</a:t>
            </a:r>
          </a:p>
          <a:p>
            <a:endParaRPr lang="en-US" dirty="0"/>
          </a:p>
        </p:txBody>
      </p:sp>
    </p:spTree>
    <p:extLst>
      <p:ext uri="{BB962C8B-B14F-4D97-AF65-F5344CB8AC3E}">
        <p14:creationId xmlns:p14="http://schemas.microsoft.com/office/powerpoint/2010/main" val="1203270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extLst>
      <p:ext uri="{BB962C8B-B14F-4D97-AF65-F5344CB8AC3E}">
        <p14:creationId xmlns:p14="http://schemas.microsoft.com/office/powerpoint/2010/main" val="55679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p:txBody>
      </p:sp>
    </p:spTree>
    <p:extLst>
      <p:ext uri="{BB962C8B-B14F-4D97-AF65-F5344CB8AC3E}">
        <p14:creationId xmlns:p14="http://schemas.microsoft.com/office/powerpoint/2010/main" val="85770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559678"/>
            <a:ext cx="4329206" cy="4952492"/>
          </a:xfrm>
        </p:spPr>
        <p:txBody>
          <a:bodyPr/>
          <a:lstStyle/>
          <a:p>
            <a:r>
              <a:rPr lang="en-US" dirty="0"/>
              <a:t>ABSOLUTE POSITION</a:t>
            </a:r>
          </a:p>
        </p:txBody>
      </p:sp>
      <p:sp>
        <p:nvSpPr>
          <p:cNvPr id="3" name="Content Placeholder 2"/>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endParaRPr lang="en-US" dirty="0"/>
          </a:p>
        </p:txBody>
      </p:sp>
    </p:spTree>
    <p:extLst>
      <p:ext uri="{BB962C8B-B14F-4D97-AF65-F5344CB8AC3E}">
        <p14:creationId xmlns:p14="http://schemas.microsoft.com/office/powerpoint/2010/main" val="7971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TextBox 2"/>
          <p:cNvSpPr txBox="1"/>
          <p:nvPr/>
        </p:nvSpPr>
        <p:spPr>
          <a:xfrm>
            <a:off x="1538369" y="2687901"/>
            <a:ext cx="9982200" cy="2585323"/>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="en"&gt;</a:t>
            </a:r>
          </a:p>
          <a:p>
            <a:r>
              <a:rPr lang="en-US" dirty="0"/>
              <a:t>  &lt;head&gt;</a:t>
            </a:r>
          </a:p>
          <a:p>
            <a:r>
              <a:rPr lang="en-US" dirty="0"/>
              <a:t>  &lt;/head&gt;</a:t>
            </a:r>
          </a:p>
          <a:p>
            <a:br>
              <a:rPr lang="en-US" dirty="0"/>
            </a:br>
            <a:r>
              <a:rPr lang="en-US" dirty="0"/>
              <a:t>  &lt;body&gt;</a:t>
            </a:r>
          </a:p>
          <a:p>
            <a:r>
              <a:rPr lang="en-US" dirty="0"/>
              <a:t>  &lt;/body&gt;</a:t>
            </a:r>
          </a:p>
          <a:p>
            <a:br>
              <a:rPr lang="en-US" dirty="0"/>
            </a:br>
            <a:r>
              <a:rPr lang="en-US" dirty="0"/>
              <a:t>&lt;/html&gt;</a:t>
            </a:r>
          </a:p>
        </p:txBody>
      </p:sp>
    </p:spTree>
    <p:extLst>
      <p:ext uri="{BB962C8B-B14F-4D97-AF65-F5344CB8AC3E}">
        <p14:creationId xmlns:p14="http://schemas.microsoft.com/office/powerpoint/2010/main" val="1631895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background: green;  </a:t>
            </a:r>
          </a:p>
          <a:p>
            <a:pPr marL="0" indent="0">
              <a:buNone/>
            </a:pPr>
            <a:r>
              <a:rPr lang="en-US" dirty="0"/>
              <a:t>   margin-left:20px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29" y="1874517"/>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829" y="3620650"/>
            <a:ext cx="4318000" cy="1346200"/>
          </a:xfrm>
          <a:prstGeom prst="rect">
            <a:avLst/>
          </a:prstGeom>
        </p:spPr>
      </p:pic>
    </p:spTree>
    <p:extLst>
      <p:ext uri="{BB962C8B-B14F-4D97-AF65-F5344CB8AC3E}">
        <p14:creationId xmlns:p14="http://schemas.microsoft.com/office/powerpoint/2010/main" val="182912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a:t>
            </a:r>
            <a:r>
              <a:rPr lang="en-US" dirty="0" err="1"/>
              <a:t>position:relative</a:t>
            </a:r>
            <a:r>
              <a:rPr lang="en-US" dirty="0"/>
              <a:t>;  </a:t>
            </a:r>
          </a:p>
          <a:p>
            <a:pPr marL="0" indent="0">
              <a:buNone/>
            </a:pPr>
            <a:r>
              <a:rPr lang="en-US" dirty="0"/>
              <a:t>     </a:t>
            </a:r>
            <a:r>
              <a:rPr lang="en-US" dirty="0" err="1"/>
              <a:t>background:green</a:t>
            </a:r>
            <a:r>
              <a:rPr lang="en-US" dirty="0"/>
              <a:t>;  </a:t>
            </a:r>
          </a:p>
          <a:p>
            <a:pPr marL="0" indent="0">
              <a:buNone/>
            </a:pPr>
            <a:r>
              <a:rPr lang="en-US" dirty="0"/>
              <a:t>     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57" y="1311909"/>
            <a:ext cx="4152900" cy="153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07" y="3260093"/>
            <a:ext cx="4241800" cy="1536700"/>
          </a:xfrm>
          <a:prstGeom prst="rect">
            <a:avLst/>
          </a:prstGeom>
        </p:spPr>
      </p:pic>
    </p:spTree>
    <p:extLst>
      <p:ext uri="{BB962C8B-B14F-4D97-AF65-F5344CB8AC3E}">
        <p14:creationId xmlns:p14="http://schemas.microsoft.com/office/powerpoint/2010/main" val="213702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Absolute position, if the parent element don’t have relative properties, the child element which has absolute properties will get viewport as parent</a:t>
            </a:r>
          </a:p>
          <a:p>
            <a:endParaRPr lang="en-US" dirty="0"/>
          </a:p>
        </p:txBody>
      </p:sp>
    </p:spTree>
    <p:extLst>
      <p:ext uri="{BB962C8B-B14F-4D97-AF65-F5344CB8AC3E}">
        <p14:creationId xmlns:p14="http://schemas.microsoft.com/office/powerpoint/2010/main" val="70022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91" y="497039"/>
            <a:ext cx="3833906" cy="4952492"/>
          </a:xfrm>
        </p:spPr>
        <p:txBody>
          <a:bodyPr/>
          <a:lstStyle/>
          <a:p>
            <a:r>
              <a:rPr lang="en-US" dirty="0"/>
              <a:t>POSITIONING HTML ELEMENT</a:t>
            </a:r>
          </a:p>
        </p:txBody>
      </p:sp>
      <p:pic>
        <p:nvPicPr>
          <p:cNvPr id="5" name="Picture 3" descr="C:\Users\TONY HUNG CUONG\Desktop\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573" y="1385840"/>
            <a:ext cx="6197827"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937" y="2973285"/>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37" y="4944278"/>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573" y="4187825"/>
            <a:ext cx="6045427" cy="23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74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PROPERTIES</a:t>
            </a:r>
          </a:p>
        </p:txBody>
      </p:sp>
      <p:sp>
        <p:nvSpPr>
          <p:cNvPr id="3" name="Content Placeholder 2"/>
          <p:cNvSpPr>
            <a:spLocks noGrp="1"/>
          </p:cNvSpPr>
          <p:nvPr>
            <p:ph idx="1"/>
          </p:nvPr>
        </p:nvSpPr>
        <p:spPr/>
        <p:txBody>
          <a:bodyPr/>
          <a:lstStyle/>
          <a:p>
            <a:r>
              <a:rPr lang="en-US" dirty="0"/>
              <a:t>This properties control what the way of elements display</a:t>
            </a:r>
          </a:p>
          <a:p>
            <a:r>
              <a:rPr lang="en-US" dirty="0"/>
              <a:t>The popular properties is: inline, block, inline-block</a:t>
            </a:r>
          </a:p>
        </p:txBody>
      </p:sp>
    </p:spTree>
    <p:extLst>
      <p:ext uri="{BB962C8B-B14F-4D97-AF65-F5344CB8AC3E}">
        <p14:creationId xmlns:p14="http://schemas.microsoft.com/office/powerpoint/2010/main" val="52710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890" y="1496785"/>
            <a:ext cx="7459010" cy="4760357"/>
          </a:xfrm>
        </p:spPr>
      </p:pic>
    </p:spTree>
    <p:extLst>
      <p:ext uri="{BB962C8B-B14F-4D97-AF65-F5344CB8AC3E}">
        <p14:creationId xmlns:p14="http://schemas.microsoft.com/office/powerpoint/2010/main" val="177854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sp>
        <p:nvSpPr>
          <p:cNvPr id="3" name="Content Placeholder 2"/>
          <p:cNvSpPr>
            <a:spLocks noGrp="1"/>
          </p:cNvSpPr>
          <p:nvPr>
            <p:ph idx="1"/>
          </p:nvPr>
        </p:nvSpPr>
        <p:spPr/>
        <p:txBody>
          <a:bodyPr/>
          <a:lstStyle/>
          <a:p>
            <a:r>
              <a:rPr lang="en-US" dirty="0"/>
              <a:t>display: flex</a:t>
            </a:r>
          </a:p>
          <a:p>
            <a:r>
              <a:rPr lang="en-US" dirty="0"/>
              <a:t>flex-direction: row | row-reverse | column | column-reverse;</a:t>
            </a:r>
          </a:p>
          <a:p>
            <a:pPr marL="0" indent="0">
              <a:buNone/>
            </a:pPr>
            <a:endParaRPr lang="en-US" dirty="0"/>
          </a:p>
        </p:txBody>
      </p:sp>
    </p:spTree>
    <p:extLst>
      <p:ext uri="{BB962C8B-B14F-4D97-AF65-F5344CB8AC3E}">
        <p14:creationId xmlns:p14="http://schemas.microsoft.com/office/powerpoint/2010/main" val="64919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59678"/>
            <a:ext cx="8877300" cy="4952492"/>
          </a:xfrm>
        </p:spPr>
        <p:txBody>
          <a:bodyPr/>
          <a:lstStyle/>
          <a:p>
            <a:r>
              <a:rPr lang="en-US" dirty="0"/>
              <a:t>JUSTIFY-CONTENT</a:t>
            </a:r>
          </a:p>
        </p:txBody>
      </p:sp>
      <p:sp>
        <p:nvSpPr>
          <p:cNvPr id="5" name="Rectangle 4"/>
          <p:cNvSpPr/>
          <p:nvPr/>
        </p:nvSpPr>
        <p:spPr>
          <a:xfrm>
            <a:off x="1251677" y="1228186"/>
            <a:ext cx="6945265" cy="646331"/>
          </a:xfrm>
          <a:prstGeom prst="rect">
            <a:avLst/>
          </a:prstGeom>
        </p:spPr>
        <p:txBody>
          <a:bodyPr wrap="square">
            <a:spAutoFit/>
          </a:bodyPr>
          <a:lstStyle/>
          <a:p>
            <a:pPr marL="285750" indent="-285750">
              <a:buFont typeface="Arial" charset="0"/>
              <a:buChar char="•"/>
            </a:pPr>
            <a:r>
              <a:rPr lang="en-US" b="1" dirty="0"/>
              <a:t>Justify-content</a:t>
            </a:r>
          </a:p>
          <a:p>
            <a:pPr marL="285750" indent="-285750">
              <a:buFont typeface="Arial" charset="0"/>
              <a:buChar char="•"/>
            </a:pPr>
            <a:r>
              <a:rPr lang="en-US" dirty="0"/>
              <a:t>This defines the alignment along the main axis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08" y="1893332"/>
            <a:ext cx="9473360" cy="4258383"/>
          </a:xfrm>
        </p:spPr>
      </p:pic>
    </p:spTree>
    <p:extLst>
      <p:ext uri="{BB962C8B-B14F-4D97-AF65-F5344CB8AC3E}">
        <p14:creationId xmlns:p14="http://schemas.microsoft.com/office/powerpoint/2010/main" val="853949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469900"/>
            <a:ext cx="3833906" cy="4952492"/>
          </a:xfrm>
        </p:spPr>
        <p:txBody>
          <a:bodyPr/>
          <a:lstStyle/>
          <a:p>
            <a:r>
              <a:rPr lang="en-US" dirty="0"/>
              <a:t>FLEXBOX</a:t>
            </a:r>
          </a:p>
        </p:txBody>
      </p:sp>
      <p:sp>
        <p:nvSpPr>
          <p:cNvPr id="3" name="Content Placeholder 2"/>
          <p:cNvSpPr>
            <a:spLocks noGrp="1"/>
          </p:cNvSpPr>
          <p:nvPr>
            <p:ph idx="1"/>
          </p:nvPr>
        </p:nvSpPr>
        <p:spPr>
          <a:xfrm>
            <a:off x="723900" y="1384300"/>
            <a:ext cx="4051298" cy="2109422"/>
          </a:xfrm>
        </p:spPr>
        <p:txBody>
          <a:bodyPr/>
          <a:lstStyle/>
          <a:p>
            <a:r>
              <a:rPr lang="en-US" dirty="0"/>
              <a:t>Align-items</a:t>
            </a:r>
          </a:p>
          <a:p>
            <a:r>
              <a:rPr lang="en-US" dirty="0"/>
              <a:t>This defines the alignment along the cross axis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198" y="469900"/>
            <a:ext cx="7473568" cy="3594100"/>
          </a:xfrm>
          <a:prstGeom prst="rect">
            <a:avLst/>
          </a:prstGeom>
        </p:spPr>
      </p:pic>
    </p:spTree>
    <p:extLst>
      <p:ext uri="{BB962C8B-B14F-4D97-AF65-F5344CB8AC3E}">
        <p14:creationId xmlns:p14="http://schemas.microsoft.com/office/powerpoint/2010/main" val="125066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pic>
        <p:nvPicPr>
          <p:cNvPr id="4" name="Picture 2" descr="C:\Users\TONY HUNG CUONG\Desktop\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478" y="1311727"/>
            <a:ext cx="8752293" cy="486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1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HTML TAG (ELEMENT)</a:t>
            </a:r>
          </a:p>
        </p:txBody>
      </p:sp>
      <p:sp>
        <p:nvSpPr>
          <p:cNvPr id="3" name="Content Placeholder 2"/>
          <p:cNvSpPr>
            <a:spLocks noGrp="1"/>
          </p:cNvSpPr>
          <p:nvPr>
            <p:ph idx="1"/>
          </p:nvPr>
        </p:nvSpPr>
        <p:spPr/>
        <p:txBody>
          <a:bodyPr/>
          <a:lstStyle/>
          <a:p>
            <a:r>
              <a:rPr lang="en-US" dirty="0"/>
              <a:t>&lt;</a:t>
            </a:r>
            <a:r>
              <a:rPr lang="en-US" dirty="0" err="1"/>
              <a:t>tagname</a:t>
            </a:r>
            <a:r>
              <a:rPr lang="en-US" dirty="0"/>
              <a:t> attribute=“”&gt;</a:t>
            </a:r>
          </a:p>
          <a:p>
            <a:pPr marL="0" indent="0">
              <a:buNone/>
            </a:pPr>
            <a:r>
              <a:rPr lang="en-US" dirty="0"/>
              <a:t>        &lt;</a:t>
            </a:r>
            <a:r>
              <a:rPr lang="en-US" dirty="0" err="1"/>
              <a:t>chilelement</a:t>
            </a:r>
            <a:r>
              <a:rPr lang="en-US" dirty="0"/>
              <a:t>&gt;Content is here&lt;/</a:t>
            </a:r>
            <a:r>
              <a:rPr lang="en-US" dirty="0" err="1"/>
              <a:t>chilelement</a:t>
            </a:r>
            <a:r>
              <a:rPr lang="en-US" dirty="0"/>
              <a:t>&gt;</a:t>
            </a:r>
          </a:p>
          <a:p>
            <a:pPr marL="0" indent="0">
              <a:buNone/>
            </a:pPr>
            <a:r>
              <a:rPr lang="en-US" dirty="0"/>
              <a:t>`   &lt;/</a:t>
            </a:r>
            <a:r>
              <a:rPr lang="en-US" dirty="0" err="1"/>
              <a:t>tagname</a:t>
            </a:r>
            <a:r>
              <a:rPr lang="en-US" dirty="0"/>
              <a:t>&gt;</a:t>
            </a:r>
          </a:p>
          <a:p>
            <a:r>
              <a:rPr lang="en-US" dirty="0"/>
              <a:t>&lt;/</a:t>
            </a:r>
            <a:r>
              <a:rPr lang="en-US" dirty="0" err="1"/>
              <a:t>tagname</a:t>
            </a:r>
            <a:r>
              <a:rPr lang="en-US" dirty="0"/>
              <a:t> attribute=“”&gt;</a:t>
            </a:r>
          </a:p>
          <a:p>
            <a:r>
              <a:rPr lang="en-US" dirty="0"/>
              <a:t>The attribute description for tag element.</a:t>
            </a:r>
          </a:p>
          <a:p>
            <a:r>
              <a:rPr lang="en-US" dirty="0"/>
              <a:t>Every tag have 3 attribute is </a:t>
            </a:r>
            <a:r>
              <a:rPr lang="en-US" b="1" dirty="0"/>
              <a:t>class </a:t>
            </a:r>
            <a:r>
              <a:rPr lang="en-US" dirty="0"/>
              <a:t>and </a:t>
            </a:r>
            <a:r>
              <a:rPr lang="en-US" b="1" dirty="0"/>
              <a:t>id</a:t>
            </a:r>
            <a:r>
              <a:rPr lang="en-US" dirty="0"/>
              <a:t> style</a:t>
            </a:r>
          </a:p>
          <a:p>
            <a:r>
              <a:rPr lang="en-US" dirty="0"/>
              <a:t>You can place custom attribute into tag, but it will not affect by browser, it just use for </a:t>
            </a:r>
            <a:r>
              <a:rPr lang="en-US" b="1" dirty="0"/>
              <a:t>JavaScript</a:t>
            </a:r>
            <a:r>
              <a:rPr lang="en-US" dirty="0"/>
              <a:t> accessing</a:t>
            </a:r>
          </a:p>
        </p:txBody>
      </p:sp>
    </p:spTree>
    <p:extLst>
      <p:ext uri="{BB962C8B-B14F-4D97-AF65-F5344CB8AC3E}">
        <p14:creationId xmlns:p14="http://schemas.microsoft.com/office/powerpoint/2010/main" val="82606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SzPct val="160000"/>
              <a:buFontTx/>
              <a:buBlip>
                <a:blip r:embed="rId2"/>
              </a:buBlip>
            </a:pPr>
            <a:r>
              <a:rPr lang="en-US" altLang="en-US" dirty="0">
                <a:latin typeface="Arial" charset="0"/>
              </a:rPr>
              <a:t>Advanced properties of CSS</a:t>
            </a:r>
          </a:p>
          <a:p>
            <a:pPr>
              <a:buSzPct val="160000"/>
              <a:buFontTx/>
              <a:buBlip>
                <a:blip r:embed="rId2"/>
              </a:buBlip>
            </a:pPr>
            <a:r>
              <a:rPr lang="en-US" altLang="en-US" dirty="0">
                <a:latin typeface="Arial" charset="0"/>
              </a:rPr>
              <a:t>Properties of CSS3</a:t>
            </a:r>
          </a:p>
          <a:p>
            <a:pPr>
              <a:buSzPct val="160000"/>
              <a:buFontTx/>
              <a:buBlip>
                <a:blip r:embed="rId2"/>
              </a:buBlip>
            </a:pPr>
            <a:r>
              <a:rPr lang="en-US" altLang="en-US" dirty="0">
                <a:latin typeface="Arial" charset="0"/>
              </a:rPr>
              <a:t>Designing layout of website</a:t>
            </a:r>
          </a:p>
          <a:p>
            <a:pPr>
              <a:buSzPct val="160000"/>
              <a:buFontTx/>
              <a:buBlip>
                <a:blip r:embed="rId2"/>
              </a:buBlip>
            </a:pPr>
            <a:endParaRPr lang="en-US" altLang="en-US" sz="2400" dirty="0">
              <a:latin typeface="Arial" charset="0"/>
            </a:endParaRPr>
          </a:p>
          <a:p>
            <a:endParaRPr lang="en-US" dirty="0"/>
          </a:p>
          <a:p>
            <a:endParaRPr lang="en-US" dirty="0"/>
          </a:p>
        </p:txBody>
      </p:sp>
    </p:spTree>
    <p:extLst>
      <p:ext uri="{BB962C8B-B14F-4D97-AF65-F5344CB8AC3E}">
        <p14:creationId xmlns:p14="http://schemas.microsoft.com/office/powerpoint/2010/main" val="15135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in HTML</a:t>
            </a:r>
          </a:p>
        </p:txBody>
      </p:sp>
      <p:sp>
        <p:nvSpPr>
          <p:cNvPr id="3" name="Content Placeholder 2"/>
          <p:cNvSpPr>
            <a:spLocks noGrp="1"/>
          </p:cNvSpPr>
          <p:nvPr>
            <p:ph idx="1"/>
          </p:nvPr>
        </p:nvSpPr>
        <p:spPr/>
        <p:txBody>
          <a:bodyPr>
            <a:normAutofit fontScale="92500" lnSpcReduction="10000"/>
          </a:bodyPr>
          <a:lstStyle/>
          <a:p>
            <a:r>
              <a:rPr lang="en-US" b="1" dirty="0"/>
              <a:t>&lt;span&gt;</a:t>
            </a:r>
          </a:p>
          <a:p>
            <a:r>
              <a:rPr lang="en-US" b="1" dirty="0"/>
              <a:t>&lt;div&gt;</a:t>
            </a:r>
          </a:p>
          <a:p>
            <a:r>
              <a:rPr lang="en-US" dirty="0"/>
              <a:t>&lt;</a:t>
            </a:r>
            <a:r>
              <a:rPr lang="en-US" dirty="0" err="1"/>
              <a:t>img</a:t>
            </a:r>
            <a:r>
              <a:rPr lang="en-US" dirty="0"/>
              <a:t>&gt;  &lt;</a:t>
            </a:r>
            <a:r>
              <a:rPr lang="en-US" dirty="0" err="1"/>
              <a:t>img</a:t>
            </a:r>
            <a:r>
              <a:rPr lang="en-US" dirty="0"/>
              <a:t> </a:t>
            </a:r>
            <a:r>
              <a:rPr lang="en-US" dirty="0" err="1"/>
              <a:t>src</a:t>
            </a:r>
            <a:r>
              <a:rPr lang="en-US" dirty="0"/>
              <a:t>=“” alt=“”/&gt; </a:t>
            </a:r>
          </a:p>
          <a:p>
            <a:r>
              <a:rPr lang="en-US" dirty="0"/>
              <a:t>&lt;a&gt; &lt;a </a:t>
            </a:r>
            <a:r>
              <a:rPr lang="en-US" dirty="0" err="1"/>
              <a:t>href</a:t>
            </a:r>
            <a:r>
              <a:rPr lang="en-US" dirty="0"/>
              <a:t>=“” title=“”/&gt;</a:t>
            </a:r>
          </a:p>
          <a:p>
            <a:r>
              <a:rPr lang="en-US" dirty="0"/>
              <a:t>&lt;h1&gt; </a:t>
            </a:r>
            <a:r>
              <a:rPr lang="mr-IN" dirty="0"/>
              <a:t>…</a:t>
            </a:r>
            <a:r>
              <a:rPr lang="en-US" dirty="0"/>
              <a:t> &lt;h6&gt;   heading</a:t>
            </a:r>
          </a:p>
          <a:p>
            <a:r>
              <a:rPr lang="en-US" dirty="0"/>
              <a:t>&lt;</a:t>
            </a:r>
            <a:r>
              <a:rPr lang="en-US" dirty="0" err="1"/>
              <a:t>hr</a:t>
            </a:r>
            <a:r>
              <a:rPr lang="en-US" dirty="0"/>
              <a:t>&gt;</a:t>
            </a:r>
          </a:p>
          <a:p>
            <a:r>
              <a:rPr lang="en-US" dirty="0"/>
              <a:t>&lt;strong&gt;</a:t>
            </a:r>
          </a:p>
          <a:p>
            <a:r>
              <a:rPr lang="en-US" dirty="0"/>
              <a:t>&lt;pre&gt;</a:t>
            </a:r>
          </a:p>
          <a:p>
            <a:r>
              <a:rPr lang="en-US" dirty="0"/>
              <a:t>&lt;del&gt;</a:t>
            </a:r>
          </a:p>
          <a:p>
            <a:r>
              <a:rPr lang="en-US" dirty="0"/>
              <a:t>&lt;mark&gt;</a:t>
            </a:r>
          </a:p>
          <a:p>
            <a:r>
              <a:rPr lang="en-US" dirty="0"/>
              <a:t>&lt;</a:t>
            </a:r>
            <a:r>
              <a:rPr lang="en-US" dirty="0" err="1"/>
              <a:t>i</a:t>
            </a:r>
            <a:r>
              <a:rPr lang="en-US" dirty="0"/>
              <a:t>&gt;</a:t>
            </a:r>
          </a:p>
          <a:p>
            <a:r>
              <a:rPr lang="en-US" dirty="0"/>
              <a:t>&lt;ul&gt; - &lt;li&gt;</a:t>
            </a:r>
          </a:p>
          <a:p>
            <a:r>
              <a:rPr lang="en-US" dirty="0"/>
              <a:t>&lt;</a:t>
            </a:r>
            <a:r>
              <a:rPr lang="en-US" dirty="0" err="1"/>
              <a:t>ol</a:t>
            </a:r>
            <a:r>
              <a:rPr lang="en-US" dirty="0"/>
              <a:t>&gt; - &lt;li&gt;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451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&lt;span&gt; and &lt;div&gt;</a:t>
            </a:r>
          </a:p>
        </p:txBody>
      </p:sp>
      <p:sp>
        <p:nvSpPr>
          <p:cNvPr id="3" name="Content Placeholder 2"/>
          <p:cNvSpPr>
            <a:spLocks noGrp="1"/>
          </p:cNvSpPr>
          <p:nvPr>
            <p:ph idx="1"/>
          </p:nvPr>
        </p:nvSpPr>
        <p:spPr/>
        <p:txBody>
          <a:bodyPr/>
          <a:lstStyle/>
          <a:p>
            <a:r>
              <a:rPr lang="en-US" dirty="0"/>
              <a:t>For example</a:t>
            </a:r>
          </a:p>
          <a:p>
            <a:pPr marL="0" indent="0">
              <a:buNone/>
            </a:pPr>
            <a:r>
              <a:rPr lang="en-US" dirty="0"/>
              <a:t>&lt;span&gt;a&lt;/span&gt;&lt;span&gt;b&lt;/span&gt;</a:t>
            </a:r>
          </a:p>
          <a:p>
            <a:pPr marL="0" indent="0">
              <a:buNone/>
            </a:pPr>
            <a:r>
              <a:rPr lang="en-US" dirty="0"/>
              <a:t>&lt;div&gt;a&lt;/div&gt;&lt;div&gt;b&lt;/div&gt;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7" y="2870200"/>
            <a:ext cx="3200400" cy="1346200"/>
          </a:xfrm>
          <a:prstGeom prst="rect">
            <a:avLst/>
          </a:prstGeom>
        </p:spPr>
      </p:pic>
      <p:sp>
        <p:nvSpPr>
          <p:cNvPr id="5" name="Right Arrow 4"/>
          <p:cNvSpPr/>
          <p:nvPr/>
        </p:nvSpPr>
        <p:spPr>
          <a:xfrm>
            <a:off x="6226627" y="3129643"/>
            <a:ext cx="1208315" cy="59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Element in HTML</a:t>
            </a:r>
          </a:p>
        </p:txBody>
      </p:sp>
      <p:sp>
        <p:nvSpPr>
          <p:cNvPr id="3" name="Content Placeholder 2"/>
          <p:cNvSpPr>
            <a:spLocks noGrp="1"/>
          </p:cNvSpPr>
          <p:nvPr>
            <p:ph idx="1"/>
          </p:nvPr>
        </p:nvSpPr>
        <p:spPr/>
        <p:txBody>
          <a:bodyPr/>
          <a:lstStyle/>
          <a:p>
            <a:pPr marL="0" indent="0">
              <a:buNone/>
            </a:pPr>
            <a:r>
              <a:rPr lang="en-US" dirty="0"/>
              <a:t>&lt;form&gt;&lt;/form&gt;</a:t>
            </a:r>
          </a:p>
          <a:p>
            <a:pPr marL="0" indent="0">
              <a:buNone/>
            </a:pPr>
            <a:r>
              <a:rPr lang="en-US" dirty="0"/>
              <a:t>&lt;input&gt;</a:t>
            </a:r>
          </a:p>
          <a:p>
            <a:pPr marL="0" indent="0">
              <a:buNone/>
            </a:pPr>
            <a:r>
              <a:rPr lang="en-US" dirty="0"/>
              <a:t>&lt;select&gt;</a:t>
            </a:r>
          </a:p>
          <a:p>
            <a:pPr marL="0" indent="0">
              <a:buNone/>
            </a:pPr>
            <a:endParaRPr lang="en-US" dirty="0"/>
          </a:p>
        </p:txBody>
      </p:sp>
    </p:spTree>
    <p:extLst>
      <p:ext uri="{BB962C8B-B14F-4D97-AF65-F5344CB8AC3E}">
        <p14:creationId xmlns:p14="http://schemas.microsoft.com/office/powerpoint/2010/main" val="204309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73470"/>
            <a:ext cx="3833906" cy="4952492"/>
          </a:xfrm>
        </p:spPr>
        <p:txBody>
          <a:bodyPr/>
          <a:lstStyle/>
          <a:p>
            <a:r>
              <a:rPr lang="en-US" dirty="0"/>
              <a:t>Form</a:t>
            </a:r>
          </a:p>
        </p:txBody>
      </p:sp>
      <p:sp>
        <p:nvSpPr>
          <p:cNvPr id="3" name="Content Placeholder 2"/>
          <p:cNvSpPr>
            <a:spLocks noGrp="1"/>
          </p:cNvSpPr>
          <p:nvPr>
            <p:ph idx="1"/>
          </p:nvPr>
        </p:nvSpPr>
        <p:spPr>
          <a:xfrm>
            <a:off x="3258457" y="548763"/>
            <a:ext cx="10482943" cy="4801906"/>
          </a:xfrm>
        </p:spPr>
        <p:txBody>
          <a:bodyPr>
            <a:normAutofit fontScale="47500" lnSpcReduction="20000"/>
          </a:bodyPr>
          <a:lstStyle/>
          <a:p>
            <a:r>
              <a:rPr lang="en-US" sz="2900" dirty="0"/>
              <a:t>Form allow client submit or send data to server. For example Login form, </a:t>
            </a:r>
            <a:r>
              <a:rPr lang="en-US" sz="2900" dirty="0" err="1"/>
              <a:t>SignUp</a:t>
            </a:r>
            <a:r>
              <a:rPr lang="en-US" sz="2900" dirty="0"/>
              <a:t> Form</a:t>
            </a:r>
          </a:p>
          <a:p>
            <a:r>
              <a:rPr lang="en-US" sz="2900" dirty="0"/>
              <a:t>Form attribute: action, method, </a:t>
            </a:r>
            <a:r>
              <a:rPr lang="en-US" sz="2900" dirty="0" err="1"/>
              <a:t>enctype</a:t>
            </a:r>
            <a:endParaRPr lang="en-US" sz="2900" dirty="0"/>
          </a:p>
          <a:p>
            <a:r>
              <a:rPr lang="en-US" sz="2900" dirty="0"/>
              <a:t>Action: “process data link”</a:t>
            </a:r>
          </a:p>
          <a:p>
            <a:r>
              <a:rPr lang="en-US" sz="2900" dirty="0"/>
              <a:t>Method: GET|POST</a:t>
            </a:r>
          </a:p>
          <a:p>
            <a:r>
              <a:rPr lang="en-US" sz="2900" dirty="0" err="1"/>
              <a:t>Enctype</a:t>
            </a:r>
            <a:r>
              <a:rPr lang="en-US" sz="2900" dirty="0"/>
              <a:t>: application/x-www-form-</a:t>
            </a:r>
            <a:r>
              <a:rPr lang="en-US" sz="2900" dirty="0" err="1"/>
              <a:t>urlencoded</a:t>
            </a:r>
            <a:r>
              <a:rPr lang="en-US" sz="2900" dirty="0"/>
              <a:t> | multipart/form-data | text/plain</a:t>
            </a:r>
          </a:p>
          <a:p>
            <a:r>
              <a:rPr lang="en-US" sz="2900" dirty="0"/>
              <a:t>In Form, have children element defined for input view.  For example</a:t>
            </a:r>
          </a:p>
          <a:p>
            <a:pPr marL="0" indent="0">
              <a:buNone/>
            </a:pPr>
            <a:r>
              <a:rPr lang="en-US" sz="2900" dirty="0"/>
              <a:t>   &lt;input type=“” name=“” value=“” placeholder=“”/&gt;</a:t>
            </a:r>
          </a:p>
          <a:p>
            <a:pPr marL="0" indent="0">
              <a:buNone/>
            </a:pPr>
            <a:r>
              <a:rPr lang="en-US" sz="2900" dirty="0"/>
              <a:t> </a:t>
            </a:r>
          </a:p>
          <a:p>
            <a:pPr marL="0" indent="0">
              <a:buNone/>
            </a:pPr>
            <a:r>
              <a:rPr lang="en-US" sz="2900" dirty="0"/>
              <a:t>  type attribute = text|number|phone|mail|button|checkbox|image|date|color|month|password|url|week|file|radio|check</a:t>
            </a:r>
          </a:p>
          <a:p>
            <a:pPr marL="0" indent="0">
              <a:buNone/>
            </a:pPr>
            <a:r>
              <a:rPr lang="en-US" sz="2900" dirty="0"/>
              <a:t>  &lt;select name=“”&gt;</a:t>
            </a:r>
          </a:p>
          <a:p>
            <a:pPr marL="0" indent="0">
              <a:buNone/>
            </a:pPr>
            <a:r>
              <a:rPr lang="en-US" sz="2900" dirty="0"/>
              <a:t>     &lt;option value=“”&gt;label name&lt;/option&gt;</a:t>
            </a:r>
          </a:p>
          <a:p>
            <a:pPr marL="0" indent="0">
              <a:buNone/>
            </a:pPr>
            <a:r>
              <a:rPr lang="en-US" sz="2900" dirty="0"/>
              <a:t>  &lt;/select&gt;</a:t>
            </a:r>
          </a:p>
          <a:p>
            <a:pPr marL="0" indent="0">
              <a:buNone/>
            </a:pPr>
            <a:r>
              <a:rPr lang="en-US" sz="2900" dirty="0"/>
              <a:t>  &lt;label&gt;&lt;/label&gt;</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84496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1127</TotalTime>
  <Words>1533</Words>
  <Application>Microsoft Macintosh PowerPoint</Application>
  <PresentationFormat>Widescreen</PresentationFormat>
  <Paragraphs>266</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Corbel</vt:lpstr>
      <vt:lpstr>Headlines</vt:lpstr>
      <vt:lpstr>HTML5 &amp; CSS3 &amp; JS </vt:lpstr>
      <vt:lpstr>Overview</vt:lpstr>
      <vt:lpstr>WHAT IS HTML ?</vt:lpstr>
      <vt:lpstr>HTML structure</vt:lpstr>
      <vt:lpstr>SYNTAX OF HTML TAG (ELEMENT)</vt:lpstr>
      <vt:lpstr>Main elements in HTML</vt:lpstr>
      <vt:lpstr>Difference between &lt;span&gt; and &lt;div&gt;</vt:lpstr>
      <vt:lpstr>Important Element in HTML</vt:lpstr>
      <vt:lpstr>Form</vt:lpstr>
      <vt:lpstr>Demo FORM </vt:lpstr>
      <vt:lpstr>Some New Elements in HTML5</vt:lpstr>
      <vt:lpstr>CSS</vt:lpstr>
      <vt:lpstr>HOW TO PUT CSS INTO HTML DOCUMENTATION</vt:lpstr>
      <vt:lpstr>CSS</vt:lpstr>
      <vt:lpstr>CSS Selector</vt:lpstr>
      <vt:lpstr>COMBINATOR SELECTOR</vt:lpstr>
      <vt:lpstr>COMBINATOR SELECTOR</vt:lpstr>
      <vt:lpstr>COMBINATOR SELECTOR</vt:lpstr>
      <vt:lpstr>General Sibling Selector  </vt:lpstr>
      <vt:lpstr>PSEUDO SELECTOR</vt:lpstr>
      <vt:lpstr>CSS SPECIFICITY</vt:lpstr>
      <vt:lpstr>What IS MEANING OF CASCADING</vt:lpstr>
      <vt:lpstr>HOW TO LAYOUT PAGE USE CSS</vt:lpstr>
      <vt:lpstr>CSS FONT</vt:lpstr>
      <vt:lpstr>CSS FONT</vt:lpstr>
      <vt:lpstr>CSS TEXT</vt:lpstr>
      <vt:lpstr>CSS TEXT</vt:lpstr>
      <vt:lpstr>CSS BACKGROUND</vt:lpstr>
      <vt:lpstr>CSS BORDER</vt:lpstr>
      <vt:lpstr>CSS BORDER</vt:lpstr>
      <vt:lpstr>BOX MODEL</vt:lpstr>
      <vt:lpstr>BOX MODEL</vt:lpstr>
      <vt:lpstr>BOX MODEL</vt:lpstr>
      <vt:lpstr>How to layout webpage</vt:lpstr>
      <vt:lpstr>POSITIONING HTML ELEMENTS</vt:lpstr>
      <vt:lpstr>STATIC POSITION</vt:lpstr>
      <vt:lpstr>RELATIVE POSITION</vt:lpstr>
      <vt:lpstr>FIXED POSITION</vt:lpstr>
      <vt:lpstr>ABSOLUTE POSITION</vt:lpstr>
      <vt:lpstr>STATIC POSITION</vt:lpstr>
      <vt:lpstr>RELATIVE POSITION</vt:lpstr>
      <vt:lpstr>NOTE</vt:lpstr>
      <vt:lpstr>POSITIONING HTML ELEMENT</vt:lpstr>
      <vt:lpstr>DISPLAY PROPERTIES</vt:lpstr>
      <vt:lpstr>FLEXBOX</vt:lpstr>
      <vt:lpstr>FLEXBOX</vt:lpstr>
      <vt:lpstr>JUSTIFY-CONTENT</vt:lpstr>
      <vt:lpstr>FLEXBOX</vt:lpstr>
      <vt:lpstr>LAYOUT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Microsoft Office User</dc:creator>
  <cp:lastModifiedBy>Microsoft Office User</cp:lastModifiedBy>
  <cp:revision>101</cp:revision>
  <dcterms:created xsi:type="dcterms:W3CDTF">2018-11-22T08:55:55Z</dcterms:created>
  <dcterms:modified xsi:type="dcterms:W3CDTF">2022-11-06T02:02:59Z</dcterms:modified>
</cp:coreProperties>
</file>