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1"/>
  </p:notesMasterIdLst>
  <p:sldIdLst>
    <p:sldId id="256" r:id="rId2"/>
    <p:sldId id="309" r:id="rId3"/>
    <p:sldId id="357" r:id="rId4"/>
    <p:sldId id="358" r:id="rId5"/>
    <p:sldId id="359" r:id="rId6"/>
    <p:sldId id="360" r:id="rId7"/>
    <p:sldId id="338" r:id="rId8"/>
    <p:sldId id="350" r:id="rId9"/>
    <p:sldId id="344" r:id="rId10"/>
    <p:sldId id="339" r:id="rId11"/>
    <p:sldId id="340" r:id="rId12"/>
    <p:sldId id="351" r:id="rId13"/>
    <p:sldId id="352" r:id="rId14"/>
    <p:sldId id="354" r:id="rId15"/>
    <p:sldId id="353" r:id="rId16"/>
    <p:sldId id="341" r:id="rId17"/>
    <p:sldId id="349" r:id="rId18"/>
    <p:sldId id="355" r:id="rId19"/>
    <p:sldId id="35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5"/>
    <p:restoredTop sz="94907"/>
  </p:normalViewPr>
  <p:slideViewPr>
    <p:cSldViewPr snapToGrid="0" snapToObjects="1">
      <p:cViewPr varScale="1">
        <p:scale>
          <a:sx n="106" d="100"/>
          <a:sy n="106" d="100"/>
        </p:scale>
        <p:origin x="11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55A7F-90D3-5E45-913D-7207AF39670F}" type="datetimeFigureOut">
              <a:rPr lang="en-VN" smtClean="0"/>
              <a:t>8/10/21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642A9-17CE-2B4C-A7E1-5D05FF3C76BE}" type="slidenum">
              <a:rPr lang="en-VN" smtClean="0"/>
              <a:t>‹#›</a:t>
            </a:fld>
            <a:endParaRPr lang="en-VN"/>
          </a:p>
        </p:txBody>
      </p:sp>
    </p:spTree>
    <p:extLst>
      <p:ext uri="{BB962C8B-B14F-4D97-AF65-F5344CB8AC3E}">
        <p14:creationId xmlns:p14="http://schemas.microsoft.com/office/powerpoint/2010/main" val="49741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36642A9-17CE-2B4C-A7E1-5D05FF3C76BE}" type="slidenum">
              <a:rPr lang="en-VN" smtClean="0"/>
              <a:t>1</a:t>
            </a:fld>
            <a:endParaRPr lang="en-VN"/>
          </a:p>
        </p:txBody>
      </p:sp>
    </p:spTree>
    <p:extLst>
      <p:ext uri="{BB962C8B-B14F-4D97-AF65-F5344CB8AC3E}">
        <p14:creationId xmlns:p14="http://schemas.microsoft.com/office/powerpoint/2010/main" val="4127650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8/10/21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8/10/21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8/10/21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8/10/21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8/10/21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8/10/21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8/10/21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a:t>Middleware &amp; Authentication</a:t>
            </a:r>
            <a:endParaRPr lang="en-US" dirty="0"/>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B983-5B37-AF42-95C3-8FAAE38499E0}"/>
              </a:ext>
            </a:extLst>
          </p:cNvPr>
          <p:cNvSpPr>
            <a:spLocks noGrp="1"/>
          </p:cNvSpPr>
          <p:nvPr>
            <p:ph type="title"/>
          </p:nvPr>
        </p:nvSpPr>
        <p:spPr/>
        <p:txBody>
          <a:bodyPr/>
          <a:lstStyle/>
          <a:p>
            <a:r>
              <a:rPr lang="en-VN" dirty="0"/>
              <a:t>Breeze và JetStream Kit</a:t>
            </a:r>
          </a:p>
        </p:txBody>
      </p:sp>
      <p:sp>
        <p:nvSpPr>
          <p:cNvPr id="3" name="Content Placeholder 2">
            <a:extLst>
              <a:ext uri="{FF2B5EF4-FFF2-40B4-BE49-F238E27FC236}">
                <a16:creationId xmlns:a16="http://schemas.microsoft.com/office/drawing/2014/main" id="{BD1A0AA2-F877-F94C-B828-074A686469C4}"/>
              </a:ext>
            </a:extLst>
          </p:cNvPr>
          <p:cNvSpPr>
            <a:spLocks noGrp="1"/>
          </p:cNvSpPr>
          <p:nvPr>
            <p:ph idx="1"/>
          </p:nvPr>
        </p:nvSpPr>
        <p:spPr/>
        <p:txBody>
          <a:bodyPr/>
          <a:lstStyle/>
          <a:p>
            <a:r>
              <a:rPr lang="en-VN" dirty="0"/>
              <a:t>Breeze và JetStream là starter kit cho phép bạn cài đặt authentication khi làm các ứng dụng web theo mô hình MVC</a:t>
            </a:r>
          </a:p>
          <a:p>
            <a:r>
              <a:rPr lang="en-VN" dirty="0"/>
              <a:t>Breeze dễ cài đặt và cấu hình hơn nhưng lại ít tính năng hơn so với JetStream, JetStream còn tích hợp thêm livewire và inertia stack </a:t>
            </a:r>
          </a:p>
          <a:p>
            <a:r>
              <a:rPr lang="en-VN" dirty="0"/>
              <a:t>Cả hai starter kit đều được cài đặt style của Tailwind CSS do đó việc customize giao diện là rất dễ dàng</a:t>
            </a:r>
          </a:p>
          <a:p>
            <a:r>
              <a:rPr lang="en-VN" dirty="0"/>
              <a:t>Lưu ý : Chỉ cài đặt JetStream cho project mới, không nên cài đặt cho dự án đã tồn tại sẵn vì có thể xảy ra lỗi</a:t>
            </a:r>
          </a:p>
        </p:txBody>
      </p:sp>
    </p:spTree>
    <p:extLst>
      <p:ext uri="{BB962C8B-B14F-4D97-AF65-F5344CB8AC3E}">
        <p14:creationId xmlns:p14="http://schemas.microsoft.com/office/powerpoint/2010/main" val="248124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4B0A-EA97-9045-868F-D3E174CAFDF5}"/>
              </a:ext>
            </a:extLst>
          </p:cNvPr>
          <p:cNvSpPr>
            <a:spLocks noGrp="1"/>
          </p:cNvSpPr>
          <p:nvPr>
            <p:ph type="title"/>
          </p:nvPr>
        </p:nvSpPr>
        <p:spPr>
          <a:xfrm>
            <a:off x="420938" y="290419"/>
            <a:ext cx="12113534" cy="1109340"/>
          </a:xfrm>
        </p:spPr>
        <p:txBody>
          <a:bodyPr/>
          <a:lstStyle/>
          <a:p>
            <a:r>
              <a:rPr lang="en-VN" dirty="0"/>
              <a:t>Cài đặt và cấu hình Authentication với Breezee</a:t>
            </a:r>
          </a:p>
        </p:txBody>
      </p:sp>
      <p:sp>
        <p:nvSpPr>
          <p:cNvPr id="3" name="Content Placeholder 2">
            <a:extLst>
              <a:ext uri="{FF2B5EF4-FFF2-40B4-BE49-F238E27FC236}">
                <a16:creationId xmlns:a16="http://schemas.microsoft.com/office/drawing/2014/main" id="{7DE37B1F-6CBF-A04F-A9F7-73931240FE27}"/>
              </a:ext>
            </a:extLst>
          </p:cNvPr>
          <p:cNvSpPr>
            <a:spLocks noGrp="1"/>
          </p:cNvSpPr>
          <p:nvPr>
            <p:ph idx="1"/>
          </p:nvPr>
        </p:nvSpPr>
        <p:spPr>
          <a:xfrm>
            <a:off x="420938" y="2222287"/>
            <a:ext cx="10952348" cy="890783"/>
          </a:xfrm>
        </p:spPr>
        <p:txBody>
          <a:bodyPr>
            <a:normAutofit lnSpcReduction="10000"/>
          </a:bodyPr>
          <a:lstStyle/>
          <a:p>
            <a:r>
              <a:rPr lang="en-VN" dirty="0"/>
              <a:t>Breeze </a:t>
            </a:r>
            <a:r>
              <a:rPr lang="en-US" dirty="0"/>
              <a:t>composer require </a:t>
            </a:r>
            <a:r>
              <a:rPr lang="en-US" dirty="0" err="1"/>
              <a:t>laravel</a:t>
            </a:r>
            <a:r>
              <a:rPr lang="en-US" dirty="0"/>
              <a:t>/breeze --dev</a:t>
            </a:r>
            <a:r>
              <a:rPr lang="en-VN" dirty="0"/>
              <a:t>e là một package trên composer do đó ta có thể cài đặt với lệnh sau </a:t>
            </a:r>
            <a:br>
              <a:rPr lang="en-VN" dirty="0"/>
            </a:br>
            <a:endParaRPr lang="en-VN" dirty="0"/>
          </a:p>
        </p:txBody>
      </p:sp>
      <p:sp>
        <p:nvSpPr>
          <p:cNvPr id="4" name="Rectangle 3">
            <a:extLst>
              <a:ext uri="{FF2B5EF4-FFF2-40B4-BE49-F238E27FC236}">
                <a16:creationId xmlns:a16="http://schemas.microsoft.com/office/drawing/2014/main" id="{EA4C9939-FBAF-6747-9DC3-AB2A1E081919}"/>
              </a:ext>
            </a:extLst>
          </p:cNvPr>
          <p:cNvSpPr/>
          <p:nvPr/>
        </p:nvSpPr>
        <p:spPr>
          <a:xfrm>
            <a:off x="564927" y="2946114"/>
            <a:ext cx="10664369" cy="1150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composer require </a:t>
            </a:r>
            <a:r>
              <a:rPr lang="en-US" dirty="0" err="1"/>
              <a:t>laravel</a:t>
            </a:r>
            <a:r>
              <a:rPr lang="en-US" dirty="0"/>
              <a:t>/breeze --dev</a:t>
            </a:r>
            <a:endParaRPr lang="en-VN" dirty="0"/>
          </a:p>
        </p:txBody>
      </p:sp>
      <p:sp>
        <p:nvSpPr>
          <p:cNvPr id="5" name="Content Placeholder 2">
            <a:extLst>
              <a:ext uri="{FF2B5EF4-FFF2-40B4-BE49-F238E27FC236}">
                <a16:creationId xmlns:a16="http://schemas.microsoft.com/office/drawing/2014/main" id="{4348FCFF-896C-5046-91A0-6CCC6C503072}"/>
              </a:ext>
            </a:extLst>
          </p:cNvPr>
          <p:cNvSpPr txBox="1">
            <a:spLocks/>
          </p:cNvSpPr>
          <p:nvPr/>
        </p:nvSpPr>
        <p:spPr>
          <a:xfrm>
            <a:off x="420937" y="4237645"/>
            <a:ext cx="10952348" cy="89078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Lưu</a:t>
            </a:r>
            <a:r>
              <a:rPr lang="en-US" dirty="0"/>
              <a:t> </a:t>
            </a:r>
            <a:r>
              <a:rPr lang="en-US" dirty="0" err="1"/>
              <a:t>ý</a:t>
            </a:r>
            <a:r>
              <a:rPr lang="en-US" dirty="0"/>
              <a:t> </a:t>
            </a:r>
            <a:r>
              <a:rPr lang="en-US" dirty="0" err="1"/>
              <a:t>rằng</a:t>
            </a:r>
            <a:r>
              <a:rPr lang="en-US" dirty="0"/>
              <a:t> breeze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cài</a:t>
            </a:r>
            <a:r>
              <a:rPr lang="en-US" dirty="0"/>
              <a:t> </a:t>
            </a:r>
            <a:r>
              <a:rPr lang="en-US" dirty="0" err="1"/>
              <a:t>đặt</a:t>
            </a:r>
            <a:r>
              <a:rPr lang="en-US" dirty="0"/>
              <a:t> authentication logic do </a:t>
            </a:r>
            <a:r>
              <a:rPr lang="en-US" dirty="0" err="1"/>
              <a:t>đó</a:t>
            </a:r>
            <a:r>
              <a:rPr lang="en-US" dirty="0"/>
              <a:t> ta </a:t>
            </a:r>
            <a:r>
              <a:rPr lang="en-US" dirty="0" err="1"/>
              <a:t>chỉ</a:t>
            </a:r>
            <a:r>
              <a:rPr lang="en-US" dirty="0"/>
              <a:t> </a:t>
            </a:r>
            <a:r>
              <a:rPr lang="en-US" dirty="0" err="1"/>
              <a:t>cần</a:t>
            </a:r>
            <a:r>
              <a:rPr lang="en-US" dirty="0"/>
              <a:t> </a:t>
            </a:r>
            <a:r>
              <a:rPr lang="en-US" dirty="0" err="1"/>
              <a:t>cài</a:t>
            </a:r>
            <a:r>
              <a:rPr lang="en-US" dirty="0"/>
              <a:t> </a:t>
            </a:r>
            <a:r>
              <a:rPr lang="en-US" dirty="0" err="1"/>
              <a:t>đạt</a:t>
            </a:r>
            <a:r>
              <a:rPr lang="en-US" dirty="0"/>
              <a:t> </a:t>
            </a:r>
            <a:r>
              <a:rPr lang="en-US" dirty="0" err="1"/>
              <a:t>nó</a:t>
            </a:r>
            <a:r>
              <a:rPr lang="en-US" dirty="0"/>
              <a:t> </a:t>
            </a:r>
            <a:r>
              <a:rPr lang="en-US" dirty="0" err="1"/>
              <a:t>ở</a:t>
            </a:r>
            <a:r>
              <a:rPr lang="en-US" dirty="0"/>
              <a:t> </a:t>
            </a:r>
            <a:r>
              <a:rPr lang="en-US" dirty="0" err="1"/>
              <a:t>chế</a:t>
            </a:r>
            <a:r>
              <a:rPr lang="en-US" dirty="0"/>
              <a:t> </a:t>
            </a:r>
            <a:r>
              <a:rPr lang="en-US" dirty="0" err="1"/>
              <a:t>độ</a:t>
            </a:r>
            <a:r>
              <a:rPr lang="en-US" dirty="0"/>
              <a:t> dev </a:t>
            </a:r>
            <a:endParaRPr lang="en-VN" dirty="0"/>
          </a:p>
        </p:txBody>
      </p:sp>
      <p:sp>
        <p:nvSpPr>
          <p:cNvPr id="6" name="Content Placeholder 2">
            <a:extLst>
              <a:ext uri="{FF2B5EF4-FFF2-40B4-BE49-F238E27FC236}">
                <a16:creationId xmlns:a16="http://schemas.microsoft.com/office/drawing/2014/main" id="{7F84C5F8-2514-0A43-9659-1E1B35ED7A7B}"/>
              </a:ext>
            </a:extLst>
          </p:cNvPr>
          <p:cNvSpPr txBox="1">
            <a:spLocks/>
          </p:cNvSpPr>
          <p:nvPr/>
        </p:nvSpPr>
        <p:spPr>
          <a:xfrm>
            <a:off x="420937" y="4959627"/>
            <a:ext cx="10952348" cy="89078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Sau </a:t>
            </a:r>
            <a:r>
              <a:rPr lang="en-US" dirty="0" err="1"/>
              <a:t>khi</a:t>
            </a:r>
            <a:r>
              <a:rPr lang="en-US" dirty="0"/>
              <a:t> </a:t>
            </a:r>
            <a:r>
              <a:rPr lang="en-US" dirty="0" err="1"/>
              <a:t>cài</a:t>
            </a:r>
            <a:r>
              <a:rPr lang="en-US" dirty="0"/>
              <a:t> </a:t>
            </a:r>
            <a:r>
              <a:rPr lang="en-US" dirty="0" err="1"/>
              <a:t>đặt</a:t>
            </a:r>
            <a:r>
              <a:rPr lang="en-US" dirty="0"/>
              <a:t> breeze, </a:t>
            </a:r>
            <a:r>
              <a:rPr lang="en-US" dirty="0" err="1"/>
              <a:t>gõ</a:t>
            </a:r>
            <a:r>
              <a:rPr lang="en-US" dirty="0"/>
              <a:t> </a:t>
            </a:r>
            <a:r>
              <a:rPr lang="en-US" dirty="0" err="1"/>
              <a:t>lệnh</a:t>
            </a:r>
            <a:r>
              <a:rPr lang="en-US" dirty="0"/>
              <a:t> </a:t>
            </a:r>
            <a:r>
              <a:rPr lang="en-US" dirty="0" err="1"/>
              <a:t>sau</a:t>
            </a:r>
            <a:r>
              <a:rPr lang="en-US" dirty="0"/>
              <a:t> </a:t>
            </a:r>
            <a:r>
              <a:rPr lang="en-US" dirty="0" err="1"/>
              <a:t>để</a:t>
            </a:r>
            <a:r>
              <a:rPr lang="en-US" dirty="0"/>
              <a:t> breeze </a:t>
            </a:r>
            <a:r>
              <a:rPr lang="en-US" dirty="0" err="1"/>
              <a:t>cài</a:t>
            </a:r>
            <a:r>
              <a:rPr lang="en-US" dirty="0"/>
              <a:t> </a:t>
            </a:r>
            <a:r>
              <a:rPr lang="en-US" dirty="0" err="1"/>
              <a:t>đặt</a:t>
            </a:r>
            <a:r>
              <a:rPr lang="en-US" dirty="0"/>
              <a:t> </a:t>
            </a:r>
            <a:r>
              <a:rPr lang="en-US" dirty="0" err="1"/>
              <a:t>các</a:t>
            </a:r>
            <a:r>
              <a:rPr lang="en-US" dirty="0"/>
              <a:t> </a:t>
            </a:r>
            <a:r>
              <a:rPr lang="en-US" dirty="0" err="1"/>
              <a:t>giao</a:t>
            </a:r>
            <a:r>
              <a:rPr lang="en-US" dirty="0"/>
              <a:t> </a:t>
            </a:r>
            <a:r>
              <a:rPr lang="en-US" dirty="0" err="1"/>
              <a:t>diện</a:t>
            </a:r>
            <a:r>
              <a:rPr lang="en-US" dirty="0"/>
              <a:t>, logic code </a:t>
            </a:r>
            <a:r>
              <a:rPr lang="en-US" dirty="0" err="1"/>
              <a:t>cần</a:t>
            </a:r>
            <a:r>
              <a:rPr lang="en-US" dirty="0"/>
              <a:t> </a:t>
            </a:r>
            <a:r>
              <a:rPr lang="en-US" dirty="0" err="1"/>
              <a:t>thiết</a:t>
            </a:r>
            <a:r>
              <a:rPr lang="en-US" dirty="0"/>
              <a:t> </a:t>
            </a:r>
            <a:r>
              <a:rPr lang="en-US" dirty="0" err="1"/>
              <a:t>cho</a:t>
            </a:r>
            <a:r>
              <a:rPr lang="en-US" dirty="0"/>
              <a:t> authentication</a:t>
            </a:r>
            <a:endParaRPr lang="en-VN" dirty="0"/>
          </a:p>
        </p:txBody>
      </p:sp>
      <p:sp>
        <p:nvSpPr>
          <p:cNvPr id="9" name="Rectangle 8">
            <a:extLst>
              <a:ext uri="{FF2B5EF4-FFF2-40B4-BE49-F238E27FC236}">
                <a16:creationId xmlns:a16="http://schemas.microsoft.com/office/drawing/2014/main" id="{E04B3447-BD37-DD41-AF05-2BC5665F8410}"/>
              </a:ext>
            </a:extLst>
          </p:cNvPr>
          <p:cNvSpPr/>
          <p:nvPr/>
        </p:nvSpPr>
        <p:spPr>
          <a:xfrm>
            <a:off x="564926" y="5778864"/>
            <a:ext cx="10664369" cy="1150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php artisan </a:t>
            </a:r>
            <a:r>
              <a:rPr lang="en-US" dirty="0" err="1"/>
              <a:t>breeze:install</a:t>
            </a:r>
            <a:endParaRPr lang="en-VN" dirty="0"/>
          </a:p>
        </p:txBody>
      </p:sp>
    </p:spTree>
    <p:extLst>
      <p:ext uri="{BB962C8B-B14F-4D97-AF65-F5344CB8AC3E}">
        <p14:creationId xmlns:p14="http://schemas.microsoft.com/office/powerpoint/2010/main" val="82294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B7FD-EBBB-5D4C-BE01-93806AEBD0B6}"/>
              </a:ext>
            </a:extLst>
          </p:cNvPr>
          <p:cNvSpPr>
            <a:spLocks noGrp="1"/>
          </p:cNvSpPr>
          <p:nvPr>
            <p:ph type="title"/>
          </p:nvPr>
        </p:nvSpPr>
        <p:spPr>
          <a:xfrm>
            <a:off x="208548" y="144379"/>
            <a:ext cx="11983452" cy="1167063"/>
          </a:xfrm>
        </p:spPr>
        <p:txBody>
          <a:bodyPr/>
          <a:lstStyle/>
          <a:p>
            <a:r>
              <a:rPr lang="en-VN" dirty="0"/>
              <a:t>Cài đặt và cấu hình Authentication với Breezee</a:t>
            </a:r>
          </a:p>
        </p:txBody>
      </p:sp>
      <p:sp>
        <p:nvSpPr>
          <p:cNvPr id="3" name="Content Placeholder 2">
            <a:extLst>
              <a:ext uri="{FF2B5EF4-FFF2-40B4-BE49-F238E27FC236}">
                <a16:creationId xmlns:a16="http://schemas.microsoft.com/office/drawing/2014/main" id="{88AD8487-0190-734E-8E07-D7E274CFD27B}"/>
              </a:ext>
            </a:extLst>
          </p:cNvPr>
          <p:cNvSpPr>
            <a:spLocks noGrp="1"/>
          </p:cNvSpPr>
          <p:nvPr>
            <p:ph idx="1"/>
          </p:nvPr>
        </p:nvSpPr>
        <p:spPr>
          <a:xfrm>
            <a:off x="746241" y="2129591"/>
            <a:ext cx="10699518" cy="1074366"/>
          </a:xfrm>
        </p:spPr>
        <p:txBody>
          <a:bodyPr>
            <a:normAutofit fontScale="85000" lnSpcReduction="10000"/>
          </a:bodyPr>
          <a:lstStyle/>
          <a:p>
            <a:r>
              <a:rPr lang="en-VN" dirty="0"/>
              <a:t>Sau khi breezee tạo ra các  giao diện và logic code cho authentication, bạn có  thể vào link /login hoặc /register để thấy các giao diện đăng nhập và đăng ký, tuy nhiên các giao diện này chưa có apply CSS, ta có thể thêm tailwindCSS vào project bằng tay hoặc thông qua lệnh sau(yêu cầu phải có nodejs)</a:t>
            </a:r>
            <a:br>
              <a:rPr lang="en-VN" dirty="0"/>
            </a:br>
            <a:endParaRPr lang="en-VN" dirty="0"/>
          </a:p>
        </p:txBody>
      </p:sp>
      <p:sp>
        <p:nvSpPr>
          <p:cNvPr id="4" name="Rounded Rectangle 3">
            <a:extLst>
              <a:ext uri="{FF2B5EF4-FFF2-40B4-BE49-F238E27FC236}">
                <a16:creationId xmlns:a16="http://schemas.microsoft.com/office/drawing/2014/main" id="{B6E0908E-373E-9847-B5F0-143A856246CF}"/>
              </a:ext>
            </a:extLst>
          </p:cNvPr>
          <p:cNvSpPr/>
          <p:nvPr/>
        </p:nvSpPr>
        <p:spPr>
          <a:xfrm>
            <a:off x="938746" y="3168543"/>
            <a:ext cx="10507013" cy="2245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VN" dirty="0"/>
              <a:t>pm install (cài đặt các package cho frontend ) </a:t>
            </a:r>
          </a:p>
          <a:p>
            <a:pPr algn="ctr"/>
            <a:r>
              <a:rPr lang="en-US" dirty="0"/>
              <a:t>n</a:t>
            </a:r>
            <a:r>
              <a:rPr lang="en-VN" dirty="0"/>
              <a:t>pm run dev (build css từ các package đã cài đặt)</a:t>
            </a:r>
          </a:p>
        </p:txBody>
      </p:sp>
    </p:spTree>
    <p:extLst>
      <p:ext uri="{BB962C8B-B14F-4D97-AF65-F5344CB8AC3E}">
        <p14:creationId xmlns:p14="http://schemas.microsoft.com/office/powerpoint/2010/main" val="51990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47ED-1560-3A4A-949B-4A5833E471DE}"/>
              </a:ext>
            </a:extLst>
          </p:cNvPr>
          <p:cNvSpPr>
            <a:spLocks noGrp="1"/>
          </p:cNvSpPr>
          <p:nvPr>
            <p:ph type="title"/>
          </p:nvPr>
        </p:nvSpPr>
        <p:spPr/>
        <p:txBody>
          <a:bodyPr/>
          <a:lstStyle/>
          <a:p>
            <a:r>
              <a:rPr lang="en-VN" dirty="0"/>
              <a:t>Lấy thông tin người xác thực</a:t>
            </a:r>
          </a:p>
        </p:txBody>
      </p:sp>
      <p:sp>
        <p:nvSpPr>
          <p:cNvPr id="3" name="Content Placeholder 2">
            <a:extLst>
              <a:ext uri="{FF2B5EF4-FFF2-40B4-BE49-F238E27FC236}">
                <a16:creationId xmlns:a16="http://schemas.microsoft.com/office/drawing/2014/main" id="{26985501-F3AC-0342-92B0-046F021F3993}"/>
              </a:ext>
            </a:extLst>
          </p:cNvPr>
          <p:cNvSpPr>
            <a:spLocks noGrp="1"/>
          </p:cNvSpPr>
          <p:nvPr>
            <p:ph idx="1"/>
          </p:nvPr>
        </p:nvSpPr>
        <p:spPr/>
        <p:txBody>
          <a:bodyPr/>
          <a:lstStyle/>
          <a:p>
            <a:r>
              <a:rPr lang="en-US" dirty="0" err="1"/>
              <a:t>Để</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người</a:t>
            </a:r>
            <a:r>
              <a:rPr lang="en-US" dirty="0"/>
              <a:t> </a:t>
            </a:r>
            <a:r>
              <a:rPr lang="en-US" dirty="0" err="1"/>
              <a:t>dùng</a:t>
            </a:r>
            <a:r>
              <a:rPr lang="en-US" dirty="0"/>
              <a:t> </a:t>
            </a:r>
            <a:r>
              <a:rPr lang="en-US" dirty="0" err="1"/>
              <a:t>đã</a:t>
            </a:r>
            <a:r>
              <a:rPr lang="en-US" dirty="0"/>
              <a:t> </a:t>
            </a:r>
            <a:r>
              <a:rPr lang="en-US" dirty="0" err="1"/>
              <a:t>xác</a:t>
            </a:r>
            <a:r>
              <a:rPr lang="en-US" dirty="0"/>
              <a:t> </a:t>
            </a:r>
            <a:r>
              <a:rPr lang="en-US" dirty="0" err="1"/>
              <a:t>thực</a:t>
            </a:r>
            <a:r>
              <a:rPr lang="en-US" dirty="0"/>
              <a:t> hay </a:t>
            </a:r>
            <a:r>
              <a:rPr lang="en-US" dirty="0" err="1"/>
              <a:t>chưa</a:t>
            </a:r>
            <a:r>
              <a:rPr lang="en-US" dirty="0"/>
              <a:t> </a:t>
            </a:r>
            <a:r>
              <a:rPr lang="en-US" dirty="0" err="1"/>
              <a:t>sử</a:t>
            </a:r>
            <a:r>
              <a:rPr lang="en-US" dirty="0"/>
              <a:t> </a:t>
            </a:r>
            <a:r>
              <a:rPr lang="en-US" dirty="0" err="1"/>
              <a:t>dụng</a:t>
            </a:r>
            <a:r>
              <a:rPr lang="en-US" dirty="0"/>
              <a:t> </a:t>
            </a:r>
            <a:r>
              <a:rPr lang="en-US" dirty="0" err="1"/>
              <a:t>lệnh</a:t>
            </a:r>
            <a:r>
              <a:rPr lang="en-US" dirty="0"/>
              <a:t> </a:t>
            </a:r>
            <a:r>
              <a:rPr lang="en-US" dirty="0" err="1"/>
              <a:t>sau</a:t>
            </a:r>
            <a:r>
              <a:rPr lang="en-US" dirty="0"/>
              <a:t> </a:t>
            </a:r>
          </a:p>
          <a:p>
            <a:r>
              <a:rPr lang="en-US" dirty="0"/>
              <a:t>\Illuminate\Support\Facades\Auth::</a:t>
            </a:r>
            <a:r>
              <a:rPr lang="en-US" b="1" dirty="0"/>
              <a:t>check</a:t>
            </a:r>
            <a:r>
              <a:rPr lang="en-US" dirty="0"/>
              <a:t>() //</a:t>
            </a:r>
            <a:r>
              <a:rPr lang="en-US" dirty="0" err="1"/>
              <a:t>trả</a:t>
            </a:r>
            <a:r>
              <a:rPr lang="en-US" dirty="0"/>
              <a:t> </a:t>
            </a:r>
            <a:r>
              <a:rPr lang="en-US" dirty="0" err="1"/>
              <a:t>về</a:t>
            </a:r>
            <a:r>
              <a:rPr lang="en-US" dirty="0"/>
              <a:t> true </a:t>
            </a:r>
            <a:r>
              <a:rPr lang="en-US" dirty="0" err="1"/>
              <a:t>hoặc</a:t>
            </a:r>
            <a:r>
              <a:rPr lang="en-US" dirty="0"/>
              <a:t> false</a:t>
            </a:r>
            <a:endParaRPr lang="en-VN" dirty="0"/>
          </a:p>
          <a:p>
            <a:r>
              <a:rPr lang="en-US" dirty="0" err="1"/>
              <a:t>Để</a:t>
            </a:r>
            <a:r>
              <a:rPr lang="en-US" dirty="0"/>
              <a:t> </a:t>
            </a:r>
            <a:r>
              <a:rPr lang="en-US" dirty="0" err="1"/>
              <a:t>lấy</a:t>
            </a:r>
            <a:r>
              <a:rPr lang="en-US" dirty="0"/>
              <a:t> </a:t>
            </a:r>
            <a:r>
              <a:rPr lang="en-US" dirty="0" err="1"/>
              <a:t>về</a:t>
            </a:r>
            <a:r>
              <a:rPr lang="en-US" dirty="0"/>
              <a:t> </a:t>
            </a:r>
            <a:r>
              <a:rPr lang="en-US" dirty="0" err="1"/>
              <a:t>thông</a:t>
            </a:r>
            <a:r>
              <a:rPr lang="en-US" dirty="0"/>
              <a:t> tin </a:t>
            </a:r>
            <a:r>
              <a:rPr lang="en-US" dirty="0" err="1"/>
              <a:t>của</a:t>
            </a:r>
            <a:r>
              <a:rPr lang="en-US" dirty="0"/>
              <a:t> </a:t>
            </a:r>
            <a:r>
              <a:rPr lang="en-US" dirty="0" err="1"/>
              <a:t>người</a:t>
            </a:r>
            <a:r>
              <a:rPr lang="en-US" dirty="0"/>
              <a:t> dung </a:t>
            </a:r>
            <a:r>
              <a:rPr lang="en-US" dirty="0" err="1"/>
              <a:t>đã</a:t>
            </a:r>
            <a:r>
              <a:rPr lang="en-US" dirty="0"/>
              <a:t> </a:t>
            </a:r>
            <a:r>
              <a:rPr lang="en-US" dirty="0" err="1"/>
              <a:t>xác</a:t>
            </a:r>
            <a:r>
              <a:rPr lang="en-US" dirty="0"/>
              <a:t> </a:t>
            </a:r>
            <a:r>
              <a:rPr lang="en-US" dirty="0" err="1"/>
              <a:t>thực</a:t>
            </a:r>
            <a:r>
              <a:rPr lang="en-US" dirty="0"/>
              <a:t> </a:t>
            </a:r>
            <a:r>
              <a:rPr lang="en-US" dirty="0" err="1"/>
              <a:t>sử</a:t>
            </a:r>
            <a:r>
              <a:rPr lang="en-US" dirty="0"/>
              <a:t> </a:t>
            </a:r>
            <a:r>
              <a:rPr lang="en-US" dirty="0" err="1"/>
              <a:t>dụng</a:t>
            </a:r>
            <a:r>
              <a:rPr lang="en-US" dirty="0"/>
              <a:t> </a:t>
            </a:r>
            <a:r>
              <a:rPr lang="en-US" dirty="0" err="1"/>
              <a:t>lệnh</a:t>
            </a:r>
            <a:r>
              <a:rPr lang="en-US" dirty="0"/>
              <a:t> </a:t>
            </a:r>
            <a:r>
              <a:rPr lang="en-US" dirty="0" err="1"/>
              <a:t>sau</a:t>
            </a:r>
            <a:r>
              <a:rPr lang="en-US" dirty="0"/>
              <a:t> </a:t>
            </a:r>
          </a:p>
          <a:p>
            <a:r>
              <a:rPr lang="en-US" dirty="0"/>
              <a:t>\Illuminate\Support\Facades\Auth::</a:t>
            </a:r>
            <a:r>
              <a:rPr lang="en-US" b="1" dirty="0"/>
              <a:t>user</a:t>
            </a:r>
            <a:r>
              <a:rPr lang="en-US" dirty="0"/>
              <a:t>()</a:t>
            </a:r>
          </a:p>
          <a:p>
            <a:r>
              <a:rPr lang="en-US" dirty="0" err="1"/>
              <a:t>Để</a:t>
            </a:r>
            <a:r>
              <a:rPr lang="en-US" dirty="0"/>
              <a:t> </a:t>
            </a:r>
            <a:r>
              <a:rPr lang="en-US" dirty="0" err="1"/>
              <a:t>lấy</a:t>
            </a:r>
            <a:r>
              <a:rPr lang="en-US" dirty="0"/>
              <a:t> </a:t>
            </a:r>
            <a:r>
              <a:rPr lang="en-US" dirty="0" err="1"/>
              <a:t>về</a:t>
            </a:r>
            <a:r>
              <a:rPr lang="en-US" dirty="0"/>
              <a:t> user id </a:t>
            </a:r>
            <a:r>
              <a:rPr lang="en-US" dirty="0" err="1"/>
              <a:t>của</a:t>
            </a:r>
            <a:r>
              <a:rPr lang="en-US" dirty="0"/>
              <a:t> </a:t>
            </a:r>
            <a:r>
              <a:rPr lang="en-US" dirty="0" err="1"/>
              <a:t>người</a:t>
            </a:r>
            <a:r>
              <a:rPr lang="en-US" dirty="0"/>
              <a:t> dung </a:t>
            </a:r>
            <a:r>
              <a:rPr lang="en-US" dirty="0" err="1"/>
              <a:t>đã</a:t>
            </a:r>
            <a:r>
              <a:rPr lang="en-US" dirty="0"/>
              <a:t> </a:t>
            </a:r>
            <a:r>
              <a:rPr lang="en-US" dirty="0" err="1"/>
              <a:t>xác</a:t>
            </a:r>
            <a:r>
              <a:rPr lang="en-US" dirty="0"/>
              <a:t> </a:t>
            </a:r>
            <a:r>
              <a:rPr lang="en-US" dirty="0" err="1"/>
              <a:t>thực</a:t>
            </a:r>
            <a:r>
              <a:rPr lang="en-US" dirty="0"/>
              <a:t> </a:t>
            </a:r>
            <a:r>
              <a:rPr lang="en-US" dirty="0" err="1"/>
              <a:t>sử</a:t>
            </a:r>
            <a:r>
              <a:rPr lang="en-US" dirty="0"/>
              <a:t> </a:t>
            </a:r>
            <a:r>
              <a:rPr lang="en-US" dirty="0" err="1"/>
              <a:t>dụng</a:t>
            </a:r>
            <a:r>
              <a:rPr lang="en-US" dirty="0"/>
              <a:t> </a:t>
            </a:r>
            <a:r>
              <a:rPr lang="en-US" dirty="0" err="1"/>
              <a:t>lệnh</a:t>
            </a:r>
            <a:r>
              <a:rPr lang="en-US" dirty="0"/>
              <a:t> </a:t>
            </a:r>
            <a:r>
              <a:rPr lang="en-US" dirty="0" err="1"/>
              <a:t>sau</a:t>
            </a:r>
            <a:r>
              <a:rPr lang="en-US" dirty="0"/>
              <a:t> </a:t>
            </a:r>
          </a:p>
          <a:p>
            <a:r>
              <a:rPr lang="en-US" dirty="0"/>
              <a:t>\Illuminate\Support\Facades\Auth::</a:t>
            </a:r>
            <a:r>
              <a:rPr lang="en-US" b="1" dirty="0"/>
              <a:t>id()</a:t>
            </a:r>
            <a:endParaRPr lang="en-US" dirty="0"/>
          </a:p>
          <a:p>
            <a:endParaRPr lang="en-VN" dirty="0"/>
          </a:p>
        </p:txBody>
      </p:sp>
    </p:spTree>
    <p:extLst>
      <p:ext uri="{BB962C8B-B14F-4D97-AF65-F5344CB8AC3E}">
        <p14:creationId xmlns:p14="http://schemas.microsoft.com/office/powerpoint/2010/main" val="119781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0E14-1A71-9842-AA03-9D151FE57AB9}"/>
              </a:ext>
            </a:extLst>
          </p:cNvPr>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xác</a:t>
            </a:r>
            <a:r>
              <a:rPr lang="en-US" dirty="0"/>
              <a:t> </a:t>
            </a:r>
            <a:r>
              <a:rPr lang="en-US" dirty="0" err="1"/>
              <a:t>thực</a:t>
            </a:r>
            <a:r>
              <a:rPr lang="en-US" dirty="0"/>
              <a:t> </a:t>
            </a:r>
            <a:r>
              <a:rPr lang="en-US" dirty="0" err="1"/>
              <a:t>tại</a:t>
            </a:r>
            <a:r>
              <a:rPr lang="en-US" dirty="0"/>
              <a:t> link router</a:t>
            </a:r>
            <a:endParaRPr lang="en-VN" dirty="0"/>
          </a:p>
        </p:txBody>
      </p:sp>
      <p:sp>
        <p:nvSpPr>
          <p:cNvPr id="3" name="Content Placeholder 2">
            <a:extLst>
              <a:ext uri="{FF2B5EF4-FFF2-40B4-BE49-F238E27FC236}">
                <a16:creationId xmlns:a16="http://schemas.microsoft.com/office/drawing/2014/main" id="{CD7CFE02-9FF9-3841-B4F2-3BE0D9BB4604}"/>
              </a:ext>
            </a:extLst>
          </p:cNvPr>
          <p:cNvSpPr>
            <a:spLocks noGrp="1"/>
          </p:cNvSpPr>
          <p:nvPr>
            <p:ph idx="1"/>
          </p:nvPr>
        </p:nvSpPr>
        <p:spPr>
          <a:xfrm>
            <a:off x="810000" y="2222288"/>
            <a:ext cx="10563286" cy="970450"/>
          </a:xfrm>
        </p:spPr>
        <p:txBody>
          <a:bodyPr/>
          <a:lstStyle/>
          <a:p>
            <a:r>
              <a:rPr lang="en-VN" dirty="0"/>
              <a:t>Với các router cần yêu cầu xác thực trước khi truy cập, ta có thể sử dụng auth middleware để cài đặt khi định nghĩa route. Ví dụ </a:t>
            </a:r>
          </a:p>
        </p:txBody>
      </p:sp>
      <p:pic>
        <p:nvPicPr>
          <p:cNvPr id="4" name="Picture 3">
            <a:extLst>
              <a:ext uri="{FF2B5EF4-FFF2-40B4-BE49-F238E27FC236}">
                <a16:creationId xmlns:a16="http://schemas.microsoft.com/office/drawing/2014/main" id="{61B1717C-FBE0-644B-B33B-81BB0A6E47E9}"/>
              </a:ext>
            </a:extLst>
          </p:cNvPr>
          <p:cNvPicPr>
            <a:picLocks noChangeAspect="1"/>
          </p:cNvPicPr>
          <p:nvPr/>
        </p:nvPicPr>
        <p:blipFill>
          <a:blip r:embed="rId2"/>
          <a:stretch>
            <a:fillRect/>
          </a:stretch>
        </p:blipFill>
        <p:spPr>
          <a:xfrm>
            <a:off x="932114" y="3429000"/>
            <a:ext cx="10833100" cy="1701800"/>
          </a:xfrm>
          <a:prstGeom prst="rect">
            <a:avLst/>
          </a:prstGeom>
        </p:spPr>
      </p:pic>
    </p:spTree>
    <p:extLst>
      <p:ext uri="{BB962C8B-B14F-4D97-AF65-F5344CB8AC3E}">
        <p14:creationId xmlns:p14="http://schemas.microsoft.com/office/powerpoint/2010/main" val="358209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749C-AC08-AF4C-834C-FF6BF9B2D6EF}"/>
              </a:ext>
            </a:extLst>
          </p:cNvPr>
          <p:cNvSpPr>
            <a:spLocks noGrp="1"/>
          </p:cNvSpPr>
          <p:nvPr>
            <p:ph type="title"/>
          </p:nvPr>
        </p:nvSpPr>
        <p:spPr/>
        <p:txBody>
          <a:bodyPr/>
          <a:lstStyle/>
          <a:p>
            <a:r>
              <a:rPr lang="en-VN" dirty="0"/>
              <a:t>Điều hướng người dùng chưa xác thực</a:t>
            </a:r>
          </a:p>
        </p:txBody>
      </p:sp>
      <p:sp>
        <p:nvSpPr>
          <p:cNvPr id="3" name="Content Placeholder 2">
            <a:extLst>
              <a:ext uri="{FF2B5EF4-FFF2-40B4-BE49-F238E27FC236}">
                <a16:creationId xmlns:a16="http://schemas.microsoft.com/office/drawing/2014/main" id="{9A9489AC-1B28-D74D-9AD9-F4590E986532}"/>
              </a:ext>
            </a:extLst>
          </p:cNvPr>
          <p:cNvSpPr>
            <a:spLocks noGrp="1"/>
          </p:cNvSpPr>
          <p:nvPr>
            <p:ph idx="1"/>
          </p:nvPr>
        </p:nvSpPr>
        <p:spPr>
          <a:xfrm>
            <a:off x="801288" y="2222287"/>
            <a:ext cx="10571998" cy="970451"/>
          </a:xfrm>
        </p:spPr>
        <p:txBody>
          <a:bodyPr/>
          <a:lstStyle/>
          <a:p>
            <a:r>
              <a:rPr lang="en-VN" dirty="0"/>
              <a:t>Mặc định người dùng chưa xác thực mà cố tình vào các đường dẫn yêu cầu phải xác thực sẽ bị chuyển hướng về trang đăng nhập, bạn có thể thay đổi chuyển hướng này bằng cách thay đổi cài đặt tại phương thức redirectTo tại file </a:t>
            </a:r>
            <a:r>
              <a:rPr lang="en-US" dirty="0"/>
              <a:t>app/Http/Middleware/</a:t>
            </a:r>
            <a:r>
              <a:rPr lang="en-US" dirty="0" err="1"/>
              <a:t>Authenticate.php</a:t>
            </a:r>
            <a:endParaRPr lang="en-VN" dirty="0"/>
          </a:p>
        </p:txBody>
      </p:sp>
      <p:pic>
        <p:nvPicPr>
          <p:cNvPr id="4" name="Picture 3">
            <a:extLst>
              <a:ext uri="{FF2B5EF4-FFF2-40B4-BE49-F238E27FC236}">
                <a16:creationId xmlns:a16="http://schemas.microsoft.com/office/drawing/2014/main" id="{DEAAB57A-045B-CD49-B292-9CE7A6C4D6AB}"/>
              </a:ext>
            </a:extLst>
          </p:cNvPr>
          <p:cNvPicPr>
            <a:picLocks noChangeAspect="1"/>
          </p:cNvPicPr>
          <p:nvPr/>
        </p:nvPicPr>
        <p:blipFill>
          <a:blip r:embed="rId2"/>
          <a:stretch>
            <a:fillRect/>
          </a:stretch>
        </p:blipFill>
        <p:spPr>
          <a:xfrm>
            <a:off x="928772" y="3665263"/>
            <a:ext cx="8674100" cy="2336800"/>
          </a:xfrm>
          <a:prstGeom prst="rect">
            <a:avLst/>
          </a:prstGeom>
        </p:spPr>
      </p:pic>
    </p:spTree>
    <p:extLst>
      <p:ext uri="{BB962C8B-B14F-4D97-AF65-F5344CB8AC3E}">
        <p14:creationId xmlns:p14="http://schemas.microsoft.com/office/powerpoint/2010/main" val="412416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2A39-BEC0-F04A-ACA8-0C4D389D08F4}"/>
              </a:ext>
            </a:extLst>
          </p:cNvPr>
          <p:cNvSpPr>
            <a:spLocks noGrp="1"/>
          </p:cNvSpPr>
          <p:nvPr>
            <p:ph type="title"/>
          </p:nvPr>
        </p:nvSpPr>
        <p:spPr/>
        <p:txBody>
          <a:bodyPr/>
          <a:lstStyle/>
          <a:p>
            <a:r>
              <a:rPr lang="en-US" dirty="0"/>
              <a:t>Demo</a:t>
            </a:r>
            <a:endParaRPr lang="en-VN" dirty="0"/>
          </a:p>
        </p:txBody>
      </p:sp>
      <p:sp>
        <p:nvSpPr>
          <p:cNvPr id="3" name="Content Placeholder 2">
            <a:extLst>
              <a:ext uri="{FF2B5EF4-FFF2-40B4-BE49-F238E27FC236}">
                <a16:creationId xmlns:a16="http://schemas.microsoft.com/office/drawing/2014/main" id="{94105ADB-1F18-1946-BF72-3F1AE7346A38}"/>
              </a:ext>
            </a:extLst>
          </p:cNvPr>
          <p:cNvSpPr>
            <a:spLocks noGrp="1"/>
          </p:cNvSpPr>
          <p:nvPr>
            <p:ph idx="1"/>
          </p:nvPr>
        </p:nvSpPr>
        <p:spPr/>
        <p:txBody>
          <a:bodyPr/>
          <a:lstStyle/>
          <a:p>
            <a:pPr marL="0" indent="0">
              <a:buNone/>
            </a:pPr>
            <a:r>
              <a:rPr lang="en-VN" dirty="0"/>
              <a:t>Giáo viên demo cài đặt và cấu hình laravel authentication với Breeze</a:t>
            </a:r>
          </a:p>
        </p:txBody>
      </p:sp>
    </p:spTree>
    <p:extLst>
      <p:ext uri="{BB962C8B-B14F-4D97-AF65-F5344CB8AC3E}">
        <p14:creationId xmlns:p14="http://schemas.microsoft.com/office/powerpoint/2010/main" val="138783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744A-6222-9F47-BE74-17F675ADFFA8}"/>
              </a:ext>
            </a:extLst>
          </p:cNvPr>
          <p:cNvSpPr>
            <a:spLocks noGrp="1"/>
          </p:cNvSpPr>
          <p:nvPr>
            <p:ph type="title"/>
          </p:nvPr>
        </p:nvSpPr>
        <p:spPr/>
        <p:txBody>
          <a:bodyPr/>
          <a:lstStyle/>
          <a:p>
            <a:r>
              <a:rPr lang="en-VN" dirty="0"/>
              <a:t>Đăng nhập thủ công</a:t>
            </a:r>
          </a:p>
        </p:txBody>
      </p:sp>
      <p:sp>
        <p:nvSpPr>
          <p:cNvPr id="3" name="Content Placeholder 2">
            <a:extLst>
              <a:ext uri="{FF2B5EF4-FFF2-40B4-BE49-F238E27FC236}">
                <a16:creationId xmlns:a16="http://schemas.microsoft.com/office/drawing/2014/main" id="{8747AE03-9A70-F644-B6B7-EE03FC55ACEC}"/>
              </a:ext>
            </a:extLst>
          </p:cNvPr>
          <p:cNvSpPr>
            <a:spLocks noGrp="1"/>
          </p:cNvSpPr>
          <p:nvPr>
            <p:ph idx="1"/>
          </p:nvPr>
        </p:nvSpPr>
        <p:spPr>
          <a:xfrm>
            <a:off x="801288" y="2222287"/>
            <a:ext cx="10571998" cy="689355"/>
          </a:xfrm>
        </p:spPr>
        <p:txBody>
          <a:bodyPr>
            <a:normAutofit fontScale="85000" lnSpcReduction="20000"/>
          </a:bodyPr>
          <a:lstStyle/>
          <a:p>
            <a:r>
              <a:rPr lang="en-VN" dirty="0"/>
              <a:t>Ngoài cách sử dụng các starter kit, bạn hoàn toàn có thể xây dựng logic đăng nhập hoàn toàn từ đầu bằng cách sử dụng hàm attempt của Auth class, hàm này nhận vào tham số là một mảng chứa các trường cần xác thực </a:t>
            </a:r>
          </a:p>
        </p:txBody>
      </p:sp>
      <p:pic>
        <p:nvPicPr>
          <p:cNvPr id="4" name="Picture 3">
            <a:extLst>
              <a:ext uri="{FF2B5EF4-FFF2-40B4-BE49-F238E27FC236}">
                <a16:creationId xmlns:a16="http://schemas.microsoft.com/office/drawing/2014/main" id="{7492C1FD-57CE-8B46-BAD3-F8153BBD71BF}"/>
              </a:ext>
            </a:extLst>
          </p:cNvPr>
          <p:cNvPicPr>
            <a:picLocks noChangeAspect="1"/>
          </p:cNvPicPr>
          <p:nvPr/>
        </p:nvPicPr>
        <p:blipFill>
          <a:blip r:embed="rId2"/>
          <a:stretch>
            <a:fillRect/>
          </a:stretch>
        </p:blipFill>
        <p:spPr>
          <a:xfrm>
            <a:off x="132347" y="3592502"/>
            <a:ext cx="12192000" cy="1958994"/>
          </a:xfrm>
          <a:prstGeom prst="rect">
            <a:avLst/>
          </a:prstGeom>
        </p:spPr>
      </p:pic>
    </p:spTree>
    <p:extLst>
      <p:ext uri="{BB962C8B-B14F-4D97-AF65-F5344CB8AC3E}">
        <p14:creationId xmlns:p14="http://schemas.microsoft.com/office/powerpoint/2010/main" val="173101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9282-87F1-EE46-843B-5D72789C926C}"/>
              </a:ext>
            </a:extLst>
          </p:cNvPr>
          <p:cNvSpPr>
            <a:spLocks noGrp="1"/>
          </p:cNvSpPr>
          <p:nvPr>
            <p:ph type="title"/>
          </p:nvPr>
        </p:nvSpPr>
        <p:spPr/>
        <p:txBody>
          <a:bodyPr/>
          <a:lstStyle/>
          <a:p>
            <a:r>
              <a:rPr lang="en-VN" dirty="0"/>
              <a:t>Đăng xuất thủ công</a:t>
            </a:r>
          </a:p>
        </p:txBody>
      </p:sp>
      <p:sp>
        <p:nvSpPr>
          <p:cNvPr id="3" name="Content Placeholder 2">
            <a:extLst>
              <a:ext uri="{FF2B5EF4-FFF2-40B4-BE49-F238E27FC236}">
                <a16:creationId xmlns:a16="http://schemas.microsoft.com/office/drawing/2014/main" id="{C471BC41-3268-DB45-9D13-BD76ADE0A2CA}"/>
              </a:ext>
            </a:extLst>
          </p:cNvPr>
          <p:cNvSpPr>
            <a:spLocks noGrp="1"/>
          </p:cNvSpPr>
          <p:nvPr>
            <p:ph idx="1"/>
          </p:nvPr>
        </p:nvSpPr>
        <p:spPr/>
        <p:txBody>
          <a:bodyPr/>
          <a:lstStyle/>
          <a:p>
            <a:r>
              <a:rPr lang="en-VN" dirty="0"/>
              <a:t>Để đăng xuất thủ công ta sử dụng lệnh </a:t>
            </a:r>
          </a:p>
          <a:p>
            <a:r>
              <a:rPr lang="en-VN" dirty="0"/>
              <a:t>Auth::logout()</a:t>
            </a:r>
          </a:p>
        </p:txBody>
      </p:sp>
    </p:spTree>
    <p:extLst>
      <p:ext uri="{BB962C8B-B14F-4D97-AF65-F5344CB8AC3E}">
        <p14:creationId xmlns:p14="http://schemas.microsoft.com/office/powerpoint/2010/main" val="36420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2BCD-C100-B843-A6E3-7F472317E7E9}"/>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84A1285D-B807-5E40-840B-7ED590D7E9EE}"/>
              </a:ext>
            </a:extLst>
          </p:cNvPr>
          <p:cNvSpPr>
            <a:spLocks noGrp="1"/>
          </p:cNvSpPr>
          <p:nvPr>
            <p:ph idx="1"/>
          </p:nvPr>
        </p:nvSpPr>
        <p:spPr/>
        <p:txBody>
          <a:bodyPr/>
          <a:lstStyle/>
          <a:p>
            <a:r>
              <a:rPr lang="en-VN" dirty="0"/>
              <a:t>Tìm hiểu và tạo middleware</a:t>
            </a:r>
          </a:p>
          <a:p>
            <a:r>
              <a:rPr lang="en-VN" dirty="0"/>
              <a:t>Authentication là gì ?</a:t>
            </a:r>
          </a:p>
          <a:p>
            <a:r>
              <a:rPr lang="en-VN" dirty="0"/>
              <a:t>Cài đặt authentication trong Laravel</a:t>
            </a:r>
          </a:p>
        </p:txBody>
      </p:sp>
    </p:spTree>
    <p:extLst>
      <p:ext uri="{BB962C8B-B14F-4D97-AF65-F5344CB8AC3E}">
        <p14:creationId xmlns:p14="http://schemas.microsoft.com/office/powerpoint/2010/main" val="117718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A503-43B6-6845-BFD0-1599EBF006DF}"/>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1BB590BA-897B-2548-BA5E-49B0FA884837}"/>
              </a:ext>
            </a:extLst>
          </p:cNvPr>
          <p:cNvSpPr>
            <a:spLocks noGrp="1"/>
          </p:cNvSpPr>
          <p:nvPr>
            <p:ph idx="1"/>
          </p:nvPr>
        </p:nvSpPr>
        <p:spPr/>
        <p:txBody>
          <a:bodyPr/>
          <a:lstStyle/>
          <a:p>
            <a:r>
              <a:rPr lang="en-VN" dirty="0"/>
              <a:t>Tìm hiểu và tạo middleware</a:t>
            </a:r>
          </a:p>
          <a:p>
            <a:r>
              <a:rPr lang="en-VN" dirty="0"/>
              <a:t>Authentication là gì ?</a:t>
            </a:r>
          </a:p>
          <a:p>
            <a:r>
              <a:rPr lang="en-VN" dirty="0"/>
              <a:t>Cài đặt authentication trong Laravel</a:t>
            </a:r>
          </a:p>
        </p:txBody>
      </p:sp>
    </p:spTree>
    <p:extLst>
      <p:ext uri="{BB962C8B-B14F-4D97-AF65-F5344CB8AC3E}">
        <p14:creationId xmlns:p14="http://schemas.microsoft.com/office/powerpoint/2010/main" val="36598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D70A-8B29-FA46-A4F9-A2BFBB7B9D23}"/>
              </a:ext>
            </a:extLst>
          </p:cNvPr>
          <p:cNvSpPr>
            <a:spLocks noGrp="1"/>
          </p:cNvSpPr>
          <p:nvPr>
            <p:ph type="title"/>
          </p:nvPr>
        </p:nvSpPr>
        <p:spPr/>
        <p:txBody>
          <a:bodyPr/>
          <a:lstStyle/>
          <a:p>
            <a:r>
              <a:rPr lang="en-VN" dirty="0"/>
              <a:t>Tìm hiểu về middleware</a:t>
            </a:r>
          </a:p>
        </p:txBody>
      </p:sp>
      <p:sp>
        <p:nvSpPr>
          <p:cNvPr id="3" name="Content Placeholder 2">
            <a:extLst>
              <a:ext uri="{FF2B5EF4-FFF2-40B4-BE49-F238E27FC236}">
                <a16:creationId xmlns:a16="http://schemas.microsoft.com/office/drawing/2014/main" id="{765CA70E-B704-AE4F-A3D8-6BFFB70C209B}"/>
              </a:ext>
            </a:extLst>
          </p:cNvPr>
          <p:cNvSpPr>
            <a:spLocks noGrp="1"/>
          </p:cNvSpPr>
          <p:nvPr>
            <p:ph idx="1"/>
          </p:nvPr>
        </p:nvSpPr>
        <p:spPr/>
        <p:txBody>
          <a:bodyPr/>
          <a:lstStyle/>
          <a:p>
            <a:r>
              <a:rPr lang="en-VN" dirty="0"/>
              <a:t>Middleware là thành phần chắn giữa request và các thành phần xử lý request như controller hoặc các hàm xử lý trong router</a:t>
            </a:r>
          </a:p>
          <a:p>
            <a:r>
              <a:rPr lang="en-VN" dirty="0"/>
              <a:t>Middlewaređược cấu hình trong router cho phép bạn xử lý một việc gì đó trước khi request đến được thành phần xử lý </a:t>
            </a:r>
          </a:p>
        </p:txBody>
      </p:sp>
    </p:spTree>
    <p:extLst>
      <p:ext uri="{BB962C8B-B14F-4D97-AF65-F5344CB8AC3E}">
        <p14:creationId xmlns:p14="http://schemas.microsoft.com/office/powerpoint/2010/main" val="409035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D392-EC00-1A47-899D-5209230837BD}"/>
              </a:ext>
            </a:extLst>
          </p:cNvPr>
          <p:cNvSpPr>
            <a:spLocks noGrp="1"/>
          </p:cNvSpPr>
          <p:nvPr>
            <p:ph type="title"/>
          </p:nvPr>
        </p:nvSpPr>
        <p:spPr/>
        <p:txBody>
          <a:bodyPr/>
          <a:lstStyle/>
          <a:p>
            <a:r>
              <a:rPr lang="en-VN" dirty="0"/>
              <a:t>Tạo middleware</a:t>
            </a:r>
          </a:p>
        </p:txBody>
      </p:sp>
      <p:sp>
        <p:nvSpPr>
          <p:cNvPr id="3" name="Content Placeholder 2">
            <a:extLst>
              <a:ext uri="{FF2B5EF4-FFF2-40B4-BE49-F238E27FC236}">
                <a16:creationId xmlns:a16="http://schemas.microsoft.com/office/drawing/2014/main" id="{255FC7E5-1228-104D-99DD-CA17FFCA64ED}"/>
              </a:ext>
            </a:extLst>
          </p:cNvPr>
          <p:cNvSpPr>
            <a:spLocks noGrp="1"/>
          </p:cNvSpPr>
          <p:nvPr>
            <p:ph idx="1"/>
          </p:nvPr>
        </p:nvSpPr>
        <p:spPr>
          <a:xfrm>
            <a:off x="801288" y="2222288"/>
            <a:ext cx="10571998" cy="970450"/>
          </a:xfrm>
        </p:spPr>
        <p:txBody>
          <a:bodyPr/>
          <a:lstStyle/>
          <a:p>
            <a:r>
              <a:rPr lang="en-VN" dirty="0"/>
              <a:t>Để tạo middleware ta sử dụng lệnh sau </a:t>
            </a:r>
          </a:p>
        </p:txBody>
      </p:sp>
      <p:sp>
        <p:nvSpPr>
          <p:cNvPr id="4" name="Rounded Rectangle 3">
            <a:extLst>
              <a:ext uri="{FF2B5EF4-FFF2-40B4-BE49-F238E27FC236}">
                <a16:creationId xmlns:a16="http://schemas.microsoft.com/office/drawing/2014/main" id="{BADCE8B7-C49F-D744-8542-6B12CF3FA0DC}"/>
              </a:ext>
            </a:extLst>
          </p:cNvPr>
          <p:cNvSpPr/>
          <p:nvPr/>
        </p:nvSpPr>
        <p:spPr>
          <a:xfrm>
            <a:off x="810000" y="3231737"/>
            <a:ext cx="10299031" cy="1106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php artisan </a:t>
            </a:r>
            <a:r>
              <a:rPr lang="en-US" dirty="0" err="1"/>
              <a:t>make:middleware</a:t>
            </a:r>
            <a:r>
              <a:rPr lang="en-US" dirty="0"/>
              <a:t> </a:t>
            </a:r>
            <a:r>
              <a:rPr lang="en-US" dirty="0" err="1"/>
              <a:t>TenLopMiddleware</a:t>
            </a:r>
            <a:endParaRPr lang="en-VN" dirty="0"/>
          </a:p>
        </p:txBody>
      </p:sp>
      <p:sp>
        <p:nvSpPr>
          <p:cNvPr id="5" name="Content Placeholder 2">
            <a:extLst>
              <a:ext uri="{FF2B5EF4-FFF2-40B4-BE49-F238E27FC236}">
                <a16:creationId xmlns:a16="http://schemas.microsoft.com/office/drawing/2014/main" id="{E600DE59-58EF-C347-9113-FC5FC59ACE9D}"/>
              </a:ext>
            </a:extLst>
          </p:cNvPr>
          <p:cNvSpPr txBox="1">
            <a:spLocks/>
          </p:cNvSpPr>
          <p:nvPr/>
        </p:nvSpPr>
        <p:spPr>
          <a:xfrm>
            <a:off x="801288" y="4600530"/>
            <a:ext cx="10571998" cy="9704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Các middleware được tạo ra sẽ nằm trong folder Http/Middleware/*</a:t>
            </a:r>
          </a:p>
        </p:txBody>
      </p:sp>
    </p:spTree>
    <p:extLst>
      <p:ext uri="{BB962C8B-B14F-4D97-AF65-F5344CB8AC3E}">
        <p14:creationId xmlns:p14="http://schemas.microsoft.com/office/powerpoint/2010/main" val="386387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E889-9F75-E445-BF99-43EA05FF9AFC}"/>
              </a:ext>
            </a:extLst>
          </p:cNvPr>
          <p:cNvSpPr>
            <a:spLocks noGrp="1"/>
          </p:cNvSpPr>
          <p:nvPr>
            <p:ph type="title"/>
          </p:nvPr>
        </p:nvSpPr>
        <p:spPr/>
        <p:txBody>
          <a:bodyPr/>
          <a:lstStyle/>
          <a:p>
            <a:r>
              <a:rPr lang="en-VN" dirty="0"/>
              <a:t>Cấu tạo middleware</a:t>
            </a:r>
          </a:p>
        </p:txBody>
      </p:sp>
      <p:pic>
        <p:nvPicPr>
          <p:cNvPr id="4" name="Content Placeholder 3">
            <a:extLst>
              <a:ext uri="{FF2B5EF4-FFF2-40B4-BE49-F238E27FC236}">
                <a16:creationId xmlns:a16="http://schemas.microsoft.com/office/drawing/2014/main" id="{275788DC-75D4-5044-9BA5-2C8ED2DCA5CC}"/>
              </a:ext>
            </a:extLst>
          </p:cNvPr>
          <p:cNvPicPr>
            <a:picLocks noGrp="1" noChangeAspect="1"/>
          </p:cNvPicPr>
          <p:nvPr>
            <p:ph idx="1"/>
          </p:nvPr>
        </p:nvPicPr>
        <p:blipFill>
          <a:blip r:embed="rId2"/>
          <a:stretch>
            <a:fillRect/>
          </a:stretch>
        </p:blipFill>
        <p:spPr>
          <a:xfrm>
            <a:off x="5366084" y="2860174"/>
            <a:ext cx="6825916" cy="3568446"/>
          </a:xfrm>
          <a:prstGeom prst="rect">
            <a:avLst/>
          </a:prstGeom>
        </p:spPr>
      </p:pic>
      <p:sp>
        <p:nvSpPr>
          <p:cNvPr id="5" name="TextBox 4">
            <a:extLst>
              <a:ext uri="{FF2B5EF4-FFF2-40B4-BE49-F238E27FC236}">
                <a16:creationId xmlns:a16="http://schemas.microsoft.com/office/drawing/2014/main" id="{64AAF395-71AC-F44F-AE85-9EDECB9AA434}"/>
              </a:ext>
            </a:extLst>
          </p:cNvPr>
          <p:cNvSpPr txBox="1"/>
          <p:nvPr/>
        </p:nvSpPr>
        <p:spPr>
          <a:xfrm>
            <a:off x="300789" y="2358189"/>
            <a:ext cx="7774885" cy="1200329"/>
          </a:xfrm>
          <a:prstGeom prst="rect">
            <a:avLst/>
          </a:prstGeom>
          <a:noFill/>
        </p:spPr>
        <p:txBody>
          <a:bodyPr wrap="none" rtlCol="0">
            <a:spAutoFit/>
          </a:bodyPr>
          <a:lstStyle/>
          <a:p>
            <a:r>
              <a:rPr lang="en-US" dirty="0"/>
              <a:t>H</a:t>
            </a:r>
            <a:r>
              <a:rPr lang="en-VN" dirty="0"/>
              <a:t>àm handle sẽ lọc các request đi qua, trong hàm này có 2 tham số </a:t>
            </a:r>
          </a:p>
          <a:p>
            <a:endParaRPr lang="en-VN" dirty="0"/>
          </a:p>
          <a:p>
            <a:r>
              <a:rPr lang="en-VN" dirty="0"/>
              <a:t>$request: đối tượng request</a:t>
            </a:r>
          </a:p>
          <a:p>
            <a:r>
              <a:rPr lang="en-VN" dirty="0"/>
              <a:t>$next: hàm để cho phép request đi qua</a:t>
            </a:r>
          </a:p>
        </p:txBody>
      </p:sp>
    </p:spTree>
    <p:extLst>
      <p:ext uri="{BB962C8B-B14F-4D97-AF65-F5344CB8AC3E}">
        <p14:creationId xmlns:p14="http://schemas.microsoft.com/office/powerpoint/2010/main" val="90829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8B78-21E4-4A42-887E-2DFD19DBFEB8}"/>
              </a:ext>
            </a:extLst>
          </p:cNvPr>
          <p:cNvSpPr>
            <a:spLocks noGrp="1"/>
          </p:cNvSpPr>
          <p:nvPr>
            <p:ph type="title"/>
          </p:nvPr>
        </p:nvSpPr>
        <p:spPr/>
        <p:txBody>
          <a:bodyPr/>
          <a:lstStyle/>
          <a:p>
            <a:r>
              <a:rPr lang="en-VN" dirty="0"/>
              <a:t>Cài đặt middleware</a:t>
            </a:r>
          </a:p>
        </p:txBody>
      </p:sp>
      <p:sp>
        <p:nvSpPr>
          <p:cNvPr id="3" name="Content Placeholder 2">
            <a:extLst>
              <a:ext uri="{FF2B5EF4-FFF2-40B4-BE49-F238E27FC236}">
                <a16:creationId xmlns:a16="http://schemas.microsoft.com/office/drawing/2014/main" id="{D6C48F10-A1D6-494C-9D59-FB3FCA628556}"/>
              </a:ext>
            </a:extLst>
          </p:cNvPr>
          <p:cNvSpPr>
            <a:spLocks noGrp="1"/>
          </p:cNvSpPr>
          <p:nvPr>
            <p:ph idx="1"/>
          </p:nvPr>
        </p:nvSpPr>
        <p:spPr>
          <a:xfrm>
            <a:off x="974558" y="2222288"/>
            <a:ext cx="10398728" cy="665292"/>
          </a:xfrm>
        </p:spPr>
        <p:txBody>
          <a:bodyPr/>
          <a:lstStyle/>
          <a:p>
            <a:r>
              <a:rPr lang="en-VN" dirty="0"/>
              <a:t>Sau khi tạo xong middleware ta có thể cài đặt nó ở router như sau </a:t>
            </a:r>
          </a:p>
        </p:txBody>
      </p:sp>
      <p:pic>
        <p:nvPicPr>
          <p:cNvPr id="4" name="Picture 3">
            <a:extLst>
              <a:ext uri="{FF2B5EF4-FFF2-40B4-BE49-F238E27FC236}">
                <a16:creationId xmlns:a16="http://schemas.microsoft.com/office/drawing/2014/main" id="{A8D2198B-9597-2B4F-BBBF-89BDB3202020}"/>
              </a:ext>
            </a:extLst>
          </p:cNvPr>
          <p:cNvPicPr>
            <a:picLocks noChangeAspect="1"/>
          </p:cNvPicPr>
          <p:nvPr/>
        </p:nvPicPr>
        <p:blipFill>
          <a:blip r:embed="rId2"/>
          <a:stretch>
            <a:fillRect/>
          </a:stretch>
        </p:blipFill>
        <p:spPr>
          <a:xfrm>
            <a:off x="424447" y="3519571"/>
            <a:ext cx="11671300" cy="901700"/>
          </a:xfrm>
          <a:prstGeom prst="rect">
            <a:avLst/>
          </a:prstGeom>
        </p:spPr>
      </p:pic>
    </p:spTree>
    <p:extLst>
      <p:ext uri="{BB962C8B-B14F-4D97-AF65-F5344CB8AC3E}">
        <p14:creationId xmlns:p14="http://schemas.microsoft.com/office/powerpoint/2010/main" val="136940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815B-27F9-3C4E-96DC-D071DE16AB93}"/>
              </a:ext>
            </a:extLst>
          </p:cNvPr>
          <p:cNvSpPr>
            <a:spLocks noGrp="1"/>
          </p:cNvSpPr>
          <p:nvPr>
            <p:ph type="title"/>
          </p:nvPr>
        </p:nvSpPr>
        <p:spPr/>
        <p:txBody>
          <a:bodyPr/>
          <a:lstStyle/>
          <a:p>
            <a:r>
              <a:rPr lang="en-VN" dirty="0"/>
              <a:t>Authentication là gì ? </a:t>
            </a:r>
          </a:p>
        </p:txBody>
      </p:sp>
      <p:sp>
        <p:nvSpPr>
          <p:cNvPr id="3" name="Content Placeholder 2">
            <a:extLst>
              <a:ext uri="{FF2B5EF4-FFF2-40B4-BE49-F238E27FC236}">
                <a16:creationId xmlns:a16="http://schemas.microsoft.com/office/drawing/2014/main" id="{E47E4B1D-A273-E840-A137-408995D638BB}"/>
              </a:ext>
            </a:extLst>
          </p:cNvPr>
          <p:cNvSpPr>
            <a:spLocks noGrp="1"/>
          </p:cNvSpPr>
          <p:nvPr>
            <p:ph idx="1"/>
          </p:nvPr>
        </p:nvSpPr>
        <p:spPr/>
        <p:txBody>
          <a:bodyPr/>
          <a:lstStyle/>
          <a:p>
            <a:r>
              <a:rPr lang="en-VN" dirty="0"/>
              <a:t>Authentication là quá trình xác thực người dùng trước khi cho phép họ truy cập vào một phần nào đó của hệ thống </a:t>
            </a:r>
          </a:p>
          <a:p>
            <a:r>
              <a:rPr lang="en-VN" dirty="0"/>
              <a:t>Thông thường để xây dựng hệ thống xác thực mất khá nhiều thời gian và công sức, may mắn là Laravel đã có một hệ thống xác thực được xây dựng sẵn, ta chỉ việc cài đặt và cấu hình là sẽ có một hệ thống xác thực hoàn chỉnh</a:t>
            </a:r>
          </a:p>
        </p:txBody>
      </p:sp>
    </p:spTree>
    <p:extLst>
      <p:ext uri="{BB962C8B-B14F-4D97-AF65-F5344CB8AC3E}">
        <p14:creationId xmlns:p14="http://schemas.microsoft.com/office/powerpoint/2010/main" val="336948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B82E-83F7-7B42-B4F6-B3843CC5AF6F}"/>
              </a:ext>
            </a:extLst>
          </p:cNvPr>
          <p:cNvSpPr>
            <a:spLocks noGrp="1"/>
          </p:cNvSpPr>
          <p:nvPr>
            <p:ph type="title"/>
          </p:nvPr>
        </p:nvSpPr>
        <p:spPr/>
        <p:txBody>
          <a:bodyPr/>
          <a:lstStyle/>
          <a:p>
            <a:r>
              <a:rPr lang="en-VN" dirty="0"/>
              <a:t>Laravel authentication stack</a:t>
            </a:r>
          </a:p>
        </p:txBody>
      </p:sp>
      <p:sp>
        <p:nvSpPr>
          <p:cNvPr id="3" name="Content Placeholder 2">
            <a:extLst>
              <a:ext uri="{FF2B5EF4-FFF2-40B4-BE49-F238E27FC236}">
                <a16:creationId xmlns:a16="http://schemas.microsoft.com/office/drawing/2014/main" id="{696E5BC6-A4F2-C640-9938-565599C3574A}"/>
              </a:ext>
            </a:extLst>
          </p:cNvPr>
          <p:cNvSpPr>
            <a:spLocks noGrp="1"/>
          </p:cNvSpPr>
          <p:nvPr>
            <p:ph idx="1"/>
          </p:nvPr>
        </p:nvSpPr>
        <p:spPr>
          <a:xfrm>
            <a:off x="810000" y="2222287"/>
            <a:ext cx="10676508" cy="880509"/>
          </a:xfrm>
        </p:spPr>
        <p:txBody>
          <a:bodyPr>
            <a:normAutofit/>
          </a:bodyPr>
          <a:lstStyle/>
          <a:p>
            <a:r>
              <a:rPr lang="en-VN" dirty="0"/>
              <a:t>Laravel cung cấp rất nhiều các stack khác nhau để xây dựng hệ thống phân quyền phù hợp với các mục địch khác nhau bao gồm</a:t>
            </a:r>
          </a:p>
        </p:txBody>
      </p:sp>
      <p:sp>
        <p:nvSpPr>
          <p:cNvPr id="5" name="Rounded Rectangle 4">
            <a:extLst>
              <a:ext uri="{FF2B5EF4-FFF2-40B4-BE49-F238E27FC236}">
                <a16:creationId xmlns:a16="http://schemas.microsoft.com/office/drawing/2014/main" id="{68002C73-7E6E-C34F-AF25-0B99F0E8AA9A}"/>
              </a:ext>
            </a:extLst>
          </p:cNvPr>
          <p:cNvSpPr/>
          <p:nvPr/>
        </p:nvSpPr>
        <p:spPr>
          <a:xfrm>
            <a:off x="1017196" y="3102796"/>
            <a:ext cx="1026211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Passport  </a:t>
            </a:r>
          </a:p>
        </p:txBody>
      </p:sp>
      <p:sp>
        <p:nvSpPr>
          <p:cNvPr id="6" name="Rounded Rectangle 5">
            <a:extLst>
              <a:ext uri="{FF2B5EF4-FFF2-40B4-BE49-F238E27FC236}">
                <a16:creationId xmlns:a16="http://schemas.microsoft.com/office/drawing/2014/main" id="{F2201C93-4925-0E40-AE10-C9643C1BB9C3}"/>
              </a:ext>
            </a:extLst>
          </p:cNvPr>
          <p:cNvSpPr/>
          <p:nvPr/>
        </p:nvSpPr>
        <p:spPr>
          <a:xfrm>
            <a:off x="1017196" y="4048716"/>
            <a:ext cx="1026211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Sanctum  </a:t>
            </a:r>
          </a:p>
        </p:txBody>
      </p:sp>
      <p:sp>
        <p:nvSpPr>
          <p:cNvPr id="7" name="Rounded Rectangle 6">
            <a:extLst>
              <a:ext uri="{FF2B5EF4-FFF2-40B4-BE49-F238E27FC236}">
                <a16:creationId xmlns:a16="http://schemas.microsoft.com/office/drawing/2014/main" id="{800930A0-443C-1148-808D-7EF0FFC89572}"/>
              </a:ext>
            </a:extLst>
          </p:cNvPr>
          <p:cNvSpPr/>
          <p:nvPr/>
        </p:nvSpPr>
        <p:spPr>
          <a:xfrm>
            <a:off x="1017195" y="4994636"/>
            <a:ext cx="1026211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Jetstream  </a:t>
            </a:r>
          </a:p>
        </p:txBody>
      </p:sp>
      <p:sp>
        <p:nvSpPr>
          <p:cNvPr id="8" name="Rounded Rectangle 7">
            <a:extLst>
              <a:ext uri="{FF2B5EF4-FFF2-40B4-BE49-F238E27FC236}">
                <a16:creationId xmlns:a16="http://schemas.microsoft.com/office/drawing/2014/main" id="{A27E6C18-91D0-FD48-BFE7-327C788DAB3E}"/>
              </a:ext>
            </a:extLst>
          </p:cNvPr>
          <p:cNvSpPr/>
          <p:nvPr/>
        </p:nvSpPr>
        <p:spPr>
          <a:xfrm>
            <a:off x="1017195" y="5953612"/>
            <a:ext cx="1026211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Brezee  </a:t>
            </a:r>
          </a:p>
        </p:txBody>
      </p:sp>
    </p:spTree>
    <p:extLst>
      <p:ext uri="{BB962C8B-B14F-4D97-AF65-F5344CB8AC3E}">
        <p14:creationId xmlns:p14="http://schemas.microsoft.com/office/powerpoint/2010/main" val="128169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8D9-AEBF-134A-9351-AB07A354084C}"/>
              </a:ext>
            </a:extLst>
          </p:cNvPr>
          <p:cNvSpPr>
            <a:spLocks noGrp="1"/>
          </p:cNvSpPr>
          <p:nvPr>
            <p:ph type="title"/>
          </p:nvPr>
        </p:nvSpPr>
        <p:spPr/>
        <p:txBody>
          <a:bodyPr/>
          <a:lstStyle/>
          <a:p>
            <a:r>
              <a:rPr lang="en-US" dirty="0"/>
              <a:t>Passport </a:t>
            </a:r>
            <a:r>
              <a:rPr lang="en-US" dirty="0" err="1"/>
              <a:t>và</a:t>
            </a:r>
            <a:r>
              <a:rPr lang="en-US" dirty="0"/>
              <a:t> </a:t>
            </a:r>
            <a:r>
              <a:rPr lang="en-US" dirty="0" err="1"/>
              <a:t>Stancum</a:t>
            </a:r>
            <a:endParaRPr lang="en-VN" dirty="0"/>
          </a:p>
        </p:txBody>
      </p:sp>
      <p:sp>
        <p:nvSpPr>
          <p:cNvPr id="3" name="Content Placeholder 2">
            <a:extLst>
              <a:ext uri="{FF2B5EF4-FFF2-40B4-BE49-F238E27FC236}">
                <a16:creationId xmlns:a16="http://schemas.microsoft.com/office/drawing/2014/main" id="{58B4D017-C999-CA4A-B849-66D69070234B}"/>
              </a:ext>
            </a:extLst>
          </p:cNvPr>
          <p:cNvSpPr>
            <a:spLocks noGrp="1"/>
          </p:cNvSpPr>
          <p:nvPr>
            <p:ph idx="1"/>
          </p:nvPr>
        </p:nvSpPr>
        <p:spPr/>
        <p:txBody>
          <a:bodyPr/>
          <a:lstStyle/>
          <a:p>
            <a:r>
              <a:rPr lang="en-VN" dirty="0"/>
              <a:t>Passport và Stancum là thư viên được sử dụng trong trường hợp bạn muốn bảo mật API cho SPA hoặc mobile app </a:t>
            </a:r>
          </a:p>
          <a:p>
            <a:r>
              <a:rPr lang="en-VN" dirty="0"/>
              <a:t>Mặc định Laravel đã cung cấp cơ chế bảo mật bằng basic token cho API nhưng khi muốn cài đặt các cơ chế bảo mật nâng cao như bearer token hay JWT thì cần phải sử dụng passport hoặc stancum</a:t>
            </a:r>
          </a:p>
        </p:txBody>
      </p:sp>
    </p:spTree>
    <p:extLst>
      <p:ext uri="{BB962C8B-B14F-4D97-AF65-F5344CB8AC3E}">
        <p14:creationId xmlns:p14="http://schemas.microsoft.com/office/powerpoint/2010/main" val="3744034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2875</TotalTime>
  <Words>923</Words>
  <Application>Microsoft Macintosh PowerPoint</Application>
  <PresentationFormat>Widescreen</PresentationFormat>
  <Paragraphs>70</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Century Gothic</vt:lpstr>
      <vt:lpstr>Wingdings 2</vt:lpstr>
      <vt:lpstr>Quotable</vt:lpstr>
      <vt:lpstr>Middleware &amp; Authentication</vt:lpstr>
      <vt:lpstr>Tổng quan</vt:lpstr>
      <vt:lpstr>Tìm hiểu về middleware</vt:lpstr>
      <vt:lpstr>Tạo middleware</vt:lpstr>
      <vt:lpstr>Cấu tạo middleware</vt:lpstr>
      <vt:lpstr>Cài đặt middleware</vt:lpstr>
      <vt:lpstr>Authentication là gì ? </vt:lpstr>
      <vt:lpstr>Laravel authentication stack</vt:lpstr>
      <vt:lpstr>Passport và Stancum</vt:lpstr>
      <vt:lpstr>Breeze và JetStream Kit</vt:lpstr>
      <vt:lpstr>Cài đặt và cấu hình Authentication với Breezee</vt:lpstr>
      <vt:lpstr>Cài đặt và cấu hình Authentication với Breezee</vt:lpstr>
      <vt:lpstr>Lấy thông tin người xác thực</vt:lpstr>
      <vt:lpstr>Yêu cầu xác thực tại link router</vt:lpstr>
      <vt:lpstr>Điều hướng người dùng chưa xác thực</vt:lpstr>
      <vt:lpstr>Demo</vt:lpstr>
      <vt:lpstr>Đăng nhập thủ công</vt:lpstr>
      <vt:lpstr>Đăng xuất thủ công</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737</cp:revision>
  <dcterms:created xsi:type="dcterms:W3CDTF">2020-06-22T11:31:44Z</dcterms:created>
  <dcterms:modified xsi:type="dcterms:W3CDTF">2021-08-10T13:49:28Z</dcterms:modified>
</cp:coreProperties>
</file>