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18"/>
  </p:notesMasterIdLst>
  <p:sldIdLst>
    <p:sldId id="256" r:id="rId2"/>
    <p:sldId id="309" r:id="rId3"/>
    <p:sldId id="338" r:id="rId4"/>
    <p:sldId id="344" r:id="rId5"/>
    <p:sldId id="339" r:id="rId6"/>
    <p:sldId id="340" r:id="rId7"/>
    <p:sldId id="341" r:id="rId8"/>
    <p:sldId id="342" r:id="rId9"/>
    <p:sldId id="343" r:id="rId10"/>
    <p:sldId id="345" r:id="rId11"/>
    <p:sldId id="310" r:id="rId12"/>
    <p:sldId id="346" r:id="rId13"/>
    <p:sldId id="311" r:id="rId14"/>
    <p:sldId id="347" r:id="rId15"/>
    <p:sldId id="348" r:id="rId16"/>
    <p:sldId id="34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19"/>
    <p:restoredTop sz="94949"/>
  </p:normalViewPr>
  <p:slideViewPr>
    <p:cSldViewPr snapToGrid="0" snapToObjects="1">
      <p:cViewPr varScale="1">
        <p:scale>
          <a:sx n="97" d="100"/>
          <a:sy n="97" d="100"/>
        </p:scale>
        <p:origin x="1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05/08/2021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a:t>
            </a:fld>
            <a:endParaRPr lang="en-VN"/>
          </a:p>
        </p:txBody>
      </p:sp>
    </p:spTree>
    <p:extLst>
      <p:ext uri="{BB962C8B-B14F-4D97-AF65-F5344CB8AC3E}">
        <p14:creationId xmlns:p14="http://schemas.microsoft.com/office/powerpoint/2010/main" val="412765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8/5/21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8/5/21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err="1"/>
              <a:t>Làm</a:t>
            </a:r>
            <a:r>
              <a:rPr lang="en-US" dirty="0"/>
              <a:t> </a:t>
            </a:r>
            <a:r>
              <a:rPr lang="en-US" dirty="0" err="1"/>
              <a:t>việc</a:t>
            </a:r>
            <a:r>
              <a:rPr lang="en-US" dirty="0"/>
              <a:t> </a:t>
            </a:r>
            <a:r>
              <a:rPr lang="en-US" dirty="0" err="1"/>
              <a:t>với</a:t>
            </a:r>
            <a:r>
              <a:rPr lang="en-US" dirty="0"/>
              <a:t> collection </a:t>
            </a:r>
            <a:r>
              <a:rPr lang="en-US" dirty="0" err="1"/>
              <a:t>và</a:t>
            </a:r>
            <a:r>
              <a:rPr lang="en-US" dirty="0"/>
              <a:t> upload file </a:t>
            </a:r>
            <a:r>
              <a:rPr lang="en-US" dirty="0" err="1"/>
              <a:t>trong</a:t>
            </a:r>
            <a:r>
              <a:rPr lang="en-US" dirty="0"/>
              <a:t> Laravel</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657E-7239-E444-A789-9536D427D625}"/>
              </a:ext>
            </a:extLst>
          </p:cNvPr>
          <p:cNvSpPr>
            <a:spLocks noGrp="1"/>
          </p:cNvSpPr>
          <p:nvPr>
            <p:ph type="title"/>
          </p:nvPr>
        </p:nvSpPr>
        <p:spPr/>
        <p:txBody>
          <a:bodyPr/>
          <a:lstStyle/>
          <a:p>
            <a:r>
              <a:rPr lang="en-VN" dirty="0"/>
              <a:t>Mở rộng các hàm trong collection</a:t>
            </a:r>
          </a:p>
        </p:txBody>
      </p:sp>
      <p:sp>
        <p:nvSpPr>
          <p:cNvPr id="3" name="Content Placeholder 2">
            <a:extLst>
              <a:ext uri="{FF2B5EF4-FFF2-40B4-BE49-F238E27FC236}">
                <a16:creationId xmlns:a16="http://schemas.microsoft.com/office/drawing/2014/main" id="{FB7A1DDD-800F-9042-AACA-68070E602CDA}"/>
              </a:ext>
            </a:extLst>
          </p:cNvPr>
          <p:cNvSpPr>
            <a:spLocks noGrp="1"/>
          </p:cNvSpPr>
          <p:nvPr>
            <p:ph idx="1"/>
          </p:nvPr>
        </p:nvSpPr>
        <p:spPr/>
        <p:txBody>
          <a:bodyPr/>
          <a:lstStyle/>
          <a:p>
            <a:r>
              <a:rPr lang="en-US" dirty="0"/>
              <a:t>B</a:t>
            </a:r>
            <a:r>
              <a:rPr lang="en-VN" dirty="0"/>
              <a:t>ạn có thể mở rộng collection bằng cách tự viết ra các hàm xử lý cho riêng mình </a:t>
            </a:r>
          </a:p>
          <a:p>
            <a:r>
              <a:rPr lang="en-VN" dirty="0"/>
              <a:t>Để viết thêm hàm cho collection, ta sử dụng hàm macro(), hàm này nhận vào hai tham số là tên của hàm mở rộng và callback function chứa nội code của hàm mở rộng</a:t>
            </a:r>
          </a:p>
          <a:p>
            <a:r>
              <a:rPr lang="en-US" dirty="0"/>
              <a:t>m</a:t>
            </a:r>
            <a:r>
              <a:rPr lang="en-VN" dirty="0"/>
              <a:t>acro() là một hàm tĩnh do đó nó được gọi trực tiếp từ lớp Collection</a:t>
            </a:r>
          </a:p>
        </p:txBody>
      </p:sp>
    </p:spTree>
    <p:extLst>
      <p:ext uri="{BB962C8B-B14F-4D97-AF65-F5344CB8AC3E}">
        <p14:creationId xmlns:p14="http://schemas.microsoft.com/office/powerpoint/2010/main" val="294757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B0E8-DA1E-7246-B629-FE38B9EA6A75}"/>
              </a:ext>
            </a:extLst>
          </p:cNvPr>
          <p:cNvSpPr>
            <a:spLocks noGrp="1"/>
          </p:cNvSpPr>
          <p:nvPr>
            <p:ph type="title"/>
          </p:nvPr>
        </p:nvSpPr>
        <p:spPr/>
        <p:txBody>
          <a:bodyPr/>
          <a:lstStyle/>
          <a:p>
            <a:r>
              <a:rPr lang="en-VN" dirty="0"/>
              <a:t>G</a:t>
            </a:r>
            <a:r>
              <a:rPr lang="en-US" dirty="0" err="1"/>
              <a:t>iới</a:t>
            </a:r>
            <a:r>
              <a:rPr lang="en-US" dirty="0"/>
              <a:t> </a:t>
            </a:r>
            <a:r>
              <a:rPr lang="en-US" dirty="0" err="1"/>
              <a:t>thiệu</a:t>
            </a:r>
            <a:r>
              <a:rPr lang="en-US" dirty="0"/>
              <a:t> Storage</a:t>
            </a:r>
            <a:endParaRPr lang="en-VN" dirty="0"/>
          </a:p>
        </p:txBody>
      </p:sp>
      <p:sp>
        <p:nvSpPr>
          <p:cNvPr id="3" name="Content Placeholder 2">
            <a:extLst>
              <a:ext uri="{FF2B5EF4-FFF2-40B4-BE49-F238E27FC236}">
                <a16:creationId xmlns:a16="http://schemas.microsoft.com/office/drawing/2014/main" id="{271012C9-90AE-8540-9125-50F129A5F62F}"/>
              </a:ext>
            </a:extLst>
          </p:cNvPr>
          <p:cNvSpPr>
            <a:spLocks noGrp="1"/>
          </p:cNvSpPr>
          <p:nvPr>
            <p:ph idx="1"/>
          </p:nvPr>
        </p:nvSpPr>
        <p:spPr/>
        <p:txBody>
          <a:bodyPr/>
          <a:lstStyle/>
          <a:p>
            <a:r>
              <a:rPr lang="en-VN" dirty="0"/>
              <a:t>Storage là kho chứa sử dụng để lưu trữ file</a:t>
            </a:r>
          </a:p>
          <a:p>
            <a:r>
              <a:rPr lang="en-VN" dirty="0"/>
              <a:t>Laravel Storage tích hợp một thư viện rất mạnh mẽ là Flysystem cho cung cấp các driver làm việc với local filesystems, SFTP và Amazon S3 storage</a:t>
            </a:r>
          </a:p>
          <a:p>
            <a:r>
              <a:rPr lang="en-VN" dirty="0"/>
              <a:t>File cấu hình cho storage nằm trong thư mục config/filesystems.php</a:t>
            </a:r>
          </a:p>
          <a:p>
            <a:r>
              <a:rPr lang="en-VN" dirty="0"/>
              <a:t>Trong filessystems ta có thể cấu hình chỉ định driver sẽ sử dụng trong storage</a:t>
            </a:r>
          </a:p>
        </p:txBody>
      </p:sp>
    </p:spTree>
    <p:extLst>
      <p:ext uri="{BB962C8B-B14F-4D97-AF65-F5344CB8AC3E}">
        <p14:creationId xmlns:p14="http://schemas.microsoft.com/office/powerpoint/2010/main" val="7503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B874-F52C-694B-AFED-5A76C3435C02}"/>
              </a:ext>
            </a:extLst>
          </p:cNvPr>
          <p:cNvSpPr>
            <a:spLocks noGrp="1"/>
          </p:cNvSpPr>
          <p:nvPr>
            <p:ph type="title"/>
          </p:nvPr>
        </p:nvSpPr>
        <p:spPr/>
        <p:txBody>
          <a:bodyPr/>
          <a:lstStyle/>
          <a:p>
            <a:r>
              <a:rPr lang="en-VN" dirty="0"/>
              <a:t>Các loại driver</a:t>
            </a:r>
          </a:p>
        </p:txBody>
      </p:sp>
      <p:sp>
        <p:nvSpPr>
          <p:cNvPr id="3" name="Content Placeholder 2">
            <a:extLst>
              <a:ext uri="{FF2B5EF4-FFF2-40B4-BE49-F238E27FC236}">
                <a16:creationId xmlns:a16="http://schemas.microsoft.com/office/drawing/2014/main" id="{02369AAD-F658-224C-8597-757D6E63D41F}"/>
              </a:ext>
            </a:extLst>
          </p:cNvPr>
          <p:cNvSpPr>
            <a:spLocks noGrp="1"/>
          </p:cNvSpPr>
          <p:nvPr>
            <p:ph idx="1"/>
          </p:nvPr>
        </p:nvSpPr>
        <p:spPr/>
        <p:txBody>
          <a:bodyPr/>
          <a:lstStyle/>
          <a:p>
            <a:r>
              <a:rPr lang="en-VN" dirty="0"/>
              <a:t>Local driver</a:t>
            </a:r>
          </a:p>
          <a:p>
            <a:r>
              <a:rPr lang="en-VN" dirty="0"/>
              <a:t>ftp driver</a:t>
            </a:r>
          </a:p>
          <a:p>
            <a:r>
              <a:rPr lang="en-US" dirty="0"/>
              <a:t>S</a:t>
            </a:r>
            <a:r>
              <a:rPr lang="en-VN" dirty="0"/>
              <a:t>ftp driver </a:t>
            </a:r>
          </a:p>
          <a:p>
            <a:r>
              <a:rPr lang="en-US" dirty="0"/>
              <a:t>S</a:t>
            </a:r>
            <a:r>
              <a:rPr lang="en-VN" dirty="0"/>
              <a:t>3 </a:t>
            </a:r>
          </a:p>
        </p:txBody>
      </p:sp>
    </p:spTree>
    <p:extLst>
      <p:ext uri="{BB962C8B-B14F-4D97-AF65-F5344CB8AC3E}">
        <p14:creationId xmlns:p14="http://schemas.microsoft.com/office/powerpoint/2010/main" val="51358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75C382F-9FE6-1747-8006-3F4605BB477F}"/>
              </a:ext>
            </a:extLst>
          </p:cNvPr>
          <p:cNvSpPr>
            <a:spLocks noGrp="1"/>
          </p:cNvSpPr>
          <p:nvPr>
            <p:ph type="title"/>
          </p:nvPr>
        </p:nvSpPr>
        <p:spPr/>
        <p:txBody>
          <a:bodyPr/>
          <a:lstStyle/>
          <a:p>
            <a:r>
              <a:rPr lang="en-VN" dirty="0"/>
              <a:t>Local Driver</a:t>
            </a:r>
          </a:p>
        </p:txBody>
      </p:sp>
      <p:sp>
        <p:nvSpPr>
          <p:cNvPr id="12" name="Content Placeholder 11">
            <a:extLst>
              <a:ext uri="{FF2B5EF4-FFF2-40B4-BE49-F238E27FC236}">
                <a16:creationId xmlns:a16="http://schemas.microsoft.com/office/drawing/2014/main" id="{E7EC2C10-2DDB-2F44-89E4-924A7E66E3F7}"/>
              </a:ext>
            </a:extLst>
          </p:cNvPr>
          <p:cNvSpPr>
            <a:spLocks noGrp="1"/>
          </p:cNvSpPr>
          <p:nvPr>
            <p:ph idx="1"/>
          </p:nvPr>
        </p:nvSpPr>
        <p:spPr/>
        <p:txBody>
          <a:bodyPr/>
          <a:lstStyle/>
          <a:p>
            <a:r>
              <a:rPr lang="en-VN" dirty="0"/>
              <a:t>Local Driver là driver cho phép Laravel làm việc với các folder trong thư mục gốc định nghĩa trong filessystems.php, mặc định thư mục này là thư mục storage/app trong root project</a:t>
            </a:r>
          </a:p>
          <a:p>
            <a:r>
              <a:rPr lang="en-VN" dirty="0"/>
              <a:t>Thư mục storage/app cũng là thư mục local (chỉ các file php trong hệ thống ms truy cập đc)</a:t>
            </a:r>
          </a:p>
        </p:txBody>
      </p:sp>
    </p:spTree>
    <p:extLst>
      <p:ext uri="{BB962C8B-B14F-4D97-AF65-F5344CB8AC3E}">
        <p14:creationId xmlns:p14="http://schemas.microsoft.com/office/powerpoint/2010/main" val="151489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B76E-9BE4-8D45-A46C-15E3CFD5D2B8}"/>
              </a:ext>
            </a:extLst>
          </p:cNvPr>
          <p:cNvSpPr>
            <a:spLocks noGrp="1"/>
          </p:cNvSpPr>
          <p:nvPr>
            <p:ph type="title"/>
          </p:nvPr>
        </p:nvSpPr>
        <p:spPr/>
        <p:txBody>
          <a:bodyPr/>
          <a:lstStyle/>
          <a:p>
            <a:r>
              <a:rPr lang="en-VN" dirty="0"/>
              <a:t>Public Disk</a:t>
            </a:r>
          </a:p>
        </p:txBody>
      </p:sp>
      <p:sp>
        <p:nvSpPr>
          <p:cNvPr id="3" name="Content Placeholder 2">
            <a:extLst>
              <a:ext uri="{FF2B5EF4-FFF2-40B4-BE49-F238E27FC236}">
                <a16:creationId xmlns:a16="http://schemas.microsoft.com/office/drawing/2014/main" id="{C3945D7B-8C55-C24E-9ED0-4CD517D27D44}"/>
              </a:ext>
            </a:extLst>
          </p:cNvPr>
          <p:cNvSpPr>
            <a:spLocks noGrp="1"/>
          </p:cNvSpPr>
          <p:nvPr>
            <p:ph idx="1"/>
          </p:nvPr>
        </p:nvSpPr>
        <p:spPr/>
        <p:txBody>
          <a:bodyPr/>
          <a:lstStyle/>
          <a:p>
            <a:r>
              <a:rPr lang="en-VN" dirty="0"/>
              <a:t>Public disk là thư mục có phạm vi truy cập public, ai cũng có thể truy cập các file trong public disk, mặc định public disk sẽ sử dụng local driver và các file sẽ nằm trong thư mục storage/app/public </a:t>
            </a:r>
          </a:p>
          <a:p>
            <a:r>
              <a:rPr lang="en-VN" dirty="0"/>
              <a:t>Để cho phép các file trong public disk có thể truy cập được từ web, bạn cần tạo một shortcut từ public/storage tới storage/app/public.để tạo shortcut, bạn có thể sử dụng lệnh artisan </a:t>
            </a:r>
          </a:p>
          <a:p>
            <a:endParaRPr lang="en-VN" dirty="0"/>
          </a:p>
        </p:txBody>
      </p:sp>
      <p:sp>
        <p:nvSpPr>
          <p:cNvPr id="4" name="Rounded Rectangle 3">
            <a:extLst>
              <a:ext uri="{FF2B5EF4-FFF2-40B4-BE49-F238E27FC236}">
                <a16:creationId xmlns:a16="http://schemas.microsoft.com/office/drawing/2014/main" id="{A8E02F97-7B42-1C45-B75A-6B8211B86DDD}"/>
              </a:ext>
            </a:extLst>
          </p:cNvPr>
          <p:cNvSpPr/>
          <p:nvPr/>
        </p:nvSpPr>
        <p:spPr>
          <a:xfrm>
            <a:off x="1030311" y="5034550"/>
            <a:ext cx="8603087" cy="824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VN" dirty="0"/>
              <a:t>hp artisan storage:link</a:t>
            </a:r>
          </a:p>
        </p:txBody>
      </p:sp>
    </p:spTree>
    <p:extLst>
      <p:ext uri="{BB962C8B-B14F-4D97-AF65-F5344CB8AC3E}">
        <p14:creationId xmlns:p14="http://schemas.microsoft.com/office/powerpoint/2010/main" val="357217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DFB5-E1E7-6C43-97BA-2470A76C1C39}"/>
              </a:ext>
            </a:extLst>
          </p:cNvPr>
          <p:cNvSpPr>
            <a:spLocks noGrp="1"/>
          </p:cNvSpPr>
          <p:nvPr>
            <p:ph type="title"/>
          </p:nvPr>
        </p:nvSpPr>
        <p:spPr/>
        <p:txBody>
          <a:bodyPr/>
          <a:lstStyle/>
          <a:p>
            <a:r>
              <a:rPr lang="en-VN" dirty="0"/>
              <a:t>Upload File </a:t>
            </a:r>
          </a:p>
        </p:txBody>
      </p:sp>
      <p:sp>
        <p:nvSpPr>
          <p:cNvPr id="3" name="Content Placeholder 2">
            <a:extLst>
              <a:ext uri="{FF2B5EF4-FFF2-40B4-BE49-F238E27FC236}">
                <a16:creationId xmlns:a16="http://schemas.microsoft.com/office/drawing/2014/main" id="{B54E5874-6CD7-1745-9FCA-73793DA04C72}"/>
              </a:ext>
            </a:extLst>
          </p:cNvPr>
          <p:cNvSpPr>
            <a:spLocks noGrp="1"/>
          </p:cNvSpPr>
          <p:nvPr>
            <p:ph idx="1"/>
          </p:nvPr>
        </p:nvSpPr>
        <p:spPr/>
        <p:txBody>
          <a:bodyPr/>
          <a:lstStyle/>
          <a:p>
            <a:r>
              <a:rPr lang="en-VN" dirty="0"/>
              <a:t>Để upload file trong Laravel ta sử dụng hàm store() của đối tượng file, hàm này nhận vào hai tham số </a:t>
            </a:r>
            <a:r>
              <a:rPr lang="en-VN"/>
              <a:t>là đường dẫn lưu file và </a:t>
            </a:r>
            <a:r>
              <a:rPr lang="en-VN" dirty="0"/>
              <a:t>kiểu thư mục (local hay public)</a:t>
            </a:r>
          </a:p>
          <a:p>
            <a:r>
              <a:rPr lang="en-US" dirty="0"/>
              <a:t>H</a:t>
            </a:r>
            <a:r>
              <a:rPr lang="en-VN" dirty="0"/>
              <a:t>àm store() sẽ tự động đổi tên file khi đưa file vào thư mục</a:t>
            </a:r>
          </a:p>
          <a:p>
            <a:r>
              <a:rPr lang="en-VN" dirty="0"/>
              <a:t>Mặc định các file từ form gửi lên server sẽ được biến đổi thành các đối tượng file thông qua file() method của $request object.</a:t>
            </a:r>
          </a:p>
        </p:txBody>
      </p:sp>
    </p:spTree>
    <p:extLst>
      <p:ext uri="{BB962C8B-B14F-4D97-AF65-F5344CB8AC3E}">
        <p14:creationId xmlns:p14="http://schemas.microsoft.com/office/powerpoint/2010/main" val="229558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744A-6222-9F47-BE74-17F675ADFFA8}"/>
              </a:ext>
            </a:extLst>
          </p:cNvPr>
          <p:cNvSpPr>
            <a:spLocks noGrp="1"/>
          </p:cNvSpPr>
          <p:nvPr>
            <p:ph type="title"/>
          </p:nvPr>
        </p:nvSpPr>
        <p:spPr/>
        <p:txBody>
          <a:bodyPr/>
          <a:lstStyle/>
          <a:p>
            <a:r>
              <a:rPr lang="en-VN" dirty="0"/>
              <a:t>Download file</a:t>
            </a:r>
          </a:p>
        </p:txBody>
      </p:sp>
      <p:sp>
        <p:nvSpPr>
          <p:cNvPr id="3" name="Content Placeholder 2">
            <a:extLst>
              <a:ext uri="{FF2B5EF4-FFF2-40B4-BE49-F238E27FC236}">
                <a16:creationId xmlns:a16="http://schemas.microsoft.com/office/drawing/2014/main" id="{8747AE03-9A70-F644-B6B7-EE03FC55ACEC}"/>
              </a:ext>
            </a:extLst>
          </p:cNvPr>
          <p:cNvSpPr>
            <a:spLocks noGrp="1"/>
          </p:cNvSpPr>
          <p:nvPr>
            <p:ph idx="1"/>
          </p:nvPr>
        </p:nvSpPr>
        <p:spPr/>
        <p:txBody>
          <a:bodyPr/>
          <a:lstStyle/>
          <a:p>
            <a:r>
              <a:rPr lang="en-VN" dirty="0"/>
              <a:t>Collection </a:t>
            </a:r>
          </a:p>
          <a:p>
            <a:r>
              <a:rPr lang="en-VN" dirty="0"/>
              <a:t>Các hàm htoong dụng trong collection</a:t>
            </a:r>
          </a:p>
          <a:p>
            <a:r>
              <a:rPr lang="en-VN" dirty="0"/>
              <a:t>Giới thiệu về storage</a:t>
            </a:r>
          </a:p>
          <a:p>
            <a:r>
              <a:rPr lang="en-VN" dirty="0"/>
              <a:t>Upload file thông qua storage</a:t>
            </a:r>
          </a:p>
        </p:txBody>
      </p:sp>
    </p:spTree>
    <p:extLst>
      <p:ext uri="{BB962C8B-B14F-4D97-AF65-F5344CB8AC3E}">
        <p14:creationId xmlns:p14="http://schemas.microsoft.com/office/powerpoint/2010/main" val="173101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503-43B6-6845-BFD0-1599EBF006DF}"/>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1BB590BA-897B-2548-BA5E-49B0FA884837}"/>
              </a:ext>
            </a:extLst>
          </p:cNvPr>
          <p:cNvSpPr>
            <a:spLocks noGrp="1"/>
          </p:cNvSpPr>
          <p:nvPr>
            <p:ph idx="1"/>
          </p:nvPr>
        </p:nvSpPr>
        <p:spPr/>
        <p:txBody>
          <a:bodyPr/>
          <a:lstStyle/>
          <a:p>
            <a:r>
              <a:rPr lang="en-VN" dirty="0"/>
              <a:t>Collection </a:t>
            </a:r>
          </a:p>
          <a:p>
            <a:r>
              <a:rPr lang="en-VN" dirty="0"/>
              <a:t>Các hàm htoong dụng trong collection</a:t>
            </a:r>
          </a:p>
          <a:p>
            <a:r>
              <a:rPr lang="en-VN" dirty="0"/>
              <a:t>Giới thiệu về storage</a:t>
            </a:r>
          </a:p>
          <a:p>
            <a:r>
              <a:rPr lang="en-VN" dirty="0"/>
              <a:t>Upload file thông qua storage</a:t>
            </a:r>
          </a:p>
        </p:txBody>
      </p:sp>
    </p:spTree>
    <p:extLst>
      <p:ext uri="{BB962C8B-B14F-4D97-AF65-F5344CB8AC3E}">
        <p14:creationId xmlns:p14="http://schemas.microsoft.com/office/powerpoint/2010/main" val="36598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815B-27F9-3C4E-96DC-D071DE16AB93}"/>
              </a:ext>
            </a:extLst>
          </p:cNvPr>
          <p:cNvSpPr>
            <a:spLocks noGrp="1"/>
          </p:cNvSpPr>
          <p:nvPr>
            <p:ph type="title"/>
          </p:nvPr>
        </p:nvSpPr>
        <p:spPr/>
        <p:txBody>
          <a:bodyPr/>
          <a:lstStyle/>
          <a:p>
            <a:r>
              <a:rPr lang="en-VN" dirty="0"/>
              <a:t>Collection</a:t>
            </a:r>
          </a:p>
        </p:txBody>
      </p:sp>
      <p:sp>
        <p:nvSpPr>
          <p:cNvPr id="3" name="Content Placeholder 2">
            <a:extLst>
              <a:ext uri="{FF2B5EF4-FFF2-40B4-BE49-F238E27FC236}">
                <a16:creationId xmlns:a16="http://schemas.microsoft.com/office/drawing/2014/main" id="{E47E4B1D-A273-E840-A137-408995D638BB}"/>
              </a:ext>
            </a:extLst>
          </p:cNvPr>
          <p:cNvSpPr>
            <a:spLocks noGrp="1"/>
          </p:cNvSpPr>
          <p:nvPr>
            <p:ph idx="1"/>
          </p:nvPr>
        </p:nvSpPr>
        <p:spPr/>
        <p:txBody>
          <a:bodyPr/>
          <a:lstStyle/>
          <a:p>
            <a:r>
              <a:rPr lang="en-VN" dirty="0"/>
              <a:t>Collection là một lớp wrapper của mảng do Laravel cung cấp. Collection cho phép làm việc với các dữ liệu dạng mảng một cách dễ dàng và hiệu quả hơn rất nhiều</a:t>
            </a:r>
          </a:p>
          <a:p>
            <a:r>
              <a:rPr lang="en-VN" dirty="0"/>
              <a:t>Các dữ liệu trả về từ query builder hay ORM đều là các collection</a:t>
            </a:r>
          </a:p>
          <a:p>
            <a:r>
              <a:rPr lang="en-VN" dirty="0"/>
              <a:t>Để tạo collection từ mảng ta có thể sử dụng helper function collect(&lt;mang&gt;)</a:t>
            </a:r>
          </a:p>
          <a:p>
            <a:r>
              <a:rPr lang="en-VN" dirty="0"/>
              <a:t>Collection cung cấp rất nhiều các phương thức để làm việc với tuyển tập, giúp cho code ngắn gọn, dễ hiểu hơn.</a:t>
            </a:r>
          </a:p>
        </p:txBody>
      </p:sp>
    </p:spTree>
    <p:extLst>
      <p:ext uri="{BB962C8B-B14F-4D97-AF65-F5344CB8AC3E}">
        <p14:creationId xmlns:p14="http://schemas.microsoft.com/office/powerpoint/2010/main" val="336948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8D9-AEBF-134A-9351-AB07A354084C}"/>
              </a:ext>
            </a:extLst>
          </p:cNvPr>
          <p:cNvSpPr>
            <a:spLocks noGrp="1"/>
          </p:cNvSpPr>
          <p:nvPr>
            <p:ph type="title"/>
          </p:nvPr>
        </p:nvSpPr>
        <p:spPr/>
        <p:txBody>
          <a:bodyPr/>
          <a:lstStyle/>
          <a:p>
            <a:r>
              <a:rPr lang="en-US" dirty="0"/>
              <a:t>e</a:t>
            </a:r>
            <a:r>
              <a:rPr lang="en-VN" dirty="0"/>
              <a:t>ach()</a:t>
            </a:r>
          </a:p>
        </p:txBody>
      </p:sp>
      <p:sp>
        <p:nvSpPr>
          <p:cNvPr id="3" name="Content Placeholder 2">
            <a:extLst>
              <a:ext uri="{FF2B5EF4-FFF2-40B4-BE49-F238E27FC236}">
                <a16:creationId xmlns:a16="http://schemas.microsoft.com/office/drawing/2014/main" id="{58B4D017-C999-CA4A-B849-66D69070234B}"/>
              </a:ext>
            </a:extLst>
          </p:cNvPr>
          <p:cNvSpPr>
            <a:spLocks noGrp="1"/>
          </p:cNvSpPr>
          <p:nvPr>
            <p:ph idx="1"/>
          </p:nvPr>
        </p:nvSpPr>
        <p:spPr/>
        <p:txBody>
          <a:bodyPr/>
          <a:lstStyle/>
          <a:p>
            <a:r>
              <a:rPr lang="en-US" dirty="0"/>
              <a:t>H</a:t>
            </a:r>
            <a:r>
              <a:rPr lang="en-VN" dirty="0"/>
              <a:t>àm each được sử dụng để duyệt một tuyển tập, hàm này nhận vào tham số là một callback function, callback function có hai tham số tượng trưng cho phần tử và và vị trí của phần tử được duyệt</a:t>
            </a:r>
          </a:p>
        </p:txBody>
      </p:sp>
    </p:spTree>
    <p:extLst>
      <p:ext uri="{BB962C8B-B14F-4D97-AF65-F5344CB8AC3E}">
        <p14:creationId xmlns:p14="http://schemas.microsoft.com/office/powerpoint/2010/main" val="374403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B983-5B37-AF42-95C3-8FAAE38499E0}"/>
              </a:ext>
            </a:extLst>
          </p:cNvPr>
          <p:cNvSpPr>
            <a:spLocks noGrp="1"/>
          </p:cNvSpPr>
          <p:nvPr>
            <p:ph type="title"/>
          </p:nvPr>
        </p:nvSpPr>
        <p:spPr/>
        <p:txBody>
          <a:bodyPr/>
          <a:lstStyle/>
          <a:p>
            <a:r>
              <a:rPr lang="en-VN" dirty="0"/>
              <a:t>Biến đổi phần tử map()</a:t>
            </a:r>
          </a:p>
        </p:txBody>
      </p:sp>
      <p:sp>
        <p:nvSpPr>
          <p:cNvPr id="3" name="Content Placeholder 2">
            <a:extLst>
              <a:ext uri="{FF2B5EF4-FFF2-40B4-BE49-F238E27FC236}">
                <a16:creationId xmlns:a16="http://schemas.microsoft.com/office/drawing/2014/main" id="{BD1A0AA2-F877-F94C-B828-074A686469C4}"/>
              </a:ext>
            </a:extLst>
          </p:cNvPr>
          <p:cNvSpPr>
            <a:spLocks noGrp="1"/>
          </p:cNvSpPr>
          <p:nvPr>
            <p:ph idx="1"/>
          </p:nvPr>
        </p:nvSpPr>
        <p:spPr/>
        <p:txBody>
          <a:bodyPr/>
          <a:lstStyle/>
          <a:p>
            <a:r>
              <a:rPr lang="en-VN" dirty="0"/>
              <a:t>Để biến đổi các phần tử trong một tuyển tập, ta có thể sử dụng hàm map(), hàm này nhận vào tham số là một callback function với hai tham số tượng trưng cho phần tử và vị trí của phần tử đang duyệt trong tuyển tập, trong hàm sẽ chứa nội dung biến đổi phần tử mảng</a:t>
            </a:r>
          </a:p>
          <a:p>
            <a:endParaRPr lang="en-VN" dirty="0"/>
          </a:p>
        </p:txBody>
      </p:sp>
    </p:spTree>
    <p:extLst>
      <p:ext uri="{BB962C8B-B14F-4D97-AF65-F5344CB8AC3E}">
        <p14:creationId xmlns:p14="http://schemas.microsoft.com/office/powerpoint/2010/main" val="248124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4B0A-EA97-9045-868F-D3E174CAFDF5}"/>
              </a:ext>
            </a:extLst>
          </p:cNvPr>
          <p:cNvSpPr>
            <a:spLocks noGrp="1"/>
          </p:cNvSpPr>
          <p:nvPr>
            <p:ph type="title"/>
          </p:nvPr>
        </p:nvSpPr>
        <p:spPr/>
        <p:txBody>
          <a:bodyPr/>
          <a:lstStyle/>
          <a:p>
            <a:r>
              <a:rPr lang="en-VN" dirty="0"/>
              <a:t>pluck()</a:t>
            </a:r>
          </a:p>
        </p:txBody>
      </p:sp>
      <p:sp>
        <p:nvSpPr>
          <p:cNvPr id="3" name="Content Placeholder 2">
            <a:extLst>
              <a:ext uri="{FF2B5EF4-FFF2-40B4-BE49-F238E27FC236}">
                <a16:creationId xmlns:a16="http://schemas.microsoft.com/office/drawing/2014/main" id="{7DE37B1F-6CBF-A04F-A9F7-73931240FE27}"/>
              </a:ext>
            </a:extLst>
          </p:cNvPr>
          <p:cNvSpPr>
            <a:spLocks noGrp="1"/>
          </p:cNvSpPr>
          <p:nvPr>
            <p:ph idx="1"/>
          </p:nvPr>
        </p:nvSpPr>
        <p:spPr/>
        <p:txBody>
          <a:bodyPr/>
          <a:lstStyle/>
          <a:p>
            <a:r>
              <a:rPr lang="en-VN" dirty="0"/>
              <a:t>Pluck là hàm cho phép tạo ra một tuyển tập là danh sách các phần tử chọn ra từ một key chỉ định từ một tuyển tập khác</a:t>
            </a:r>
          </a:p>
          <a:p>
            <a:r>
              <a:rPr lang="en-VN" dirty="0"/>
              <a:t>Ngoài ra pluck cũng cho phép tạo ra một tuyển tập với các phần tử liên hợp có key và value chọn ra từ hai key của một tuyển tập khác</a:t>
            </a:r>
          </a:p>
        </p:txBody>
      </p:sp>
    </p:spTree>
    <p:extLst>
      <p:ext uri="{BB962C8B-B14F-4D97-AF65-F5344CB8AC3E}">
        <p14:creationId xmlns:p14="http://schemas.microsoft.com/office/powerpoint/2010/main" val="82294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2A39-BEC0-F04A-ACA8-0C4D389D08F4}"/>
              </a:ext>
            </a:extLst>
          </p:cNvPr>
          <p:cNvSpPr>
            <a:spLocks noGrp="1"/>
          </p:cNvSpPr>
          <p:nvPr>
            <p:ph type="title"/>
          </p:nvPr>
        </p:nvSpPr>
        <p:spPr/>
        <p:txBody>
          <a:bodyPr/>
          <a:lstStyle/>
          <a:p>
            <a:r>
              <a:rPr lang="en-US" dirty="0"/>
              <a:t>F</a:t>
            </a:r>
            <a:r>
              <a:rPr lang="en-VN" dirty="0"/>
              <a:t>ilter()</a:t>
            </a:r>
          </a:p>
        </p:txBody>
      </p:sp>
      <p:sp>
        <p:nvSpPr>
          <p:cNvPr id="3" name="Content Placeholder 2">
            <a:extLst>
              <a:ext uri="{FF2B5EF4-FFF2-40B4-BE49-F238E27FC236}">
                <a16:creationId xmlns:a16="http://schemas.microsoft.com/office/drawing/2014/main" id="{94105ADB-1F18-1946-BF72-3F1AE7346A38}"/>
              </a:ext>
            </a:extLst>
          </p:cNvPr>
          <p:cNvSpPr>
            <a:spLocks noGrp="1"/>
          </p:cNvSpPr>
          <p:nvPr>
            <p:ph idx="1"/>
          </p:nvPr>
        </p:nvSpPr>
        <p:spPr/>
        <p:txBody>
          <a:bodyPr/>
          <a:lstStyle/>
          <a:p>
            <a:pPr marL="0" indent="0">
              <a:buNone/>
            </a:pPr>
            <a:r>
              <a:rPr lang="en-VN" dirty="0"/>
              <a:t>filter() là hàm cho phép bạn lọc phần tử trong tuyển tập theo một điều kiện nào đó, điều kiện này được đưa vào trong một callback function là tham số của filter()</a:t>
            </a:r>
          </a:p>
        </p:txBody>
      </p:sp>
    </p:spTree>
    <p:extLst>
      <p:ext uri="{BB962C8B-B14F-4D97-AF65-F5344CB8AC3E}">
        <p14:creationId xmlns:p14="http://schemas.microsoft.com/office/powerpoint/2010/main" val="138783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0D7A-6311-8A4D-B973-DDF9FBBEFDE0}"/>
              </a:ext>
            </a:extLst>
          </p:cNvPr>
          <p:cNvSpPr>
            <a:spLocks noGrp="1"/>
          </p:cNvSpPr>
          <p:nvPr>
            <p:ph type="title"/>
          </p:nvPr>
        </p:nvSpPr>
        <p:spPr/>
        <p:txBody>
          <a:bodyPr/>
          <a:lstStyle/>
          <a:p>
            <a:r>
              <a:rPr lang="en-US" dirty="0"/>
              <a:t>r</a:t>
            </a:r>
            <a:r>
              <a:rPr lang="en-VN" dirty="0"/>
              <a:t>educe()</a:t>
            </a:r>
          </a:p>
        </p:txBody>
      </p:sp>
      <p:sp>
        <p:nvSpPr>
          <p:cNvPr id="3" name="Content Placeholder 2">
            <a:extLst>
              <a:ext uri="{FF2B5EF4-FFF2-40B4-BE49-F238E27FC236}">
                <a16:creationId xmlns:a16="http://schemas.microsoft.com/office/drawing/2014/main" id="{66DC05DF-1090-7640-B59D-8C1FD1364D14}"/>
              </a:ext>
            </a:extLst>
          </p:cNvPr>
          <p:cNvSpPr>
            <a:spLocks noGrp="1"/>
          </p:cNvSpPr>
          <p:nvPr>
            <p:ph idx="1"/>
          </p:nvPr>
        </p:nvSpPr>
        <p:spPr/>
        <p:txBody>
          <a:bodyPr/>
          <a:lstStyle/>
          <a:p>
            <a:r>
              <a:rPr lang="en-US" dirty="0"/>
              <a:t>r</a:t>
            </a:r>
            <a:r>
              <a:rPr lang="en-VN" dirty="0"/>
              <a:t>educe() là hàm cho phép biến đổi một tuyển tập thành một giá trị đơn, reduce() nhận vào tham số là một callback function, callback function này có hai tham số là biến mang và biến chứa giá trị của từng phần tử</a:t>
            </a:r>
          </a:p>
        </p:txBody>
      </p:sp>
    </p:spTree>
    <p:extLst>
      <p:ext uri="{BB962C8B-B14F-4D97-AF65-F5344CB8AC3E}">
        <p14:creationId xmlns:p14="http://schemas.microsoft.com/office/powerpoint/2010/main" val="304354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9383-481C-B147-94B5-98ECC7905562}"/>
              </a:ext>
            </a:extLst>
          </p:cNvPr>
          <p:cNvSpPr>
            <a:spLocks noGrp="1"/>
          </p:cNvSpPr>
          <p:nvPr>
            <p:ph type="title"/>
          </p:nvPr>
        </p:nvSpPr>
        <p:spPr/>
        <p:txBody>
          <a:bodyPr/>
          <a:lstStyle/>
          <a:p>
            <a:r>
              <a:rPr lang="en-US" dirty="0"/>
              <a:t>f</a:t>
            </a:r>
            <a:r>
              <a:rPr lang="en-VN" dirty="0"/>
              <a:t>latten()</a:t>
            </a:r>
          </a:p>
        </p:txBody>
      </p:sp>
      <p:sp>
        <p:nvSpPr>
          <p:cNvPr id="3" name="Content Placeholder 2">
            <a:extLst>
              <a:ext uri="{FF2B5EF4-FFF2-40B4-BE49-F238E27FC236}">
                <a16:creationId xmlns:a16="http://schemas.microsoft.com/office/drawing/2014/main" id="{FBABA279-F19C-854D-80FE-628BCE0A0F6B}"/>
              </a:ext>
            </a:extLst>
          </p:cNvPr>
          <p:cNvSpPr>
            <a:spLocks noGrp="1"/>
          </p:cNvSpPr>
          <p:nvPr>
            <p:ph idx="1"/>
          </p:nvPr>
        </p:nvSpPr>
        <p:spPr/>
        <p:txBody>
          <a:bodyPr/>
          <a:lstStyle/>
          <a:p>
            <a:r>
              <a:rPr lang="en-US" dirty="0"/>
              <a:t>f</a:t>
            </a:r>
            <a:r>
              <a:rPr lang="en-VN" dirty="0"/>
              <a:t>latten() cho phép biến đổi một mảng đa chiều thành một mảng một chiều </a:t>
            </a:r>
          </a:p>
        </p:txBody>
      </p:sp>
    </p:spTree>
    <p:extLst>
      <p:ext uri="{BB962C8B-B14F-4D97-AF65-F5344CB8AC3E}">
        <p14:creationId xmlns:p14="http://schemas.microsoft.com/office/powerpoint/2010/main" val="2270748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2605</TotalTime>
  <Words>829</Words>
  <Application>Microsoft Macintosh PowerPoint</Application>
  <PresentationFormat>Widescreen</PresentationFormat>
  <Paragraphs>56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2</vt:lpstr>
      <vt:lpstr>Quotable</vt:lpstr>
      <vt:lpstr>Làm việc với collection và upload file trong Laravel</vt:lpstr>
      <vt:lpstr>Tổng quan</vt:lpstr>
      <vt:lpstr>Collection</vt:lpstr>
      <vt:lpstr>each()</vt:lpstr>
      <vt:lpstr>Biến đổi phần tử map()</vt:lpstr>
      <vt:lpstr>pluck()</vt:lpstr>
      <vt:lpstr>Filter()</vt:lpstr>
      <vt:lpstr>reduce()</vt:lpstr>
      <vt:lpstr>flatten()</vt:lpstr>
      <vt:lpstr>Mở rộng các hàm trong collection</vt:lpstr>
      <vt:lpstr>Giới thiệu Storage</vt:lpstr>
      <vt:lpstr>Các loại driver</vt:lpstr>
      <vt:lpstr>Local Driver</vt:lpstr>
      <vt:lpstr>Public Disk</vt:lpstr>
      <vt:lpstr>Upload File </vt:lpstr>
      <vt:lpstr>Download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682</cp:revision>
  <dcterms:created xsi:type="dcterms:W3CDTF">2020-06-22T11:31:44Z</dcterms:created>
  <dcterms:modified xsi:type="dcterms:W3CDTF">2021-08-05T10:25:43Z</dcterms:modified>
</cp:coreProperties>
</file>