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30"/>
  </p:notesMasterIdLst>
  <p:sldIdLst>
    <p:sldId id="256"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01" r:id="rId18"/>
    <p:sldId id="325" r:id="rId19"/>
    <p:sldId id="326" r:id="rId20"/>
    <p:sldId id="324" r:id="rId21"/>
    <p:sldId id="327" r:id="rId22"/>
    <p:sldId id="328" r:id="rId23"/>
    <p:sldId id="329" r:id="rId24"/>
    <p:sldId id="304" r:id="rId25"/>
    <p:sldId id="305" r:id="rId26"/>
    <p:sldId id="307" r:id="rId27"/>
    <p:sldId id="306" r:id="rId28"/>
    <p:sldId id="33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6"/>
    <p:restoredTop sz="95033"/>
  </p:normalViewPr>
  <p:slideViewPr>
    <p:cSldViewPr snapToGrid="0" snapToObjects="1">
      <p:cViewPr varScale="1">
        <p:scale>
          <a:sx n="137" d="100"/>
          <a:sy n="137"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19/07/2021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17</a:t>
            </a:fld>
            <a:endParaRPr lang="en-VN"/>
          </a:p>
        </p:txBody>
      </p:sp>
    </p:spTree>
    <p:extLst>
      <p:ext uri="{BB962C8B-B14F-4D97-AF65-F5344CB8AC3E}">
        <p14:creationId xmlns:p14="http://schemas.microsoft.com/office/powerpoint/2010/main" val="2384974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7/19/21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7/19/21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akerphp.github.io/"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Laravel DB II (ORM &amp; FACTORY)</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850B-CEBC-9143-95E5-C2EC14E53E0D}"/>
              </a:ext>
            </a:extLst>
          </p:cNvPr>
          <p:cNvSpPr>
            <a:spLocks noGrp="1"/>
          </p:cNvSpPr>
          <p:nvPr>
            <p:ph type="title"/>
          </p:nvPr>
        </p:nvSpPr>
        <p:spPr/>
        <p:txBody>
          <a:bodyPr/>
          <a:lstStyle/>
          <a:p>
            <a:r>
              <a:rPr lang="en-VN" dirty="0"/>
              <a:t>Chèn dữ liệu vào bảng</a:t>
            </a:r>
          </a:p>
        </p:txBody>
      </p:sp>
      <p:sp>
        <p:nvSpPr>
          <p:cNvPr id="3" name="Content Placeholder 2">
            <a:extLst>
              <a:ext uri="{FF2B5EF4-FFF2-40B4-BE49-F238E27FC236}">
                <a16:creationId xmlns:a16="http://schemas.microsoft.com/office/drawing/2014/main" id="{CF8A6D18-C692-BB46-B045-9DD8CE3757F2}"/>
              </a:ext>
            </a:extLst>
          </p:cNvPr>
          <p:cNvSpPr>
            <a:spLocks noGrp="1"/>
          </p:cNvSpPr>
          <p:nvPr>
            <p:ph idx="1"/>
          </p:nvPr>
        </p:nvSpPr>
        <p:spPr>
          <a:xfrm>
            <a:off x="892277" y="2222288"/>
            <a:ext cx="10481009" cy="860126"/>
          </a:xfrm>
        </p:spPr>
        <p:txBody>
          <a:bodyPr/>
          <a:lstStyle/>
          <a:p>
            <a:r>
              <a:rPr lang="en-VN" dirty="0"/>
              <a:t>Để chèn dữ liệu vào bảng, rất đơn giản bạn chỉ cần tạo một đối tượng từ model tương ứng của bảng, set các giá trị vào các thuộc tính của đối tượng và gọi hàm </a:t>
            </a:r>
            <a:r>
              <a:rPr lang="en-VN" b="1" dirty="0"/>
              <a:t>save()</a:t>
            </a:r>
          </a:p>
        </p:txBody>
      </p:sp>
      <p:pic>
        <p:nvPicPr>
          <p:cNvPr id="4" name="Picture 3">
            <a:extLst>
              <a:ext uri="{FF2B5EF4-FFF2-40B4-BE49-F238E27FC236}">
                <a16:creationId xmlns:a16="http://schemas.microsoft.com/office/drawing/2014/main" id="{29973F2A-D9F0-1A45-BBA9-428ACD624729}"/>
              </a:ext>
            </a:extLst>
          </p:cNvPr>
          <p:cNvPicPr>
            <a:picLocks noChangeAspect="1"/>
          </p:cNvPicPr>
          <p:nvPr/>
        </p:nvPicPr>
        <p:blipFill>
          <a:blip r:embed="rId2"/>
          <a:stretch>
            <a:fillRect/>
          </a:stretch>
        </p:blipFill>
        <p:spPr>
          <a:xfrm>
            <a:off x="1136002" y="3082414"/>
            <a:ext cx="8763000" cy="3467100"/>
          </a:xfrm>
          <a:prstGeom prst="rect">
            <a:avLst/>
          </a:prstGeom>
        </p:spPr>
      </p:pic>
    </p:spTree>
    <p:extLst>
      <p:ext uri="{BB962C8B-B14F-4D97-AF65-F5344CB8AC3E}">
        <p14:creationId xmlns:p14="http://schemas.microsoft.com/office/powerpoint/2010/main" val="18541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625A-E05A-394F-9C35-D8C1F62435A2}"/>
              </a:ext>
            </a:extLst>
          </p:cNvPr>
          <p:cNvSpPr>
            <a:spLocks noGrp="1"/>
          </p:cNvSpPr>
          <p:nvPr>
            <p:ph type="title"/>
          </p:nvPr>
        </p:nvSpPr>
        <p:spPr/>
        <p:txBody>
          <a:bodyPr/>
          <a:lstStyle/>
          <a:p>
            <a:r>
              <a:rPr lang="en-VN" dirty="0"/>
              <a:t>Chèn thông qua create</a:t>
            </a:r>
          </a:p>
        </p:txBody>
      </p:sp>
      <p:sp>
        <p:nvSpPr>
          <p:cNvPr id="3" name="Content Placeholder 2">
            <a:extLst>
              <a:ext uri="{FF2B5EF4-FFF2-40B4-BE49-F238E27FC236}">
                <a16:creationId xmlns:a16="http://schemas.microsoft.com/office/drawing/2014/main" id="{5D96BBDF-61F4-BA49-9FF0-D9301CFBCD89}"/>
              </a:ext>
            </a:extLst>
          </p:cNvPr>
          <p:cNvSpPr>
            <a:spLocks noGrp="1"/>
          </p:cNvSpPr>
          <p:nvPr>
            <p:ph idx="1"/>
          </p:nvPr>
        </p:nvSpPr>
        <p:spPr>
          <a:xfrm>
            <a:off x="988142" y="2222287"/>
            <a:ext cx="10385144" cy="756887"/>
          </a:xfrm>
        </p:spPr>
        <p:txBody>
          <a:bodyPr>
            <a:normAutofit fontScale="92500" lnSpcReduction="20000"/>
          </a:bodyPr>
          <a:lstStyle/>
          <a:p>
            <a:r>
              <a:rPr lang="en-VN" dirty="0"/>
              <a:t>Model cung cấp một hàm tĩnh </a:t>
            </a:r>
            <a:r>
              <a:rPr lang="en-VN" b="1" dirty="0"/>
              <a:t>::create(), </a:t>
            </a:r>
            <a:r>
              <a:rPr lang="en-VN" dirty="0"/>
              <a:t>hàm này cho phép bạn đưa vào một mảng liên chứa các phần tử là tên cột (thuộc tính) và giá trị tương ứng muốn chèn vào từng cột thay vì phải khởi tạo đối tượng và set giá trị cần chèn cho từng cột. Cú pháp </a:t>
            </a:r>
          </a:p>
        </p:txBody>
      </p:sp>
      <p:sp>
        <p:nvSpPr>
          <p:cNvPr id="5" name="Content Placeholder 2">
            <a:extLst>
              <a:ext uri="{FF2B5EF4-FFF2-40B4-BE49-F238E27FC236}">
                <a16:creationId xmlns:a16="http://schemas.microsoft.com/office/drawing/2014/main" id="{2B18C24C-DD1A-0948-9B11-26DFF54D895A}"/>
              </a:ext>
            </a:extLst>
          </p:cNvPr>
          <p:cNvSpPr txBox="1">
            <a:spLocks/>
          </p:cNvSpPr>
          <p:nvPr/>
        </p:nvSpPr>
        <p:spPr>
          <a:xfrm>
            <a:off x="1069258" y="4741608"/>
            <a:ext cx="10385144" cy="756887"/>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Ta có thể kết hợp với lệnh $request-&gt;all() để lấy về tất cả các giá trị từ client và truyền thẳng vào create của Model, tuy nhiên, mặc định Model sẽ ko cho phép các thuộc tính được set giá trị thông qua create, bạn cần phải cho phép điều này thông qua cấu hình thuộc tính $fillable trong Model như sau </a:t>
            </a:r>
          </a:p>
        </p:txBody>
      </p:sp>
      <p:pic>
        <p:nvPicPr>
          <p:cNvPr id="6" name="Picture 5">
            <a:extLst>
              <a:ext uri="{FF2B5EF4-FFF2-40B4-BE49-F238E27FC236}">
                <a16:creationId xmlns:a16="http://schemas.microsoft.com/office/drawing/2014/main" id="{8C4335D1-BAC2-8245-9E02-7F3C0FAAFC55}"/>
              </a:ext>
            </a:extLst>
          </p:cNvPr>
          <p:cNvPicPr>
            <a:picLocks noChangeAspect="1"/>
          </p:cNvPicPr>
          <p:nvPr/>
        </p:nvPicPr>
        <p:blipFill>
          <a:blip r:embed="rId2"/>
          <a:stretch>
            <a:fillRect/>
          </a:stretch>
        </p:blipFill>
        <p:spPr>
          <a:xfrm>
            <a:off x="3672349" y="3083244"/>
            <a:ext cx="3894597" cy="1554293"/>
          </a:xfrm>
          <a:prstGeom prst="rect">
            <a:avLst/>
          </a:prstGeom>
        </p:spPr>
      </p:pic>
      <p:pic>
        <p:nvPicPr>
          <p:cNvPr id="7" name="Picture 6">
            <a:extLst>
              <a:ext uri="{FF2B5EF4-FFF2-40B4-BE49-F238E27FC236}">
                <a16:creationId xmlns:a16="http://schemas.microsoft.com/office/drawing/2014/main" id="{D02C5943-E8A8-8345-A67F-DD8DC09D11E5}"/>
              </a:ext>
            </a:extLst>
          </p:cNvPr>
          <p:cNvPicPr>
            <a:picLocks noChangeAspect="1"/>
          </p:cNvPicPr>
          <p:nvPr/>
        </p:nvPicPr>
        <p:blipFill>
          <a:blip r:embed="rId3"/>
          <a:stretch>
            <a:fillRect/>
          </a:stretch>
        </p:blipFill>
        <p:spPr>
          <a:xfrm>
            <a:off x="3672349" y="5498495"/>
            <a:ext cx="3006213" cy="1518289"/>
          </a:xfrm>
          <a:prstGeom prst="rect">
            <a:avLst/>
          </a:prstGeom>
        </p:spPr>
      </p:pic>
    </p:spTree>
    <p:extLst>
      <p:ext uri="{BB962C8B-B14F-4D97-AF65-F5344CB8AC3E}">
        <p14:creationId xmlns:p14="http://schemas.microsoft.com/office/powerpoint/2010/main" val="181498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D84-DA96-3E4D-BC41-09DDC2832B50}"/>
              </a:ext>
            </a:extLst>
          </p:cNvPr>
          <p:cNvSpPr>
            <a:spLocks noGrp="1"/>
          </p:cNvSpPr>
          <p:nvPr>
            <p:ph type="title"/>
          </p:nvPr>
        </p:nvSpPr>
        <p:spPr/>
        <p:txBody>
          <a:bodyPr/>
          <a:lstStyle/>
          <a:p>
            <a:r>
              <a:rPr lang="en-VN" dirty="0"/>
              <a:t>Ví dụ</a:t>
            </a:r>
          </a:p>
        </p:txBody>
      </p:sp>
      <p:pic>
        <p:nvPicPr>
          <p:cNvPr id="4" name="Content Placeholder 3">
            <a:extLst>
              <a:ext uri="{FF2B5EF4-FFF2-40B4-BE49-F238E27FC236}">
                <a16:creationId xmlns:a16="http://schemas.microsoft.com/office/drawing/2014/main" id="{9B2CEEA3-14BD-C64D-9486-7FD517A47C38}"/>
              </a:ext>
            </a:extLst>
          </p:cNvPr>
          <p:cNvPicPr>
            <a:picLocks noGrp="1" noChangeAspect="1"/>
          </p:cNvPicPr>
          <p:nvPr>
            <p:ph idx="1"/>
          </p:nvPr>
        </p:nvPicPr>
        <p:blipFill>
          <a:blip r:embed="rId2"/>
          <a:stretch>
            <a:fillRect/>
          </a:stretch>
        </p:blipFill>
        <p:spPr>
          <a:xfrm>
            <a:off x="72309" y="2624726"/>
            <a:ext cx="5281355" cy="2405370"/>
          </a:xfrm>
          <a:prstGeom prst="rect">
            <a:avLst/>
          </a:prstGeom>
        </p:spPr>
      </p:pic>
      <p:pic>
        <p:nvPicPr>
          <p:cNvPr id="5" name="Picture 4">
            <a:extLst>
              <a:ext uri="{FF2B5EF4-FFF2-40B4-BE49-F238E27FC236}">
                <a16:creationId xmlns:a16="http://schemas.microsoft.com/office/drawing/2014/main" id="{6D56D2C4-B3D2-FC45-874D-8F960245C11A}"/>
              </a:ext>
            </a:extLst>
          </p:cNvPr>
          <p:cNvPicPr>
            <a:picLocks noChangeAspect="1"/>
          </p:cNvPicPr>
          <p:nvPr/>
        </p:nvPicPr>
        <p:blipFill>
          <a:blip r:embed="rId3"/>
          <a:stretch>
            <a:fillRect/>
          </a:stretch>
        </p:blipFill>
        <p:spPr>
          <a:xfrm>
            <a:off x="5154416" y="2624726"/>
            <a:ext cx="7037584" cy="2405369"/>
          </a:xfrm>
          <a:prstGeom prst="rect">
            <a:avLst/>
          </a:prstGeom>
        </p:spPr>
      </p:pic>
    </p:spTree>
    <p:extLst>
      <p:ext uri="{BB962C8B-B14F-4D97-AF65-F5344CB8AC3E}">
        <p14:creationId xmlns:p14="http://schemas.microsoft.com/office/powerpoint/2010/main" val="17927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B459-5D05-0948-BF35-7795D805000F}"/>
              </a:ext>
            </a:extLst>
          </p:cNvPr>
          <p:cNvSpPr>
            <a:spLocks noGrp="1"/>
          </p:cNvSpPr>
          <p:nvPr>
            <p:ph type="title"/>
          </p:nvPr>
        </p:nvSpPr>
        <p:spPr/>
        <p:txBody>
          <a:bodyPr/>
          <a:lstStyle/>
          <a:p>
            <a:r>
              <a:rPr lang="en-VN" dirty="0"/>
              <a:t>Cập nhật một bản ghi </a:t>
            </a:r>
          </a:p>
        </p:txBody>
      </p:sp>
      <p:sp>
        <p:nvSpPr>
          <p:cNvPr id="3" name="Content Placeholder 2">
            <a:extLst>
              <a:ext uri="{FF2B5EF4-FFF2-40B4-BE49-F238E27FC236}">
                <a16:creationId xmlns:a16="http://schemas.microsoft.com/office/drawing/2014/main" id="{DD95CDA4-9D32-D44A-99F1-11D2B8578B1E}"/>
              </a:ext>
            </a:extLst>
          </p:cNvPr>
          <p:cNvSpPr>
            <a:spLocks noGrp="1"/>
          </p:cNvSpPr>
          <p:nvPr>
            <p:ph idx="1"/>
          </p:nvPr>
        </p:nvSpPr>
        <p:spPr>
          <a:xfrm>
            <a:off x="801287" y="2222287"/>
            <a:ext cx="10571999" cy="668397"/>
          </a:xfrm>
        </p:spPr>
        <p:txBody>
          <a:bodyPr/>
          <a:lstStyle/>
          <a:p>
            <a:r>
              <a:rPr lang="en-VN" dirty="0"/>
              <a:t>Để cập nhật một bản ghi, ta lấy về bản ghi đó thông qua đối tượng, từ đối tượng ta set các thuộc tính cần cập nhật và gọi hàm save() để cập nhập. V</a:t>
            </a:r>
            <a:r>
              <a:rPr lang="en-US" dirty="0" err="1"/>
              <a:t>í</a:t>
            </a:r>
            <a:r>
              <a:rPr lang="en-US" dirty="0"/>
              <a:t> </a:t>
            </a:r>
            <a:r>
              <a:rPr lang="en-US" dirty="0" err="1"/>
              <a:t>dụ</a:t>
            </a:r>
            <a:endParaRPr lang="en-VN" dirty="0"/>
          </a:p>
        </p:txBody>
      </p:sp>
      <p:pic>
        <p:nvPicPr>
          <p:cNvPr id="4" name="Picture 3">
            <a:extLst>
              <a:ext uri="{FF2B5EF4-FFF2-40B4-BE49-F238E27FC236}">
                <a16:creationId xmlns:a16="http://schemas.microsoft.com/office/drawing/2014/main" id="{3681FA77-E6C2-5F4E-8DED-C78C203265E6}"/>
              </a:ext>
            </a:extLst>
          </p:cNvPr>
          <p:cNvPicPr>
            <a:picLocks noChangeAspect="1"/>
          </p:cNvPicPr>
          <p:nvPr/>
        </p:nvPicPr>
        <p:blipFill>
          <a:blip r:embed="rId2"/>
          <a:stretch>
            <a:fillRect/>
          </a:stretch>
        </p:blipFill>
        <p:spPr>
          <a:xfrm>
            <a:off x="923823" y="2890684"/>
            <a:ext cx="8559800" cy="2273300"/>
          </a:xfrm>
          <a:prstGeom prst="rect">
            <a:avLst/>
          </a:prstGeom>
        </p:spPr>
      </p:pic>
      <p:sp>
        <p:nvSpPr>
          <p:cNvPr id="5" name="Content Placeholder 2">
            <a:extLst>
              <a:ext uri="{FF2B5EF4-FFF2-40B4-BE49-F238E27FC236}">
                <a16:creationId xmlns:a16="http://schemas.microsoft.com/office/drawing/2014/main" id="{F9ECA22C-676C-C645-9080-D22CD9A7C2F6}"/>
              </a:ext>
            </a:extLst>
          </p:cNvPr>
          <p:cNvSpPr txBox="1">
            <a:spLocks/>
          </p:cNvSpPr>
          <p:nvPr/>
        </p:nvSpPr>
        <p:spPr>
          <a:xfrm>
            <a:off x="801286" y="4724187"/>
            <a:ext cx="10571999" cy="668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Ngoài</a:t>
            </a:r>
            <a:r>
              <a:rPr lang="en-US" dirty="0"/>
              <a:t> ra </a:t>
            </a:r>
            <a:r>
              <a:rPr lang="en-US" dirty="0" err="1"/>
              <a:t>bạn</a:t>
            </a:r>
            <a:r>
              <a:rPr lang="en-US" dirty="0"/>
              <a:t>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thông</a:t>
            </a:r>
            <a:r>
              <a:rPr lang="en-US" dirty="0"/>
              <a:t> qua </a:t>
            </a:r>
            <a:r>
              <a:rPr lang="en-US" dirty="0" err="1"/>
              <a:t>hàm</a:t>
            </a:r>
            <a:r>
              <a:rPr lang="en-US" dirty="0"/>
              <a:t> update() </a:t>
            </a:r>
            <a:r>
              <a:rPr lang="en-US" dirty="0" err="1"/>
              <a:t>của</a:t>
            </a:r>
            <a:r>
              <a:rPr lang="en-US" dirty="0"/>
              <a:t> Model</a:t>
            </a:r>
            <a:endParaRPr lang="en-VN" dirty="0"/>
          </a:p>
        </p:txBody>
      </p:sp>
      <p:pic>
        <p:nvPicPr>
          <p:cNvPr id="6" name="Picture 5">
            <a:extLst>
              <a:ext uri="{FF2B5EF4-FFF2-40B4-BE49-F238E27FC236}">
                <a16:creationId xmlns:a16="http://schemas.microsoft.com/office/drawing/2014/main" id="{98C013C1-CE89-FF40-9B60-EA7AD4DE9E00}"/>
              </a:ext>
            </a:extLst>
          </p:cNvPr>
          <p:cNvPicPr>
            <a:picLocks noChangeAspect="1"/>
          </p:cNvPicPr>
          <p:nvPr/>
        </p:nvPicPr>
        <p:blipFill>
          <a:blip r:embed="rId3"/>
          <a:stretch>
            <a:fillRect/>
          </a:stretch>
        </p:blipFill>
        <p:spPr>
          <a:xfrm>
            <a:off x="923823" y="5163984"/>
            <a:ext cx="7950200" cy="1694016"/>
          </a:xfrm>
          <a:prstGeom prst="rect">
            <a:avLst/>
          </a:prstGeom>
        </p:spPr>
      </p:pic>
    </p:spTree>
    <p:extLst>
      <p:ext uri="{BB962C8B-B14F-4D97-AF65-F5344CB8AC3E}">
        <p14:creationId xmlns:p14="http://schemas.microsoft.com/office/powerpoint/2010/main" val="90525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B459-5D05-0948-BF35-7795D805000F}"/>
              </a:ext>
            </a:extLst>
          </p:cNvPr>
          <p:cNvSpPr>
            <a:spLocks noGrp="1"/>
          </p:cNvSpPr>
          <p:nvPr>
            <p:ph type="title"/>
          </p:nvPr>
        </p:nvSpPr>
        <p:spPr/>
        <p:txBody>
          <a:bodyPr/>
          <a:lstStyle/>
          <a:p>
            <a:r>
              <a:rPr lang="en-VN" dirty="0"/>
              <a:t>Cập nhật một bản ghi </a:t>
            </a:r>
          </a:p>
        </p:txBody>
      </p:sp>
      <p:sp>
        <p:nvSpPr>
          <p:cNvPr id="3" name="Content Placeholder 2">
            <a:extLst>
              <a:ext uri="{FF2B5EF4-FFF2-40B4-BE49-F238E27FC236}">
                <a16:creationId xmlns:a16="http://schemas.microsoft.com/office/drawing/2014/main" id="{DD95CDA4-9D32-D44A-99F1-11D2B8578B1E}"/>
              </a:ext>
            </a:extLst>
          </p:cNvPr>
          <p:cNvSpPr>
            <a:spLocks noGrp="1"/>
          </p:cNvSpPr>
          <p:nvPr>
            <p:ph idx="1"/>
          </p:nvPr>
        </p:nvSpPr>
        <p:spPr>
          <a:xfrm>
            <a:off x="801287" y="2222287"/>
            <a:ext cx="10571999" cy="668397"/>
          </a:xfrm>
        </p:spPr>
        <p:txBody>
          <a:bodyPr/>
          <a:lstStyle/>
          <a:p>
            <a:r>
              <a:rPr lang="en-VN" dirty="0"/>
              <a:t>Để cập nhật một bản ghi, ta lấy về bản ghi đó thông qua đối tượng, từ đối tượng ta set các thuộc tính cần cập nhật và gọi hàm save() để cập nhập. V</a:t>
            </a:r>
            <a:r>
              <a:rPr lang="en-US" dirty="0" err="1"/>
              <a:t>í</a:t>
            </a:r>
            <a:r>
              <a:rPr lang="en-US" dirty="0"/>
              <a:t> </a:t>
            </a:r>
            <a:r>
              <a:rPr lang="en-US" dirty="0" err="1"/>
              <a:t>dụ</a:t>
            </a:r>
            <a:endParaRPr lang="en-VN" dirty="0"/>
          </a:p>
        </p:txBody>
      </p:sp>
      <p:pic>
        <p:nvPicPr>
          <p:cNvPr id="4" name="Picture 3">
            <a:extLst>
              <a:ext uri="{FF2B5EF4-FFF2-40B4-BE49-F238E27FC236}">
                <a16:creationId xmlns:a16="http://schemas.microsoft.com/office/drawing/2014/main" id="{3681FA77-E6C2-5F4E-8DED-C78C203265E6}"/>
              </a:ext>
            </a:extLst>
          </p:cNvPr>
          <p:cNvPicPr>
            <a:picLocks noChangeAspect="1"/>
          </p:cNvPicPr>
          <p:nvPr/>
        </p:nvPicPr>
        <p:blipFill>
          <a:blip r:embed="rId2"/>
          <a:stretch>
            <a:fillRect/>
          </a:stretch>
        </p:blipFill>
        <p:spPr>
          <a:xfrm>
            <a:off x="923823" y="2890684"/>
            <a:ext cx="8559800" cy="2273300"/>
          </a:xfrm>
          <a:prstGeom prst="rect">
            <a:avLst/>
          </a:prstGeom>
        </p:spPr>
      </p:pic>
      <p:sp>
        <p:nvSpPr>
          <p:cNvPr id="5" name="Content Placeholder 2">
            <a:extLst>
              <a:ext uri="{FF2B5EF4-FFF2-40B4-BE49-F238E27FC236}">
                <a16:creationId xmlns:a16="http://schemas.microsoft.com/office/drawing/2014/main" id="{F9ECA22C-676C-C645-9080-D22CD9A7C2F6}"/>
              </a:ext>
            </a:extLst>
          </p:cNvPr>
          <p:cNvSpPr txBox="1">
            <a:spLocks/>
          </p:cNvSpPr>
          <p:nvPr/>
        </p:nvSpPr>
        <p:spPr>
          <a:xfrm>
            <a:off x="801286" y="4724187"/>
            <a:ext cx="10571999" cy="668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Ngoài</a:t>
            </a:r>
            <a:r>
              <a:rPr lang="en-US" dirty="0"/>
              <a:t> ra </a:t>
            </a:r>
            <a:r>
              <a:rPr lang="en-US" dirty="0" err="1"/>
              <a:t>bạn</a:t>
            </a:r>
            <a:r>
              <a:rPr lang="en-US" dirty="0"/>
              <a:t>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thông</a:t>
            </a:r>
            <a:r>
              <a:rPr lang="en-US" dirty="0"/>
              <a:t> qua </a:t>
            </a:r>
            <a:r>
              <a:rPr lang="en-US" dirty="0" err="1"/>
              <a:t>hàm</a:t>
            </a:r>
            <a:r>
              <a:rPr lang="en-US" dirty="0"/>
              <a:t> update() </a:t>
            </a:r>
            <a:r>
              <a:rPr lang="en-US" dirty="0" err="1"/>
              <a:t>của</a:t>
            </a:r>
            <a:r>
              <a:rPr lang="en-US" dirty="0"/>
              <a:t> Model</a:t>
            </a:r>
            <a:endParaRPr lang="en-VN" dirty="0"/>
          </a:p>
        </p:txBody>
      </p:sp>
      <p:pic>
        <p:nvPicPr>
          <p:cNvPr id="6" name="Picture 5">
            <a:extLst>
              <a:ext uri="{FF2B5EF4-FFF2-40B4-BE49-F238E27FC236}">
                <a16:creationId xmlns:a16="http://schemas.microsoft.com/office/drawing/2014/main" id="{98C013C1-CE89-FF40-9B60-EA7AD4DE9E00}"/>
              </a:ext>
            </a:extLst>
          </p:cNvPr>
          <p:cNvPicPr>
            <a:picLocks noChangeAspect="1"/>
          </p:cNvPicPr>
          <p:nvPr/>
        </p:nvPicPr>
        <p:blipFill>
          <a:blip r:embed="rId3"/>
          <a:stretch>
            <a:fillRect/>
          </a:stretch>
        </p:blipFill>
        <p:spPr>
          <a:xfrm>
            <a:off x="923823" y="5163984"/>
            <a:ext cx="7950200" cy="1694016"/>
          </a:xfrm>
          <a:prstGeom prst="rect">
            <a:avLst/>
          </a:prstGeom>
        </p:spPr>
      </p:pic>
    </p:spTree>
    <p:extLst>
      <p:ext uri="{BB962C8B-B14F-4D97-AF65-F5344CB8AC3E}">
        <p14:creationId xmlns:p14="http://schemas.microsoft.com/office/powerpoint/2010/main" val="112851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012C-FBD7-FF45-92E4-C546ED356962}"/>
              </a:ext>
            </a:extLst>
          </p:cNvPr>
          <p:cNvSpPr>
            <a:spLocks noGrp="1"/>
          </p:cNvSpPr>
          <p:nvPr>
            <p:ph type="title"/>
          </p:nvPr>
        </p:nvSpPr>
        <p:spPr/>
        <p:txBody>
          <a:bodyPr/>
          <a:lstStyle/>
          <a:p>
            <a:r>
              <a:rPr lang="en-VN" dirty="0"/>
              <a:t>Xoá một bản ghi từ bảng</a:t>
            </a:r>
          </a:p>
        </p:txBody>
      </p:sp>
      <p:sp>
        <p:nvSpPr>
          <p:cNvPr id="3" name="Content Placeholder 2">
            <a:extLst>
              <a:ext uri="{FF2B5EF4-FFF2-40B4-BE49-F238E27FC236}">
                <a16:creationId xmlns:a16="http://schemas.microsoft.com/office/drawing/2014/main" id="{78E64872-DB3E-2749-B74F-D2D6DF70C4A9}"/>
              </a:ext>
            </a:extLst>
          </p:cNvPr>
          <p:cNvSpPr>
            <a:spLocks noGrp="1"/>
          </p:cNvSpPr>
          <p:nvPr>
            <p:ph idx="1"/>
          </p:nvPr>
        </p:nvSpPr>
        <p:spPr>
          <a:xfrm>
            <a:off x="871493" y="2106188"/>
            <a:ext cx="10510505" cy="874874"/>
          </a:xfrm>
        </p:spPr>
        <p:txBody>
          <a:bodyPr/>
          <a:lstStyle/>
          <a:p>
            <a:r>
              <a:rPr lang="en-VN" dirty="0"/>
              <a:t>Để xoá một bản ghi từ bảng, gọi hàm delete() từ đối tượng của Model liên quan như sau </a:t>
            </a:r>
          </a:p>
        </p:txBody>
      </p:sp>
      <p:pic>
        <p:nvPicPr>
          <p:cNvPr id="4" name="Picture 3">
            <a:extLst>
              <a:ext uri="{FF2B5EF4-FFF2-40B4-BE49-F238E27FC236}">
                <a16:creationId xmlns:a16="http://schemas.microsoft.com/office/drawing/2014/main" id="{5A36E1BB-36BF-D24D-A041-748F0D9E9583}"/>
              </a:ext>
            </a:extLst>
          </p:cNvPr>
          <p:cNvPicPr>
            <a:picLocks noChangeAspect="1"/>
          </p:cNvPicPr>
          <p:nvPr/>
        </p:nvPicPr>
        <p:blipFill>
          <a:blip r:embed="rId2"/>
          <a:stretch>
            <a:fillRect/>
          </a:stretch>
        </p:blipFill>
        <p:spPr>
          <a:xfrm>
            <a:off x="953115" y="2748862"/>
            <a:ext cx="7277100" cy="1841500"/>
          </a:xfrm>
          <a:prstGeom prst="rect">
            <a:avLst/>
          </a:prstGeom>
        </p:spPr>
      </p:pic>
      <p:sp>
        <p:nvSpPr>
          <p:cNvPr id="5" name="Content Placeholder 2">
            <a:extLst>
              <a:ext uri="{FF2B5EF4-FFF2-40B4-BE49-F238E27FC236}">
                <a16:creationId xmlns:a16="http://schemas.microsoft.com/office/drawing/2014/main" id="{AC9072EE-4C08-E34C-B769-EC7FE3AB13C9}"/>
              </a:ext>
            </a:extLst>
          </p:cNvPr>
          <p:cNvSpPr txBox="1">
            <a:spLocks/>
          </p:cNvSpPr>
          <p:nvPr/>
        </p:nvSpPr>
        <p:spPr>
          <a:xfrm>
            <a:off x="840746" y="4448724"/>
            <a:ext cx="10510505" cy="8748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Bạn cũng có thể xoá bản ghi bằng câu lệnh truy vấn như sau </a:t>
            </a:r>
          </a:p>
        </p:txBody>
      </p:sp>
      <p:pic>
        <p:nvPicPr>
          <p:cNvPr id="6" name="Picture 5">
            <a:extLst>
              <a:ext uri="{FF2B5EF4-FFF2-40B4-BE49-F238E27FC236}">
                <a16:creationId xmlns:a16="http://schemas.microsoft.com/office/drawing/2014/main" id="{EA7D71D9-EE6E-D346-B696-6C66E8683AEA}"/>
              </a:ext>
            </a:extLst>
          </p:cNvPr>
          <p:cNvPicPr>
            <a:picLocks noChangeAspect="1"/>
          </p:cNvPicPr>
          <p:nvPr/>
        </p:nvPicPr>
        <p:blipFill>
          <a:blip r:embed="rId3"/>
          <a:stretch>
            <a:fillRect/>
          </a:stretch>
        </p:blipFill>
        <p:spPr>
          <a:xfrm>
            <a:off x="953115" y="5133530"/>
            <a:ext cx="8496300" cy="1282700"/>
          </a:xfrm>
          <a:prstGeom prst="rect">
            <a:avLst/>
          </a:prstGeom>
        </p:spPr>
      </p:pic>
    </p:spTree>
    <p:extLst>
      <p:ext uri="{BB962C8B-B14F-4D97-AF65-F5344CB8AC3E}">
        <p14:creationId xmlns:p14="http://schemas.microsoft.com/office/powerpoint/2010/main" val="263070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78F3-F3FD-1F48-92BB-35ADB15CA992}"/>
              </a:ext>
            </a:extLst>
          </p:cNvPr>
          <p:cNvSpPr>
            <a:spLocks noGrp="1"/>
          </p:cNvSpPr>
          <p:nvPr>
            <p:ph type="title"/>
          </p:nvPr>
        </p:nvSpPr>
        <p:spPr/>
        <p:txBody>
          <a:bodyPr/>
          <a:lstStyle/>
          <a:p>
            <a:r>
              <a:rPr lang="en-VN" dirty="0"/>
              <a:t>Xoá mềm (Soft Delete)</a:t>
            </a:r>
          </a:p>
        </p:txBody>
      </p:sp>
      <p:sp>
        <p:nvSpPr>
          <p:cNvPr id="3" name="Content Placeholder 2">
            <a:extLst>
              <a:ext uri="{FF2B5EF4-FFF2-40B4-BE49-F238E27FC236}">
                <a16:creationId xmlns:a16="http://schemas.microsoft.com/office/drawing/2014/main" id="{A6C76364-B697-814A-845F-46896DEACD1A}"/>
              </a:ext>
            </a:extLst>
          </p:cNvPr>
          <p:cNvSpPr>
            <a:spLocks noGrp="1"/>
          </p:cNvSpPr>
          <p:nvPr>
            <p:ph idx="1"/>
          </p:nvPr>
        </p:nvSpPr>
        <p:spPr/>
        <p:txBody>
          <a:bodyPr/>
          <a:lstStyle/>
          <a:p>
            <a:r>
              <a:rPr lang="en-VN" dirty="0"/>
              <a:t>Trong các hệ thống lớn, dữ liệu thường được lưu trữ cho đến khi không sử dụng hệ thống nữa, do đó việc xoá hoàn toàn các bản ghi khỏi CSDL là điều cấm kị. </a:t>
            </a:r>
          </a:p>
          <a:p>
            <a:r>
              <a:rPr lang="en-VN" dirty="0"/>
              <a:t>Thay vì xoá hoàn toàn các bản ghi, người ta sử dụng một kỹ thuật gọi là xoá mềm để ẩn các bản ghi đi khỏi giao diện nhưng bản thân các bản ghi này vẫn tồn tại trong bảng của CSDL</a:t>
            </a:r>
          </a:p>
          <a:p>
            <a:r>
              <a:rPr lang="en-VN" dirty="0"/>
              <a:t>Kỹ thuật xoá mềm thực chất là thay tạo một thêm một để đánh dấu trạng thái bản ghi, ví dụ nếu cột đó có giá trị 0 thì bị coi là xoá, 1 thì coi là hiện hữu</a:t>
            </a:r>
          </a:p>
          <a:p>
            <a:r>
              <a:rPr lang="en-VN" dirty="0"/>
              <a:t>Laravel cấp sẵn cài đặt cho kỹ thuật xoá mềm, để sử dụng kỹ thuật này ta cần phải bật nó trong Model bằng các thêm trait </a:t>
            </a:r>
            <a:r>
              <a:rPr lang="en-US" b="1" dirty="0"/>
              <a:t>Illuminate\Database\Eloquent\</a:t>
            </a:r>
            <a:r>
              <a:rPr lang="en-US" b="1" dirty="0" err="1"/>
              <a:t>SoftDeletes</a:t>
            </a:r>
            <a:r>
              <a:rPr lang="en-US" dirty="0"/>
              <a:t> </a:t>
            </a:r>
            <a:r>
              <a:rPr lang="en-US" dirty="0" err="1"/>
              <a:t>vào</a:t>
            </a:r>
            <a:r>
              <a:rPr lang="en-US" dirty="0"/>
              <a:t> model</a:t>
            </a:r>
            <a:r>
              <a:rPr lang="en-VN" dirty="0"/>
              <a:t>;</a:t>
            </a:r>
          </a:p>
        </p:txBody>
      </p:sp>
    </p:spTree>
    <p:extLst>
      <p:ext uri="{BB962C8B-B14F-4D97-AF65-F5344CB8AC3E}">
        <p14:creationId xmlns:p14="http://schemas.microsoft.com/office/powerpoint/2010/main" val="61180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4D31-CB1D-A144-8C07-A16D3A54A276}"/>
              </a:ext>
            </a:extLst>
          </p:cNvPr>
          <p:cNvSpPr>
            <a:spLocks noGrp="1"/>
          </p:cNvSpPr>
          <p:nvPr>
            <p:ph type="title"/>
          </p:nvPr>
        </p:nvSpPr>
        <p:spPr/>
        <p:txBody>
          <a:bodyPr/>
          <a:lstStyle/>
          <a:p>
            <a:r>
              <a:rPr lang="en-VN" dirty="0"/>
              <a:t>Cấu hình xoá mềm</a:t>
            </a:r>
          </a:p>
        </p:txBody>
      </p:sp>
      <p:sp>
        <p:nvSpPr>
          <p:cNvPr id="3" name="Content Placeholder 2">
            <a:extLst>
              <a:ext uri="{FF2B5EF4-FFF2-40B4-BE49-F238E27FC236}">
                <a16:creationId xmlns:a16="http://schemas.microsoft.com/office/drawing/2014/main" id="{A970CF9A-8E88-F946-8478-DAED89EB95E0}"/>
              </a:ext>
            </a:extLst>
          </p:cNvPr>
          <p:cNvSpPr>
            <a:spLocks noGrp="1"/>
          </p:cNvSpPr>
          <p:nvPr>
            <p:ph idx="1"/>
          </p:nvPr>
        </p:nvSpPr>
        <p:spPr/>
        <p:txBody>
          <a:bodyPr/>
          <a:lstStyle/>
          <a:p>
            <a:r>
              <a:rPr lang="en-VN" dirty="0"/>
              <a:t>Ngoài việc thêm trail </a:t>
            </a:r>
            <a:r>
              <a:rPr lang="en-US" dirty="0"/>
              <a:t>Illuminate\Database\Eloquent\</a:t>
            </a:r>
            <a:r>
              <a:rPr lang="en-US" dirty="0" err="1"/>
              <a:t>SoftDeletes</a:t>
            </a:r>
            <a:r>
              <a:rPr lang="en-US" dirty="0"/>
              <a:t> </a:t>
            </a:r>
            <a:r>
              <a:rPr lang="en-US" dirty="0" err="1"/>
              <a:t>vào</a:t>
            </a:r>
            <a:r>
              <a:rPr lang="en-US" dirty="0"/>
              <a:t> Model, ta </a:t>
            </a:r>
            <a:r>
              <a:rPr lang="en-US" dirty="0" err="1"/>
              <a:t>cũng</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cột</a:t>
            </a:r>
            <a:r>
              <a:rPr lang="en-US" dirty="0"/>
              <a:t> </a:t>
            </a:r>
            <a:r>
              <a:rPr lang="en-US" dirty="0" err="1"/>
              <a:t>deleted_at</a:t>
            </a:r>
            <a:r>
              <a:rPr lang="en-US" dirty="0"/>
              <a:t> </a:t>
            </a:r>
            <a:r>
              <a:rPr lang="en-US" dirty="0" err="1"/>
              <a:t>vào</a:t>
            </a:r>
            <a:r>
              <a:rPr lang="en-US" dirty="0"/>
              <a:t> </a:t>
            </a:r>
            <a:r>
              <a:rPr lang="en-US" dirty="0" err="1"/>
              <a:t>trong</a:t>
            </a:r>
            <a:r>
              <a:rPr lang="en-US" dirty="0"/>
              <a:t> </a:t>
            </a:r>
            <a:r>
              <a:rPr lang="en-US" dirty="0" err="1"/>
              <a:t>bảng</a:t>
            </a:r>
            <a:r>
              <a:rPr lang="en-US" dirty="0"/>
              <a:t> </a:t>
            </a:r>
            <a:r>
              <a:rPr lang="en-US" dirty="0" err="1"/>
              <a:t>cần</a:t>
            </a:r>
            <a:r>
              <a:rPr lang="en-US" dirty="0"/>
              <a:t> </a:t>
            </a:r>
            <a:r>
              <a:rPr lang="en-US" dirty="0" err="1"/>
              <a:t>xoá</a:t>
            </a:r>
            <a:r>
              <a:rPr lang="en-US" dirty="0"/>
              <a:t> </a:t>
            </a:r>
            <a:r>
              <a:rPr lang="en-US" dirty="0" err="1"/>
              <a:t>mềm</a:t>
            </a:r>
            <a:endParaRPr lang="en-US" dirty="0"/>
          </a:p>
          <a:p>
            <a:r>
              <a:rPr lang="en-US" dirty="0"/>
              <a:t>Laravel </a:t>
            </a:r>
            <a:r>
              <a:rPr lang="en-US" dirty="0" err="1"/>
              <a:t>sẽ</a:t>
            </a:r>
            <a:r>
              <a:rPr lang="en-US" dirty="0"/>
              <a:t> check </a:t>
            </a:r>
            <a:r>
              <a:rPr lang="en-US" dirty="0" err="1"/>
              <a:t>dữ</a:t>
            </a:r>
            <a:r>
              <a:rPr lang="en-US" dirty="0"/>
              <a:t> </a:t>
            </a:r>
            <a:r>
              <a:rPr lang="en-US" dirty="0" err="1"/>
              <a:t>liệu</a:t>
            </a:r>
            <a:r>
              <a:rPr lang="en-US" dirty="0"/>
              <a:t> </a:t>
            </a:r>
            <a:r>
              <a:rPr lang="en-US" dirty="0" err="1"/>
              <a:t>được</a:t>
            </a:r>
            <a:r>
              <a:rPr lang="en-US" dirty="0"/>
              <a:t> </a:t>
            </a:r>
            <a:r>
              <a:rPr lang="en-US" dirty="0" err="1"/>
              <a:t>xoá</a:t>
            </a:r>
            <a:r>
              <a:rPr lang="en-US" dirty="0"/>
              <a:t> hay </a:t>
            </a:r>
            <a:r>
              <a:rPr lang="en-US" dirty="0" err="1"/>
              <a:t>chưa</a:t>
            </a:r>
            <a:r>
              <a:rPr lang="en-US" dirty="0"/>
              <a:t> </a:t>
            </a:r>
            <a:r>
              <a:rPr lang="en-US" dirty="0" err="1"/>
              <a:t>dựa</a:t>
            </a:r>
            <a:r>
              <a:rPr lang="en-US" dirty="0"/>
              <a:t> </a:t>
            </a:r>
            <a:r>
              <a:rPr lang="en-US" dirty="0" err="1"/>
              <a:t>vào</a:t>
            </a:r>
            <a:r>
              <a:rPr lang="en-US" dirty="0"/>
              <a:t> </a:t>
            </a:r>
            <a:r>
              <a:rPr lang="en-US" dirty="0" err="1"/>
              <a:t>cột</a:t>
            </a:r>
            <a:r>
              <a:rPr lang="en-US" dirty="0"/>
              <a:t> </a:t>
            </a:r>
            <a:r>
              <a:rPr lang="en-US" dirty="0" err="1"/>
              <a:t>deleted_at</a:t>
            </a:r>
            <a:r>
              <a:rPr lang="en-US" dirty="0"/>
              <a:t>, </a:t>
            </a:r>
            <a:r>
              <a:rPr lang="en-US" dirty="0" err="1"/>
              <a:t>nếu</a:t>
            </a:r>
            <a:r>
              <a:rPr lang="en-US" dirty="0"/>
              <a:t> </a:t>
            </a:r>
            <a:r>
              <a:rPr lang="en-US" dirty="0" err="1"/>
              <a:t>như</a:t>
            </a:r>
            <a:r>
              <a:rPr lang="en-US" dirty="0"/>
              <a:t> </a:t>
            </a:r>
            <a:r>
              <a:rPr lang="en-US" dirty="0" err="1"/>
              <a:t>khác</a:t>
            </a:r>
            <a:r>
              <a:rPr lang="en-US" dirty="0"/>
              <a:t> null(</a:t>
            </a:r>
            <a:r>
              <a:rPr lang="en-US" dirty="0" err="1"/>
              <a:t>chứa</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ngày</a:t>
            </a:r>
            <a:r>
              <a:rPr lang="en-US" dirty="0"/>
              <a:t> </a:t>
            </a:r>
            <a:r>
              <a:rPr lang="en-US" dirty="0" err="1"/>
              <a:t>xoá</a:t>
            </a:r>
            <a:r>
              <a:rPr lang="en-US" dirty="0"/>
              <a:t>) </a:t>
            </a:r>
            <a:r>
              <a:rPr lang="en-US" dirty="0" err="1"/>
              <a:t>thì</a:t>
            </a:r>
            <a:r>
              <a:rPr lang="en-US" dirty="0"/>
              <a:t> </a:t>
            </a:r>
            <a:r>
              <a:rPr lang="en-US" dirty="0" err="1"/>
              <a:t>là</a:t>
            </a:r>
            <a:r>
              <a:rPr lang="en-US" dirty="0"/>
              <a:t> </a:t>
            </a:r>
            <a:r>
              <a:rPr lang="en-US" dirty="0" err="1"/>
              <a:t>bị</a:t>
            </a:r>
            <a:r>
              <a:rPr lang="en-US" dirty="0"/>
              <a:t> </a:t>
            </a:r>
            <a:r>
              <a:rPr lang="en-US" dirty="0" err="1"/>
              <a:t>xoá</a:t>
            </a:r>
            <a:r>
              <a:rPr lang="en-US" dirty="0"/>
              <a:t> </a:t>
            </a:r>
            <a:r>
              <a:rPr lang="en-US" dirty="0" err="1"/>
              <a:t>còn</a:t>
            </a:r>
            <a:r>
              <a:rPr lang="en-US" dirty="0"/>
              <a:t> </a:t>
            </a:r>
            <a:r>
              <a:rPr lang="en-US" dirty="0" err="1"/>
              <a:t>nếu</a:t>
            </a:r>
            <a:r>
              <a:rPr lang="en-US" dirty="0"/>
              <a:t> </a:t>
            </a:r>
            <a:r>
              <a:rPr lang="en-US" dirty="0" err="1"/>
              <a:t>bằng</a:t>
            </a:r>
            <a:r>
              <a:rPr lang="en-US" dirty="0"/>
              <a:t> null </a:t>
            </a:r>
            <a:r>
              <a:rPr lang="en-US" dirty="0" err="1"/>
              <a:t>thì</a:t>
            </a:r>
            <a:r>
              <a:rPr lang="en-US" dirty="0"/>
              <a:t> </a:t>
            </a:r>
            <a:r>
              <a:rPr lang="en-US" dirty="0" err="1"/>
              <a:t>là</a:t>
            </a:r>
            <a:r>
              <a:rPr lang="en-US" dirty="0"/>
              <a:t> </a:t>
            </a:r>
            <a:r>
              <a:rPr lang="en-US" dirty="0" err="1"/>
              <a:t>hiện</a:t>
            </a:r>
            <a:r>
              <a:rPr lang="en-US" dirty="0"/>
              <a:t> </a:t>
            </a:r>
            <a:r>
              <a:rPr lang="en-US" dirty="0" err="1"/>
              <a:t>hữu</a:t>
            </a:r>
            <a:endParaRPr lang="en-US" dirty="0"/>
          </a:p>
          <a:p>
            <a:r>
              <a:rPr lang="en-US" dirty="0" err="1"/>
              <a:t>Lớp</a:t>
            </a:r>
            <a:r>
              <a:rPr lang="en-US" dirty="0"/>
              <a:t> Schema </a:t>
            </a:r>
            <a:r>
              <a:rPr lang="en-US" dirty="0" err="1"/>
              <a:t>đã</a:t>
            </a:r>
            <a:r>
              <a:rPr lang="en-US" dirty="0"/>
              <a:t> </a:t>
            </a:r>
            <a:r>
              <a:rPr lang="en-US" dirty="0" err="1"/>
              <a:t>cung</a:t>
            </a:r>
            <a:r>
              <a:rPr lang="en-US" dirty="0"/>
              <a:t> </a:t>
            </a:r>
            <a:r>
              <a:rPr lang="en-US" dirty="0" err="1"/>
              <a:t>cấp</a:t>
            </a:r>
            <a:r>
              <a:rPr lang="en-US" dirty="0"/>
              <a:t> </a:t>
            </a:r>
            <a:r>
              <a:rPr lang="en-US" dirty="0" err="1"/>
              <a:t>sẵn</a:t>
            </a:r>
            <a:r>
              <a:rPr lang="en-US" dirty="0"/>
              <a:t> </a:t>
            </a:r>
            <a:r>
              <a:rPr lang="en-US" dirty="0" err="1"/>
              <a:t>một</a:t>
            </a:r>
            <a:r>
              <a:rPr lang="en-US" dirty="0"/>
              <a:t> </a:t>
            </a:r>
            <a:r>
              <a:rPr lang="en-US" dirty="0" err="1"/>
              <a:t>hàm</a:t>
            </a:r>
            <a:r>
              <a:rPr lang="en-US" dirty="0"/>
              <a:t> </a:t>
            </a:r>
            <a:r>
              <a:rPr lang="en-US" dirty="0" err="1"/>
              <a:t>để</a:t>
            </a:r>
            <a:r>
              <a:rPr lang="en-US" dirty="0"/>
              <a:t> </a:t>
            </a:r>
            <a:r>
              <a:rPr lang="en-US" dirty="0" err="1"/>
              <a:t>tạo</a:t>
            </a:r>
            <a:r>
              <a:rPr lang="en-US" dirty="0"/>
              <a:t> </a:t>
            </a:r>
            <a:r>
              <a:rPr lang="en-US" dirty="0" err="1"/>
              <a:t>cột</a:t>
            </a:r>
            <a:r>
              <a:rPr lang="en-US" dirty="0"/>
              <a:t> </a:t>
            </a:r>
            <a:r>
              <a:rPr lang="en-US" dirty="0" err="1"/>
              <a:t>này</a:t>
            </a:r>
            <a:r>
              <a:rPr lang="en-US" dirty="0"/>
              <a:t> </a:t>
            </a:r>
            <a:r>
              <a:rPr lang="en-US" dirty="0" err="1"/>
              <a:t>trong</a:t>
            </a:r>
            <a:r>
              <a:rPr lang="en-US" dirty="0"/>
              <a:t> </a:t>
            </a:r>
            <a:r>
              <a:rPr lang="en-US" dirty="0" err="1"/>
              <a:t>bảng</a:t>
            </a:r>
            <a:r>
              <a:rPr lang="en-US" dirty="0"/>
              <a:t> </a:t>
            </a:r>
            <a:r>
              <a:rPr lang="en-US" dirty="0" err="1"/>
              <a:t>đó</a:t>
            </a:r>
            <a:r>
              <a:rPr lang="en-US" dirty="0"/>
              <a:t> </a:t>
            </a:r>
            <a:r>
              <a:rPr lang="en-US" dirty="0" err="1"/>
              <a:t>là</a:t>
            </a:r>
            <a:r>
              <a:rPr lang="en-US" dirty="0"/>
              <a:t> </a:t>
            </a:r>
            <a:r>
              <a:rPr lang="en-US" dirty="0" err="1"/>
              <a:t>hàm</a:t>
            </a:r>
            <a:r>
              <a:rPr lang="en-US" dirty="0"/>
              <a:t> </a:t>
            </a:r>
            <a:r>
              <a:rPr lang="en-US" dirty="0" err="1"/>
              <a:t>softDeletes</a:t>
            </a:r>
            <a:r>
              <a:rPr lang="en-US" dirty="0"/>
              <a:t>();</a:t>
            </a:r>
          </a:p>
          <a:p>
            <a:endParaRPr lang="en-VN" dirty="0"/>
          </a:p>
        </p:txBody>
      </p:sp>
    </p:spTree>
    <p:extLst>
      <p:ext uri="{BB962C8B-B14F-4D97-AF65-F5344CB8AC3E}">
        <p14:creationId xmlns:p14="http://schemas.microsoft.com/office/powerpoint/2010/main" val="226545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710D-ABA5-DA4B-BA4E-EFADB0CE763F}"/>
              </a:ext>
            </a:extLst>
          </p:cNvPr>
          <p:cNvSpPr>
            <a:spLocks noGrp="1"/>
          </p:cNvSpPr>
          <p:nvPr>
            <p:ph type="title"/>
          </p:nvPr>
        </p:nvSpPr>
        <p:spPr/>
        <p:txBody>
          <a:bodyPr/>
          <a:lstStyle/>
          <a:p>
            <a:r>
              <a:rPr lang="en-VN" dirty="0"/>
              <a:t>Xoá mềm</a:t>
            </a:r>
          </a:p>
        </p:txBody>
      </p:sp>
      <p:sp>
        <p:nvSpPr>
          <p:cNvPr id="3" name="Content Placeholder 2">
            <a:extLst>
              <a:ext uri="{FF2B5EF4-FFF2-40B4-BE49-F238E27FC236}">
                <a16:creationId xmlns:a16="http://schemas.microsoft.com/office/drawing/2014/main" id="{AB5A228B-EBBD-5942-A344-0963DD7C4E26}"/>
              </a:ext>
            </a:extLst>
          </p:cNvPr>
          <p:cNvSpPr>
            <a:spLocks noGrp="1"/>
          </p:cNvSpPr>
          <p:nvPr>
            <p:ph idx="1"/>
          </p:nvPr>
        </p:nvSpPr>
        <p:spPr>
          <a:xfrm>
            <a:off x="727788" y="2222288"/>
            <a:ext cx="10645498" cy="688864"/>
          </a:xfrm>
        </p:spPr>
        <p:txBody>
          <a:bodyPr/>
          <a:lstStyle/>
          <a:p>
            <a:r>
              <a:rPr lang="en-US" dirty="0"/>
              <a:t>Sau </a:t>
            </a:r>
            <a:r>
              <a:rPr lang="en-US" dirty="0" err="1"/>
              <a:t>khi</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xoá</a:t>
            </a:r>
            <a:r>
              <a:rPr lang="en-US" dirty="0"/>
              <a:t> </a:t>
            </a:r>
            <a:r>
              <a:rPr lang="en-US" dirty="0" err="1"/>
              <a:t>mềm</a:t>
            </a:r>
            <a:r>
              <a:rPr lang="en-US" dirty="0"/>
              <a:t>, </a:t>
            </a:r>
            <a:r>
              <a:rPr lang="en-US" dirty="0" err="1"/>
              <a:t>để</a:t>
            </a:r>
            <a:r>
              <a:rPr lang="en-US" dirty="0"/>
              <a:t> </a:t>
            </a:r>
            <a:r>
              <a:rPr lang="en-US" dirty="0" err="1"/>
              <a:t>xoá</a:t>
            </a:r>
            <a:r>
              <a:rPr lang="en-US" dirty="0"/>
              <a:t> </a:t>
            </a:r>
            <a:r>
              <a:rPr lang="en-US" dirty="0" err="1"/>
              <a:t>mềm</a:t>
            </a:r>
            <a:r>
              <a:rPr lang="en-US" dirty="0"/>
              <a:t> </a:t>
            </a:r>
            <a:r>
              <a:rPr lang="en-US" dirty="0" err="1"/>
              <a:t>một</a:t>
            </a:r>
            <a:r>
              <a:rPr lang="en-US" dirty="0"/>
              <a:t> </a:t>
            </a:r>
            <a:r>
              <a:rPr lang="en-US" dirty="0" err="1"/>
              <a:t>bản</a:t>
            </a:r>
            <a:r>
              <a:rPr lang="en-US" dirty="0"/>
              <a:t> </a:t>
            </a:r>
            <a:r>
              <a:rPr lang="en-US" dirty="0" err="1"/>
              <a:t>ghi</a:t>
            </a:r>
            <a:r>
              <a:rPr lang="en-US" dirty="0"/>
              <a:t> ta </a:t>
            </a:r>
            <a:r>
              <a:rPr lang="en-US" dirty="0" err="1"/>
              <a:t>chỉ</a:t>
            </a:r>
            <a:r>
              <a:rPr lang="en-US" dirty="0"/>
              <a:t> </a:t>
            </a:r>
            <a:r>
              <a:rPr lang="en-US" dirty="0" err="1"/>
              <a:t>cần</a:t>
            </a:r>
            <a:r>
              <a:rPr lang="en-US" dirty="0"/>
              <a:t> </a:t>
            </a:r>
            <a:r>
              <a:rPr lang="en-US" dirty="0" err="1"/>
              <a:t>gọi</a:t>
            </a:r>
            <a:r>
              <a:rPr lang="en-US" dirty="0"/>
              <a:t> </a:t>
            </a:r>
            <a:r>
              <a:rPr lang="en-US" dirty="0" err="1"/>
              <a:t>lệnh</a:t>
            </a:r>
            <a:r>
              <a:rPr lang="en-US" dirty="0"/>
              <a:t> </a:t>
            </a:r>
            <a:r>
              <a:rPr lang="en-US" b="1" dirty="0"/>
              <a:t>trashed() </a:t>
            </a:r>
            <a:r>
              <a:rPr lang="en-US" dirty="0" err="1"/>
              <a:t>như</a:t>
            </a:r>
            <a:r>
              <a:rPr lang="en-US" dirty="0"/>
              <a:t> </a:t>
            </a:r>
            <a:r>
              <a:rPr lang="en-US" dirty="0" err="1"/>
              <a:t>sau</a:t>
            </a:r>
            <a:r>
              <a:rPr lang="en-US" dirty="0"/>
              <a:t> </a:t>
            </a:r>
          </a:p>
          <a:p>
            <a:endParaRPr lang="en-VN" dirty="0"/>
          </a:p>
        </p:txBody>
      </p:sp>
      <p:pic>
        <p:nvPicPr>
          <p:cNvPr id="4" name="Picture 3">
            <a:extLst>
              <a:ext uri="{FF2B5EF4-FFF2-40B4-BE49-F238E27FC236}">
                <a16:creationId xmlns:a16="http://schemas.microsoft.com/office/drawing/2014/main" id="{9E2324E3-5A8A-C04C-9D09-F6DBBECEC4D6}"/>
              </a:ext>
            </a:extLst>
          </p:cNvPr>
          <p:cNvPicPr>
            <a:picLocks noChangeAspect="1"/>
          </p:cNvPicPr>
          <p:nvPr/>
        </p:nvPicPr>
        <p:blipFill>
          <a:blip r:embed="rId2"/>
          <a:stretch>
            <a:fillRect/>
          </a:stretch>
        </p:blipFill>
        <p:spPr>
          <a:xfrm>
            <a:off x="810000" y="2698750"/>
            <a:ext cx="8229600" cy="1460500"/>
          </a:xfrm>
          <a:prstGeom prst="rect">
            <a:avLst/>
          </a:prstGeom>
        </p:spPr>
      </p:pic>
      <p:sp>
        <p:nvSpPr>
          <p:cNvPr id="6" name="Content Placeholder 2">
            <a:extLst>
              <a:ext uri="{FF2B5EF4-FFF2-40B4-BE49-F238E27FC236}">
                <a16:creationId xmlns:a16="http://schemas.microsoft.com/office/drawing/2014/main" id="{3F4D32D5-273D-C84A-ABD5-C48117E6C448}"/>
              </a:ext>
            </a:extLst>
          </p:cNvPr>
          <p:cNvSpPr txBox="1">
            <a:spLocks/>
          </p:cNvSpPr>
          <p:nvPr/>
        </p:nvSpPr>
        <p:spPr>
          <a:xfrm>
            <a:off x="656253" y="4159250"/>
            <a:ext cx="10645498" cy="6888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dùng</a:t>
            </a:r>
            <a:r>
              <a:rPr lang="en-US" dirty="0"/>
              <a:t> query </a:t>
            </a:r>
            <a:r>
              <a:rPr lang="en-US" dirty="0" err="1"/>
              <a:t>với</a:t>
            </a:r>
            <a:r>
              <a:rPr lang="en-US" dirty="0"/>
              <a:t> </a:t>
            </a:r>
            <a:r>
              <a:rPr lang="en-US" dirty="0" err="1"/>
              <a:t>lệnh</a:t>
            </a:r>
            <a:r>
              <a:rPr lang="en-US" dirty="0"/>
              <a:t> </a:t>
            </a:r>
            <a:r>
              <a:rPr lang="en-US" b="1" dirty="0"/>
              <a:t>trashed()</a:t>
            </a:r>
            <a:endParaRPr lang="en-VN" b="1" dirty="0"/>
          </a:p>
        </p:txBody>
      </p:sp>
      <p:pic>
        <p:nvPicPr>
          <p:cNvPr id="7" name="Picture 6">
            <a:extLst>
              <a:ext uri="{FF2B5EF4-FFF2-40B4-BE49-F238E27FC236}">
                <a16:creationId xmlns:a16="http://schemas.microsoft.com/office/drawing/2014/main" id="{D12C50CE-E60B-C64C-9C56-1EDD964B31DA}"/>
              </a:ext>
            </a:extLst>
          </p:cNvPr>
          <p:cNvPicPr>
            <a:picLocks noChangeAspect="1"/>
          </p:cNvPicPr>
          <p:nvPr/>
        </p:nvPicPr>
        <p:blipFill>
          <a:blip r:embed="rId3"/>
          <a:stretch>
            <a:fillRect/>
          </a:stretch>
        </p:blipFill>
        <p:spPr>
          <a:xfrm>
            <a:off x="810000" y="4848114"/>
            <a:ext cx="6057900" cy="1003300"/>
          </a:xfrm>
          <a:prstGeom prst="rect">
            <a:avLst/>
          </a:prstGeom>
        </p:spPr>
      </p:pic>
    </p:spTree>
    <p:extLst>
      <p:ext uri="{BB962C8B-B14F-4D97-AF65-F5344CB8AC3E}">
        <p14:creationId xmlns:p14="http://schemas.microsoft.com/office/powerpoint/2010/main" val="411057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3380-81DB-8B49-87E6-B8B78D308EA9}"/>
              </a:ext>
            </a:extLst>
          </p:cNvPr>
          <p:cNvSpPr>
            <a:spLocks noGrp="1"/>
          </p:cNvSpPr>
          <p:nvPr>
            <p:ph type="title"/>
          </p:nvPr>
        </p:nvSpPr>
        <p:spPr/>
        <p:txBody>
          <a:bodyPr/>
          <a:lstStyle/>
          <a:p>
            <a:r>
              <a:rPr lang="en-VN" dirty="0"/>
              <a:t>Lấy về bản ghi đã bị xoá mềm</a:t>
            </a:r>
          </a:p>
        </p:txBody>
      </p:sp>
      <p:sp>
        <p:nvSpPr>
          <p:cNvPr id="3" name="Content Placeholder 2">
            <a:extLst>
              <a:ext uri="{FF2B5EF4-FFF2-40B4-BE49-F238E27FC236}">
                <a16:creationId xmlns:a16="http://schemas.microsoft.com/office/drawing/2014/main" id="{33F92788-DDA8-7F4D-B89B-2C1FB2668A39}"/>
              </a:ext>
            </a:extLst>
          </p:cNvPr>
          <p:cNvSpPr>
            <a:spLocks noGrp="1"/>
          </p:cNvSpPr>
          <p:nvPr>
            <p:ph idx="1"/>
          </p:nvPr>
        </p:nvSpPr>
        <p:spPr>
          <a:xfrm>
            <a:off x="801288" y="2222288"/>
            <a:ext cx="10571998" cy="970450"/>
          </a:xfrm>
        </p:spPr>
        <p:txBody>
          <a:bodyPr/>
          <a:lstStyle/>
          <a:p>
            <a:r>
              <a:rPr lang="en-VN" dirty="0"/>
              <a:t>Các bản ghi đã bị xoá mềm thì mặc định sẽ không được lấy ra khi query nữa, khi muốn lấy ra các bản ghi bao gồm cả các bản ghi đã bị xoá mềm bạn phải sử dụng thêm lệnh </a:t>
            </a:r>
            <a:r>
              <a:rPr lang="en-VN" b="1" dirty="0"/>
              <a:t>withTrashed() </a:t>
            </a:r>
            <a:r>
              <a:rPr lang="en-VN" dirty="0"/>
              <a:t>trong query builder như sau </a:t>
            </a:r>
          </a:p>
        </p:txBody>
      </p:sp>
      <p:pic>
        <p:nvPicPr>
          <p:cNvPr id="4" name="Picture 3">
            <a:extLst>
              <a:ext uri="{FF2B5EF4-FFF2-40B4-BE49-F238E27FC236}">
                <a16:creationId xmlns:a16="http://schemas.microsoft.com/office/drawing/2014/main" id="{85B58672-6B01-634C-99A2-EA988383372B}"/>
              </a:ext>
            </a:extLst>
          </p:cNvPr>
          <p:cNvPicPr>
            <a:picLocks noChangeAspect="1"/>
          </p:cNvPicPr>
          <p:nvPr/>
        </p:nvPicPr>
        <p:blipFill>
          <a:blip r:embed="rId2"/>
          <a:stretch>
            <a:fillRect/>
          </a:stretch>
        </p:blipFill>
        <p:spPr>
          <a:xfrm>
            <a:off x="1023776" y="3192738"/>
            <a:ext cx="7569200" cy="1117600"/>
          </a:xfrm>
          <a:prstGeom prst="rect">
            <a:avLst/>
          </a:prstGeom>
        </p:spPr>
      </p:pic>
      <p:sp>
        <p:nvSpPr>
          <p:cNvPr id="5" name="Content Placeholder 2">
            <a:extLst>
              <a:ext uri="{FF2B5EF4-FFF2-40B4-BE49-F238E27FC236}">
                <a16:creationId xmlns:a16="http://schemas.microsoft.com/office/drawing/2014/main" id="{F7223714-8CB3-1943-9325-B909FB5EC9FE}"/>
              </a:ext>
            </a:extLst>
          </p:cNvPr>
          <p:cNvSpPr txBox="1">
            <a:spLocks/>
          </p:cNvSpPr>
          <p:nvPr/>
        </p:nvSpPr>
        <p:spPr>
          <a:xfrm>
            <a:off x="810000" y="4153453"/>
            <a:ext cx="10571998"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Nếu chỉ muốn lấy ra các bản ghi đã bị xoá mềm, sử dụng lệnh </a:t>
            </a:r>
            <a:r>
              <a:rPr lang="en-VN" b="1" dirty="0"/>
              <a:t>onlyTrashed()</a:t>
            </a:r>
          </a:p>
        </p:txBody>
      </p:sp>
      <p:pic>
        <p:nvPicPr>
          <p:cNvPr id="6" name="Picture 5">
            <a:extLst>
              <a:ext uri="{FF2B5EF4-FFF2-40B4-BE49-F238E27FC236}">
                <a16:creationId xmlns:a16="http://schemas.microsoft.com/office/drawing/2014/main" id="{E6F0F3B2-E13C-A144-BDA7-4F93207FFB3E}"/>
              </a:ext>
            </a:extLst>
          </p:cNvPr>
          <p:cNvPicPr>
            <a:picLocks noChangeAspect="1"/>
          </p:cNvPicPr>
          <p:nvPr/>
        </p:nvPicPr>
        <p:blipFill>
          <a:blip r:embed="rId3"/>
          <a:stretch>
            <a:fillRect/>
          </a:stretch>
        </p:blipFill>
        <p:spPr>
          <a:xfrm>
            <a:off x="1023776" y="4964923"/>
            <a:ext cx="6527800" cy="1574800"/>
          </a:xfrm>
          <a:prstGeom prst="rect">
            <a:avLst/>
          </a:prstGeom>
        </p:spPr>
      </p:pic>
    </p:spTree>
    <p:extLst>
      <p:ext uri="{BB962C8B-B14F-4D97-AF65-F5344CB8AC3E}">
        <p14:creationId xmlns:p14="http://schemas.microsoft.com/office/powerpoint/2010/main" val="396140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Giới thiệu về Eloquent ORM</a:t>
            </a:r>
          </a:p>
          <a:p>
            <a:r>
              <a:rPr lang="en-VN" dirty="0"/>
              <a:t>Model, làm việc với Model</a:t>
            </a:r>
          </a:p>
          <a:p>
            <a:r>
              <a:rPr lang="en-VN" dirty="0"/>
              <a:t>Factory là gì </a:t>
            </a:r>
          </a:p>
          <a:p>
            <a:r>
              <a:rPr lang="en-VN" dirty="0"/>
              <a:t>Cấu hình và sử dụng Factory</a:t>
            </a:r>
          </a:p>
        </p:txBody>
      </p:sp>
    </p:spTree>
    <p:extLst>
      <p:ext uri="{BB962C8B-B14F-4D97-AF65-F5344CB8AC3E}">
        <p14:creationId xmlns:p14="http://schemas.microsoft.com/office/powerpoint/2010/main" val="365985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9F49-9C08-3C43-AD7E-BFD56EFF5978}"/>
              </a:ext>
            </a:extLst>
          </p:cNvPr>
          <p:cNvSpPr>
            <a:spLocks noGrp="1"/>
          </p:cNvSpPr>
          <p:nvPr>
            <p:ph type="title"/>
          </p:nvPr>
        </p:nvSpPr>
        <p:spPr/>
        <p:txBody>
          <a:bodyPr/>
          <a:lstStyle/>
          <a:p>
            <a:r>
              <a:rPr lang="en-VN" dirty="0"/>
              <a:t>Restore lại bản ghi</a:t>
            </a:r>
          </a:p>
        </p:txBody>
      </p:sp>
      <p:sp>
        <p:nvSpPr>
          <p:cNvPr id="3" name="Content Placeholder 2">
            <a:extLst>
              <a:ext uri="{FF2B5EF4-FFF2-40B4-BE49-F238E27FC236}">
                <a16:creationId xmlns:a16="http://schemas.microsoft.com/office/drawing/2014/main" id="{E785039A-13E5-3F43-9376-12EF30667FCB}"/>
              </a:ext>
            </a:extLst>
          </p:cNvPr>
          <p:cNvSpPr>
            <a:spLocks noGrp="1"/>
          </p:cNvSpPr>
          <p:nvPr>
            <p:ph idx="1"/>
          </p:nvPr>
        </p:nvSpPr>
        <p:spPr>
          <a:xfrm>
            <a:off x="709127" y="2222287"/>
            <a:ext cx="10664159" cy="1206713"/>
          </a:xfrm>
        </p:spPr>
        <p:txBody>
          <a:bodyPr>
            <a:normAutofit/>
          </a:bodyPr>
          <a:lstStyle/>
          <a:p>
            <a:r>
              <a:rPr lang="en-VN" dirty="0"/>
              <a:t>Sau khi xoá mềm, bạn có thể restore lại bản ghi về trạng thái hiện hữu thông qua hàm restore()</a:t>
            </a:r>
          </a:p>
          <a:p>
            <a:r>
              <a:rPr lang="en-VN" dirty="0"/>
              <a:t>Thực chất hàm restore() sẽ đưa giá trị của cột deleted_at trong bảng về null</a:t>
            </a:r>
          </a:p>
        </p:txBody>
      </p:sp>
      <p:pic>
        <p:nvPicPr>
          <p:cNvPr id="4" name="Picture 3">
            <a:extLst>
              <a:ext uri="{FF2B5EF4-FFF2-40B4-BE49-F238E27FC236}">
                <a16:creationId xmlns:a16="http://schemas.microsoft.com/office/drawing/2014/main" id="{62B8622B-9E19-C04F-BE5F-81D1E40554F6}"/>
              </a:ext>
            </a:extLst>
          </p:cNvPr>
          <p:cNvPicPr>
            <a:picLocks noChangeAspect="1"/>
          </p:cNvPicPr>
          <p:nvPr/>
        </p:nvPicPr>
        <p:blipFill>
          <a:blip r:embed="rId2"/>
          <a:stretch>
            <a:fillRect/>
          </a:stretch>
        </p:blipFill>
        <p:spPr>
          <a:xfrm>
            <a:off x="810000" y="3899418"/>
            <a:ext cx="8928100" cy="1447800"/>
          </a:xfrm>
          <a:prstGeom prst="rect">
            <a:avLst/>
          </a:prstGeom>
        </p:spPr>
      </p:pic>
    </p:spTree>
    <p:extLst>
      <p:ext uri="{BB962C8B-B14F-4D97-AF65-F5344CB8AC3E}">
        <p14:creationId xmlns:p14="http://schemas.microsoft.com/office/powerpoint/2010/main" val="255840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DB8A-FED6-F046-BD2E-1800ED552420}"/>
              </a:ext>
            </a:extLst>
          </p:cNvPr>
          <p:cNvSpPr>
            <a:spLocks noGrp="1"/>
          </p:cNvSpPr>
          <p:nvPr>
            <p:ph type="title"/>
          </p:nvPr>
        </p:nvSpPr>
        <p:spPr/>
        <p:txBody>
          <a:bodyPr/>
          <a:lstStyle/>
          <a:p>
            <a:r>
              <a:rPr lang="en-VN" dirty="0"/>
              <a:t>Xoá cứng</a:t>
            </a:r>
          </a:p>
        </p:txBody>
      </p:sp>
      <p:sp>
        <p:nvSpPr>
          <p:cNvPr id="3" name="Content Placeholder 2">
            <a:extLst>
              <a:ext uri="{FF2B5EF4-FFF2-40B4-BE49-F238E27FC236}">
                <a16:creationId xmlns:a16="http://schemas.microsoft.com/office/drawing/2014/main" id="{44B55CD4-7AE7-5E4A-88F9-BCDD95B958A3}"/>
              </a:ext>
            </a:extLst>
          </p:cNvPr>
          <p:cNvSpPr>
            <a:spLocks noGrp="1"/>
          </p:cNvSpPr>
          <p:nvPr>
            <p:ph idx="1"/>
          </p:nvPr>
        </p:nvSpPr>
        <p:spPr>
          <a:xfrm>
            <a:off x="810000" y="2222287"/>
            <a:ext cx="10563286" cy="1071419"/>
          </a:xfrm>
        </p:spPr>
        <p:txBody>
          <a:bodyPr/>
          <a:lstStyle/>
          <a:p>
            <a:r>
              <a:rPr lang="en-VN" dirty="0"/>
              <a:t>Với các Model đã được cài đặt xoá mềm, khi muốn xoá chết, bạn phải sử dụng lệnh forceDelete() như sau </a:t>
            </a:r>
          </a:p>
          <a:p>
            <a:endParaRPr lang="en-VN" dirty="0"/>
          </a:p>
        </p:txBody>
      </p:sp>
      <p:pic>
        <p:nvPicPr>
          <p:cNvPr id="4" name="Picture 3">
            <a:extLst>
              <a:ext uri="{FF2B5EF4-FFF2-40B4-BE49-F238E27FC236}">
                <a16:creationId xmlns:a16="http://schemas.microsoft.com/office/drawing/2014/main" id="{9BF3BA8A-0720-B748-9519-D710068783F0}"/>
              </a:ext>
            </a:extLst>
          </p:cNvPr>
          <p:cNvPicPr>
            <a:picLocks noChangeAspect="1"/>
          </p:cNvPicPr>
          <p:nvPr/>
        </p:nvPicPr>
        <p:blipFill>
          <a:blip r:embed="rId2"/>
          <a:stretch>
            <a:fillRect/>
          </a:stretch>
        </p:blipFill>
        <p:spPr>
          <a:xfrm>
            <a:off x="902689" y="2981130"/>
            <a:ext cx="8572500" cy="1320800"/>
          </a:xfrm>
          <a:prstGeom prst="rect">
            <a:avLst/>
          </a:prstGeom>
        </p:spPr>
      </p:pic>
    </p:spTree>
    <p:extLst>
      <p:ext uri="{BB962C8B-B14F-4D97-AF65-F5344CB8AC3E}">
        <p14:creationId xmlns:p14="http://schemas.microsoft.com/office/powerpoint/2010/main" val="74009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0A96-5287-0E46-B1EC-C8A4C2A24BA8}"/>
              </a:ext>
            </a:extLst>
          </p:cNvPr>
          <p:cNvSpPr>
            <a:spLocks noGrp="1"/>
          </p:cNvSpPr>
          <p:nvPr>
            <p:ph type="title"/>
          </p:nvPr>
        </p:nvSpPr>
        <p:spPr/>
        <p:txBody>
          <a:bodyPr/>
          <a:lstStyle/>
          <a:p>
            <a:r>
              <a:rPr lang="en-VN" dirty="0"/>
              <a:t>Demo về Soft Delete</a:t>
            </a:r>
          </a:p>
        </p:txBody>
      </p:sp>
      <p:sp>
        <p:nvSpPr>
          <p:cNvPr id="3" name="Content Placeholder 2">
            <a:extLst>
              <a:ext uri="{FF2B5EF4-FFF2-40B4-BE49-F238E27FC236}">
                <a16:creationId xmlns:a16="http://schemas.microsoft.com/office/drawing/2014/main" id="{CBA40002-1B9E-0E45-8EE5-05E47545C764}"/>
              </a:ext>
            </a:extLst>
          </p:cNvPr>
          <p:cNvSpPr>
            <a:spLocks noGrp="1"/>
          </p:cNvSpPr>
          <p:nvPr>
            <p:ph idx="1"/>
          </p:nvPr>
        </p:nvSpPr>
        <p:spPr/>
        <p:txBody>
          <a:bodyPr/>
          <a:lstStyle/>
          <a:p>
            <a:r>
              <a:rPr lang="en-VN" dirty="0"/>
              <a:t>Giáo viên demo về soft delete cho học viên</a:t>
            </a:r>
          </a:p>
        </p:txBody>
      </p:sp>
    </p:spTree>
    <p:extLst>
      <p:ext uri="{BB962C8B-B14F-4D97-AF65-F5344CB8AC3E}">
        <p14:creationId xmlns:p14="http://schemas.microsoft.com/office/powerpoint/2010/main" val="285180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84F3-F8A1-E34C-89ED-2D9FEE190939}"/>
              </a:ext>
            </a:extLst>
          </p:cNvPr>
          <p:cNvSpPr>
            <a:spLocks noGrp="1"/>
          </p:cNvSpPr>
          <p:nvPr>
            <p:ph type="title"/>
          </p:nvPr>
        </p:nvSpPr>
        <p:spPr/>
        <p:txBody>
          <a:bodyPr/>
          <a:lstStyle/>
          <a:p>
            <a:r>
              <a:rPr lang="en-VN" dirty="0"/>
              <a:t>Factory</a:t>
            </a:r>
          </a:p>
        </p:txBody>
      </p:sp>
      <p:sp>
        <p:nvSpPr>
          <p:cNvPr id="3" name="Content Placeholder 2">
            <a:extLst>
              <a:ext uri="{FF2B5EF4-FFF2-40B4-BE49-F238E27FC236}">
                <a16:creationId xmlns:a16="http://schemas.microsoft.com/office/drawing/2014/main" id="{3555A60D-1629-A945-B662-9297E392748B}"/>
              </a:ext>
            </a:extLst>
          </p:cNvPr>
          <p:cNvSpPr>
            <a:spLocks noGrp="1"/>
          </p:cNvSpPr>
          <p:nvPr>
            <p:ph idx="1"/>
          </p:nvPr>
        </p:nvSpPr>
        <p:spPr/>
        <p:txBody>
          <a:bodyPr/>
          <a:lstStyle/>
          <a:p>
            <a:r>
              <a:rPr lang="en-VN" dirty="0"/>
              <a:t>Factory đúng với tên gọi, nó là một ”nhà máy” sản xuất ra hàng loạt các dữ liệu mẫu </a:t>
            </a:r>
          </a:p>
          <a:p>
            <a:r>
              <a:rPr lang="en-VN" dirty="0"/>
              <a:t>Factory có chức năng khá giống với seeder nhưng nó cho phép tạo ra dữ liệu mẫu ở quy mô lớn hơn, từ 1 cho đến hàng triệu dữ liệu  mẫu</a:t>
            </a:r>
          </a:p>
          <a:p>
            <a:r>
              <a:rPr lang="en-VN" dirty="0"/>
              <a:t>Các bản thiết kế dự liệu sẽ được đặt trong các class kế thừa lớp </a:t>
            </a:r>
            <a:r>
              <a:rPr lang="en-US" dirty="0"/>
              <a:t>Illuminate\Database\Eloquent\Factories\Factory;</a:t>
            </a:r>
            <a:endParaRPr lang="en-VN" dirty="0"/>
          </a:p>
          <a:p>
            <a:r>
              <a:rPr lang="en-VN" dirty="0"/>
              <a:t>Mặc định, các file này nằm trong thư mục databases/factories</a:t>
            </a:r>
          </a:p>
        </p:txBody>
      </p:sp>
    </p:spTree>
    <p:extLst>
      <p:ext uri="{BB962C8B-B14F-4D97-AF65-F5344CB8AC3E}">
        <p14:creationId xmlns:p14="http://schemas.microsoft.com/office/powerpoint/2010/main" val="201631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E6BB-BBA9-F143-AE00-E8772A16D744}"/>
              </a:ext>
            </a:extLst>
          </p:cNvPr>
          <p:cNvSpPr>
            <a:spLocks noGrp="1"/>
          </p:cNvSpPr>
          <p:nvPr>
            <p:ph type="title"/>
          </p:nvPr>
        </p:nvSpPr>
        <p:spPr/>
        <p:txBody>
          <a:bodyPr/>
          <a:lstStyle/>
          <a:p>
            <a:r>
              <a:rPr lang="en-VN" dirty="0"/>
              <a:t>Tạo Factory File</a:t>
            </a:r>
          </a:p>
        </p:txBody>
      </p:sp>
      <p:sp>
        <p:nvSpPr>
          <p:cNvPr id="3" name="Content Placeholder 2">
            <a:extLst>
              <a:ext uri="{FF2B5EF4-FFF2-40B4-BE49-F238E27FC236}">
                <a16:creationId xmlns:a16="http://schemas.microsoft.com/office/drawing/2014/main" id="{E01CBFFA-0F70-B948-AEBE-1FD132296810}"/>
              </a:ext>
            </a:extLst>
          </p:cNvPr>
          <p:cNvSpPr>
            <a:spLocks noGrp="1"/>
          </p:cNvSpPr>
          <p:nvPr>
            <p:ph idx="1"/>
          </p:nvPr>
        </p:nvSpPr>
        <p:spPr>
          <a:xfrm>
            <a:off x="895738" y="2222287"/>
            <a:ext cx="10477547" cy="707525"/>
          </a:xfrm>
        </p:spPr>
        <p:txBody>
          <a:bodyPr/>
          <a:lstStyle/>
          <a:p>
            <a:r>
              <a:rPr lang="en-VN" dirty="0"/>
              <a:t>Để tạo factory file, gõ lệnh </a:t>
            </a:r>
          </a:p>
        </p:txBody>
      </p:sp>
      <p:pic>
        <p:nvPicPr>
          <p:cNvPr id="4" name="Picture 3">
            <a:extLst>
              <a:ext uri="{FF2B5EF4-FFF2-40B4-BE49-F238E27FC236}">
                <a16:creationId xmlns:a16="http://schemas.microsoft.com/office/drawing/2014/main" id="{6765D70D-E323-8A45-866F-E8D403A88D5C}"/>
              </a:ext>
            </a:extLst>
          </p:cNvPr>
          <p:cNvPicPr>
            <a:picLocks noChangeAspect="1"/>
          </p:cNvPicPr>
          <p:nvPr/>
        </p:nvPicPr>
        <p:blipFill>
          <a:blip r:embed="rId2"/>
          <a:stretch>
            <a:fillRect/>
          </a:stretch>
        </p:blipFill>
        <p:spPr>
          <a:xfrm>
            <a:off x="971809" y="3023779"/>
            <a:ext cx="5956300" cy="762000"/>
          </a:xfrm>
          <a:prstGeom prst="rect">
            <a:avLst/>
          </a:prstGeom>
        </p:spPr>
      </p:pic>
      <p:sp>
        <p:nvSpPr>
          <p:cNvPr id="5" name="Content Placeholder 2">
            <a:extLst>
              <a:ext uri="{FF2B5EF4-FFF2-40B4-BE49-F238E27FC236}">
                <a16:creationId xmlns:a16="http://schemas.microsoft.com/office/drawing/2014/main" id="{CEE76FF8-0986-624B-8964-3C58B641EA89}"/>
              </a:ext>
            </a:extLst>
          </p:cNvPr>
          <p:cNvSpPr txBox="1">
            <a:spLocks/>
          </p:cNvSpPr>
          <p:nvPr/>
        </p:nvSpPr>
        <p:spPr>
          <a:xfrm>
            <a:off x="895737" y="3879746"/>
            <a:ext cx="10477547" cy="707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Nội dung của một file factory </a:t>
            </a:r>
          </a:p>
        </p:txBody>
      </p:sp>
    </p:spTree>
    <p:extLst>
      <p:ext uri="{BB962C8B-B14F-4D97-AF65-F5344CB8AC3E}">
        <p14:creationId xmlns:p14="http://schemas.microsoft.com/office/powerpoint/2010/main" val="195722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1B2-CAAF-8541-BE6A-38F69B7ECFA6}"/>
              </a:ext>
            </a:extLst>
          </p:cNvPr>
          <p:cNvSpPr>
            <a:spLocks noGrp="1"/>
          </p:cNvSpPr>
          <p:nvPr>
            <p:ph type="title"/>
          </p:nvPr>
        </p:nvSpPr>
        <p:spPr/>
        <p:txBody>
          <a:bodyPr/>
          <a:lstStyle/>
          <a:p>
            <a:r>
              <a:rPr lang="en-VN" dirty="0"/>
              <a:t>Nội dung của một file Factory</a:t>
            </a:r>
          </a:p>
        </p:txBody>
      </p:sp>
      <p:pic>
        <p:nvPicPr>
          <p:cNvPr id="4" name="Picture 3">
            <a:extLst>
              <a:ext uri="{FF2B5EF4-FFF2-40B4-BE49-F238E27FC236}">
                <a16:creationId xmlns:a16="http://schemas.microsoft.com/office/drawing/2014/main" id="{9F3B982F-F13C-CB4C-86B2-A1568C9CAD30}"/>
              </a:ext>
            </a:extLst>
          </p:cNvPr>
          <p:cNvPicPr>
            <a:picLocks noChangeAspect="1"/>
          </p:cNvPicPr>
          <p:nvPr/>
        </p:nvPicPr>
        <p:blipFill>
          <a:blip r:embed="rId2"/>
          <a:stretch>
            <a:fillRect/>
          </a:stretch>
        </p:blipFill>
        <p:spPr>
          <a:xfrm>
            <a:off x="250163" y="1904677"/>
            <a:ext cx="5619316" cy="4953323"/>
          </a:xfrm>
          <a:prstGeom prst="rect">
            <a:avLst/>
          </a:prstGeom>
        </p:spPr>
      </p:pic>
      <p:sp>
        <p:nvSpPr>
          <p:cNvPr id="5" name="TextBox 4">
            <a:extLst>
              <a:ext uri="{FF2B5EF4-FFF2-40B4-BE49-F238E27FC236}">
                <a16:creationId xmlns:a16="http://schemas.microsoft.com/office/drawing/2014/main" id="{548D841F-DFCC-FA48-93D5-05F3954CA6AB}"/>
              </a:ext>
            </a:extLst>
          </p:cNvPr>
          <p:cNvSpPr txBox="1"/>
          <p:nvPr/>
        </p:nvSpPr>
        <p:spPr>
          <a:xfrm>
            <a:off x="6578081" y="2220685"/>
            <a:ext cx="5363755" cy="4524315"/>
          </a:xfrm>
          <a:prstGeom prst="rect">
            <a:avLst/>
          </a:prstGeom>
          <a:noFill/>
        </p:spPr>
        <p:txBody>
          <a:bodyPr wrap="square" rtlCol="0">
            <a:spAutoFit/>
          </a:bodyPr>
          <a:lstStyle/>
          <a:p>
            <a:pPr marL="285750" indent="-285750">
              <a:buFont typeface="Arial" panose="020B0604020202020204" pitchFamily="34" charset="0"/>
              <a:buChar char="•"/>
            </a:pPr>
            <a:r>
              <a:rPr lang="en-US" dirty="0" err="1"/>
              <a:t>Thuộc</a:t>
            </a:r>
            <a:r>
              <a:rPr lang="en-US" dirty="0"/>
              <a:t> </a:t>
            </a:r>
            <a:r>
              <a:rPr lang="en-US" dirty="0" err="1"/>
              <a:t>tính</a:t>
            </a:r>
            <a:r>
              <a:rPr lang="en-US" dirty="0"/>
              <a:t> model </a:t>
            </a:r>
            <a:r>
              <a:rPr lang="en-US" dirty="0" err="1"/>
              <a:t>chỉ</a:t>
            </a:r>
            <a:r>
              <a:rPr lang="en-US" dirty="0"/>
              <a:t> ra </a:t>
            </a:r>
            <a:r>
              <a:rPr lang="en-US" dirty="0" err="1"/>
              <a:t>tên</a:t>
            </a:r>
            <a:r>
              <a:rPr lang="en-US" dirty="0"/>
              <a:t> </a:t>
            </a:r>
            <a:r>
              <a:rPr lang="en-US" dirty="0" err="1"/>
              <a:t>của</a:t>
            </a:r>
            <a:r>
              <a:rPr lang="en-US" dirty="0"/>
              <a:t> model </a:t>
            </a:r>
            <a:r>
              <a:rPr lang="en-US" dirty="0" err="1"/>
              <a:t>tương</a:t>
            </a:r>
            <a:r>
              <a:rPr lang="en-US" dirty="0"/>
              <a:t> </a:t>
            </a:r>
            <a:r>
              <a:rPr lang="en-US" dirty="0" err="1"/>
              <a:t>ứng</a:t>
            </a:r>
            <a:r>
              <a:rPr lang="en-US" dirty="0"/>
              <a:t> </a:t>
            </a:r>
            <a:r>
              <a:rPr lang="en-US" dirty="0" err="1"/>
              <a:t>với</a:t>
            </a:r>
            <a:r>
              <a:rPr lang="en-US" dirty="0"/>
              <a:t> factory </a:t>
            </a:r>
            <a:r>
              <a:rPr lang="en-US" dirty="0" err="1"/>
              <a:t>này</a:t>
            </a:r>
            <a:endParaRPr lang="en-US" dirty="0"/>
          </a:p>
          <a:p>
            <a:pPr marL="285750" indent="-285750">
              <a:buFont typeface="Arial" panose="020B0604020202020204" pitchFamily="34" charset="0"/>
              <a:buChar char="•"/>
            </a:pPr>
            <a:r>
              <a:rPr lang="en-US" dirty="0"/>
              <a:t>H</a:t>
            </a:r>
            <a:r>
              <a:rPr lang="en-VN" dirty="0"/>
              <a:t>àm definition chứa định nghĩa các dữ liệu mẫu</a:t>
            </a:r>
          </a:p>
          <a:p>
            <a:pPr marL="285750" indent="-285750">
              <a:buFont typeface="Arial" panose="020B0604020202020204" pitchFamily="34" charset="0"/>
              <a:buChar char="•"/>
            </a:pPr>
            <a:r>
              <a:rPr lang="en-VN" dirty="0"/>
              <a:t>Hàm definion sẽ trả về một mảng liên hợp trong đó mỗi phần tử sẽ chứa thông tin về tên cột và giá trị tương ứng chèn vào cột đó khi chạy factory</a:t>
            </a:r>
          </a:p>
          <a:p>
            <a:pPr marL="285750" indent="-285750">
              <a:buFont typeface="Arial" panose="020B0604020202020204" pitchFamily="34" charset="0"/>
              <a:buChar char="•"/>
            </a:pPr>
            <a:r>
              <a:rPr lang="en-VN" dirty="0"/>
              <a:t>Các thông tin được tạo ra dựa theo một đối tượng faker được inject vào factory class</a:t>
            </a:r>
          </a:p>
          <a:p>
            <a:pPr marL="285750" indent="-285750">
              <a:buFont typeface="Arial" panose="020B0604020202020204" pitchFamily="34" charset="0"/>
              <a:buChar char="•"/>
            </a:pPr>
            <a:r>
              <a:rPr lang="en-US" dirty="0"/>
              <a:t>f</a:t>
            </a:r>
            <a:r>
              <a:rPr lang="en-VN" dirty="0"/>
              <a:t>aker là một đối tượng sinh ra từ lớp Faker của thư viện </a:t>
            </a:r>
            <a:r>
              <a:rPr lang="en-US" dirty="0">
                <a:hlinkClick r:id="rId3"/>
              </a:rPr>
              <a:t>https://fakerphp.github.io/</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thư</a:t>
            </a:r>
            <a:r>
              <a:rPr lang="en-US" dirty="0"/>
              <a:t> </a:t>
            </a:r>
            <a:r>
              <a:rPr lang="en-US" dirty="0" err="1"/>
              <a:t>viện</a:t>
            </a:r>
            <a:r>
              <a:rPr lang="en-US" dirty="0"/>
              <a:t> </a:t>
            </a:r>
            <a:r>
              <a:rPr lang="en-US" dirty="0" err="1"/>
              <a:t>bên</a:t>
            </a:r>
            <a:r>
              <a:rPr lang="en-US" dirty="0"/>
              <a:t> </a:t>
            </a:r>
            <a:r>
              <a:rPr lang="en-US" dirty="0" err="1"/>
              <a:t>thư</a:t>
            </a:r>
            <a:r>
              <a:rPr lang="en-US" dirty="0"/>
              <a:t> </a:t>
            </a:r>
            <a:r>
              <a:rPr lang="en-US" dirty="0" err="1"/>
              <a:t>ba</a:t>
            </a:r>
            <a:r>
              <a:rPr lang="en-US" dirty="0"/>
              <a:t> Laravel </a:t>
            </a:r>
            <a:r>
              <a:rPr lang="en-US" dirty="0" err="1"/>
              <a:t>sử</a:t>
            </a:r>
            <a:r>
              <a:rPr lang="en-US" dirty="0"/>
              <a:t> </a:t>
            </a:r>
            <a:r>
              <a:rPr lang="en-US" dirty="0" err="1"/>
              <a:t>dụng</a:t>
            </a:r>
            <a:r>
              <a:rPr lang="en-US" dirty="0"/>
              <a:t> </a:t>
            </a:r>
            <a:r>
              <a:rPr lang="en-US" dirty="0" err="1"/>
              <a:t>trong</a:t>
            </a:r>
            <a:r>
              <a:rPr lang="en-US" dirty="0"/>
              <a:t> project </a:t>
            </a:r>
            <a:r>
              <a:rPr lang="en-US" dirty="0" err="1"/>
              <a:t>của</a:t>
            </a:r>
            <a:r>
              <a:rPr lang="en-US" dirty="0"/>
              <a:t> </a:t>
            </a:r>
            <a:r>
              <a:rPr lang="en-US" dirty="0" err="1"/>
              <a:t>mình</a:t>
            </a:r>
            <a:endParaRPr lang="en-US" dirty="0"/>
          </a:p>
          <a:p>
            <a:pPr marL="285750" indent="-285750">
              <a:buFont typeface="Arial" panose="020B0604020202020204" pitchFamily="34" charset="0"/>
              <a:buChar char="•"/>
            </a:pPr>
            <a:r>
              <a:rPr lang="en-US" dirty="0" err="1"/>
              <a:t>Đối</a:t>
            </a:r>
            <a:r>
              <a:rPr lang="en-US" dirty="0"/>
              <a:t> </a:t>
            </a:r>
            <a:r>
              <a:rPr lang="en-US" dirty="0" err="1"/>
              <a:t>tượng</a:t>
            </a:r>
            <a:r>
              <a:rPr lang="en-US" dirty="0"/>
              <a:t> faker </a:t>
            </a:r>
            <a:r>
              <a:rPr lang="en-US" dirty="0" err="1"/>
              <a:t>có</a:t>
            </a:r>
            <a:r>
              <a:rPr lang="en-US" dirty="0"/>
              <a:t> </a:t>
            </a:r>
            <a:r>
              <a:rPr lang="en-US" dirty="0" err="1"/>
              <a:t>rất</a:t>
            </a:r>
            <a:r>
              <a:rPr lang="en-US" dirty="0"/>
              <a:t> </a:t>
            </a:r>
            <a:r>
              <a:rPr lang="en-US" dirty="0" err="1"/>
              <a:t>nhiều</a:t>
            </a:r>
            <a:r>
              <a:rPr lang="en-US" dirty="0"/>
              <a:t> </a:t>
            </a:r>
            <a:r>
              <a:rPr lang="en-US" dirty="0" err="1"/>
              <a:t>các</a:t>
            </a:r>
            <a:r>
              <a:rPr lang="en-US" dirty="0"/>
              <a:t> </a:t>
            </a:r>
            <a:r>
              <a:rPr lang="en-US" dirty="0" err="1"/>
              <a:t>hàm</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tạo</a:t>
            </a:r>
            <a:r>
              <a:rPr lang="en-US" dirty="0"/>
              <a:t> da </a:t>
            </a:r>
            <a:r>
              <a:rPr lang="en-US" dirty="0" err="1"/>
              <a:t>các</a:t>
            </a:r>
            <a:r>
              <a:rPr lang="en-US" dirty="0"/>
              <a:t> fake data</a:t>
            </a:r>
            <a:endParaRPr lang="en-VN" dirty="0"/>
          </a:p>
        </p:txBody>
      </p:sp>
    </p:spTree>
    <p:extLst>
      <p:ext uri="{BB962C8B-B14F-4D97-AF65-F5344CB8AC3E}">
        <p14:creationId xmlns:p14="http://schemas.microsoft.com/office/powerpoint/2010/main" val="196345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848D-7F6D-4143-B294-7166F1DE2FDA}"/>
              </a:ext>
            </a:extLst>
          </p:cNvPr>
          <p:cNvSpPr>
            <a:spLocks noGrp="1"/>
          </p:cNvSpPr>
          <p:nvPr>
            <p:ph type="title"/>
          </p:nvPr>
        </p:nvSpPr>
        <p:spPr/>
        <p:txBody>
          <a:bodyPr/>
          <a:lstStyle/>
          <a:p>
            <a:r>
              <a:rPr lang="en-VN" dirty="0"/>
              <a:t>Chạy factory</a:t>
            </a:r>
          </a:p>
        </p:txBody>
      </p:sp>
      <p:sp>
        <p:nvSpPr>
          <p:cNvPr id="3" name="Content Placeholder 2">
            <a:extLst>
              <a:ext uri="{FF2B5EF4-FFF2-40B4-BE49-F238E27FC236}">
                <a16:creationId xmlns:a16="http://schemas.microsoft.com/office/drawing/2014/main" id="{D5D6032E-0FB4-0949-A6E4-8814958154CD}"/>
              </a:ext>
            </a:extLst>
          </p:cNvPr>
          <p:cNvSpPr>
            <a:spLocks noGrp="1"/>
          </p:cNvSpPr>
          <p:nvPr>
            <p:ph idx="1"/>
          </p:nvPr>
        </p:nvSpPr>
        <p:spPr>
          <a:xfrm>
            <a:off x="810000" y="2222288"/>
            <a:ext cx="10563286" cy="653144"/>
          </a:xfrm>
        </p:spPr>
        <p:txBody>
          <a:bodyPr/>
          <a:lstStyle/>
          <a:p>
            <a:r>
              <a:rPr lang="en-VN" dirty="0"/>
              <a:t>Sau khi đã tạo ra các factory, ta có thể đưa nó vào lớp seeder gốc trong hàm run như sau</a:t>
            </a:r>
          </a:p>
        </p:txBody>
      </p:sp>
      <p:sp>
        <p:nvSpPr>
          <p:cNvPr id="4" name="Rectangle 3">
            <a:extLst>
              <a:ext uri="{FF2B5EF4-FFF2-40B4-BE49-F238E27FC236}">
                <a16:creationId xmlns:a16="http://schemas.microsoft.com/office/drawing/2014/main" id="{0B56E7AA-000A-8847-A501-2AC87470E790}"/>
              </a:ext>
            </a:extLst>
          </p:cNvPr>
          <p:cNvSpPr/>
          <p:nvPr/>
        </p:nvSpPr>
        <p:spPr>
          <a:xfrm>
            <a:off x="818714" y="2875432"/>
            <a:ext cx="7641772"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Model::factory(10)-&gt;create();</a:t>
            </a:r>
            <a:endParaRPr lang="en-VN" dirty="0"/>
          </a:p>
        </p:txBody>
      </p:sp>
      <p:sp>
        <p:nvSpPr>
          <p:cNvPr id="5" name="Content Placeholder 2">
            <a:extLst>
              <a:ext uri="{FF2B5EF4-FFF2-40B4-BE49-F238E27FC236}">
                <a16:creationId xmlns:a16="http://schemas.microsoft.com/office/drawing/2014/main" id="{B339B1DE-F6D1-A944-8E4C-11F77B29BCE5}"/>
              </a:ext>
            </a:extLst>
          </p:cNvPr>
          <p:cNvSpPr txBox="1">
            <a:spLocks/>
          </p:cNvSpPr>
          <p:nvPr/>
        </p:nvSpPr>
        <p:spPr>
          <a:xfrm>
            <a:off x="710474" y="3655997"/>
            <a:ext cx="10563286" cy="6531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H</a:t>
            </a:r>
            <a:r>
              <a:rPr lang="en-VN" dirty="0"/>
              <a:t>àm factory nhận vào tham số là số lượng fake data (số bản ghi) muốn tạo ra, như ở trên là 10</a:t>
            </a:r>
          </a:p>
        </p:txBody>
      </p:sp>
      <p:sp>
        <p:nvSpPr>
          <p:cNvPr id="6" name="Content Placeholder 2">
            <a:extLst>
              <a:ext uri="{FF2B5EF4-FFF2-40B4-BE49-F238E27FC236}">
                <a16:creationId xmlns:a16="http://schemas.microsoft.com/office/drawing/2014/main" id="{C5205B8F-7697-1C46-A5F8-506FC13D9BA3}"/>
              </a:ext>
            </a:extLst>
          </p:cNvPr>
          <p:cNvSpPr txBox="1">
            <a:spLocks/>
          </p:cNvSpPr>
          <p:nvPr/>
        </p:nvSpPr>
        <p:spPr>
          <a:xfrm>
            <a:off x="710474" y="4413093"/>
            <a:ext cx="10563286" cy="6531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Sau </a:t>
            </a:r>
            <a:r>
              <a:rPr lang="en-US" dirty="0" err="1"/>
              <a:t>khi</a:t>
            </a:r>
            <a:r>
              <a:rPr lang="en-US" dirty="0"/>
              <a:t> </a:t>
            </a:r>
            <a:r>
              <a:rPr lang="en-US" dirty="0" err="1"/>
              <a:t>đã</a:t>
            </a:r>
            <a:r>
              <a:rPr lang="en-US" dirty="0"/>
              <a:t> </a:t>
            </a:r>
            <a:r>
              <a:rPr lang="en-US" dirty="0" err="1"/>
              <a:t>đưa</a:t>
            </a:r>
            <a:r>
              <a:rPr lang="en-US" dirty="0"/>
              <a:t> factory </a:t>
            </a:r>
            <a:r>
              <a:rPr lang="en-US" dirty="0" err="1"/>
              <a:t>vào</a:t>
            </a:r>
            <a:r>
              <a:rPr lang="en-US" dirty="0"/>
              <a:t> seeder </a:t>
            </a:r>
            <a:r>
              <a:rPr lang="en-US" dirty="0" err="1"/>
              <a:t>gốc</a:t>
            </a:r>
            <a:r>
              <a:rPr lang="en-US" dirty="0"/>
              <a:t>, ta </a:t>
            </a:r>
            <a:r>
              <a:rPr lang="en-US" dirty="0" err="1"/>
              <a:t>đưa</a:t>
            </a:r>
            <a:r>
              <a:rPr lang="en-US" dirty="0"/>
              <a:t> ”</a:t>
            </a:r>
            <a:r>
              <a:rPr lang="en-US" dirty="0" err="1"/>
              <a:t>nhà</a:t>
            </a:r>
            <a:r>
              <a:rPr lang="en-US" dirty="0"/>
              <a:t> </a:t>
            </a:r>
            <a:r>
              <a:rPr lang="en-US" dirty="0" err="1"/>
              <a:t>máy</a:t>
            </a:r>
            <a:r>
              <a:rPr lang="en-US" dirty="0"/>
              <a:t>” </a:t>
            </a:r>
            <a:r>
              <a:rPr lang="en-US" dirty="0" err="1"/>
              <a:t>vào</a:t>
            </a:r>
            <a:r>
              <a:rPr lang="en-US" dirty="0"/>
              <a:t> </a:t>
            </a:r>
            <a:r>
              <a:rPr lang="en-US" dirty="0" err="1"/>
              <a:t>hoạt</a:t>
            </a:r>
            <a:r>
              <a:rPr lang="en-US" dirty="0"/>
              <a:t> </a:t>
            </a:r>
            <a:r>
              <a:rPr lang="en-US" dirty="0" err="1"/>
              <a:t>động</a:t>
            </a:r>
            <a:r>
              <a:rPr lang="en-US" dirty="0"/>
              <a:t> </a:t>
            </a:r>
            <a:r>
              <a:rPr lang="en-US" dirty="0" err="1"/>
              <a:t>bằng</a:t>
            </a:r>
            <a:r>
              <a:rPr lang="en-US" dirty="0"/>
              <a:t> </a:t>
            </a:r>
            <a:r>
              <a:rPr lang="en-US" dirty="0" err="1"/>
              <a:t>lệnh</a:t>
            </a:r>
            <a:r>
              <a:rPr lang="en-US" dirty="0"/>
              <a:t> seed </a:t>
            </a:r>
            <a:r>
              <a:rPr lang="en-US" dirty="0" err="1"/>
              <a:t>của</a:t>
            </a:r>
            <a:r>
              <a:rPr lang="en-US" dirty="0"/>
              <a:t> php artisan</a:t>
            </a:r>
            <a:endParaRPr lang="en-VN" dirty="0"/>
          </a:p>
        </p:txBody>
      </p:sp>
    </p:spTree>
    <p:extLst>
      <p:ext uri="{BB962C8B-B14F-4D97-AF65-F5344CB8AC3E}">
        <p14:creationId xmlns:p14="http://schemas.microsoft.com/office/powerpoint/2010/main" val="126855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5FA-6094-B342-A917-2C4466175411}"/>
              </a:ext>
            </a:extLst>
          </p:cNvPr>
          <p:cNvSpPr>
            <a:spLocks noGrp="1"/>
          </p:cNvSpPr>
          <p:nvPr>
            <p:ph type="title"/>
          </p:nvPr>
        </p:nvSpPr>
        <p:spPr/>
        <p:txBody>
          <a:bodyPr/>
          <a:lstStyle/>
          <a:p>
            <a:r>
              <a:rPr lang="en-VN" dirty="0"/>
              <a:t>Demo</a:t>
            </a:r>
          </a:p>
        </p:txBody>
      </p:sp>
      <p:sp>
        <p:nvSpPr>
          <p:cNvPr id="3" name="Content Placeholder 2">
            <a:extLst>
              <a:ext uri="{FF2B5EF4-FFF2-40B4-BE49-F238E27FC236}">
                <a16:creationId xmlns:a16="http://schemas.microsoft.com/office/drawing/2014/main" id="{7EE9CB3D-D841-5441-A453-3BAFFD0DD548}"/>
              </a:ext>
            </a:extLst>
          </p:cNvPr>
          <p:cNvSpPr>
            <a:spLocks noGrp="1"/>
          </p:cNvSpPr>
          <p:nvPr>
            <p:ph idx="1"/>
          </p:nvPr>
        </p:nvSpPr>
        <p:spPr/>
        <p:txBody>
          <a:bodyPr/>
          <a:lstStyle/>
          <a:p>
            <a:r>
              <a:rPr lang="en-VN" dirty="0"/>
              <a:t>Giáo viên demo về tạo Factory </a:t>
            </a:r>
          </a:p>
        </p:txBody>
      </p:sp>
    </p:spTree>
    <p:extLst>
      <p:ext uri="{BB962C8B-B14F-4D97-AF65-F5344CB8AC3E}">
        <p14:creationId xmlns:p14="http://schemas.microsoft.com/office/powerpoint/2010/main" val="129423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93C7-CA63-1C42-8A32-0BE6D9D74274}"/>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9750845D-80F9-AD48-9FD4-3FDC58BA7978}"/>
              </a:ext>
            </a:extLst>
          </p:cNvPr>
          <p:cNvSpPr>
            <a:spLocks noGrp="1"/>
          </p:cNvSpPr>
          <p:nvPr>
            <p:ph idx="1"/>
          </p:nvPr>
        </p:nvSpPr>
        <p:spPr/>
        <p:txBody>
          <a:bodyPr/>
          <a:lstStyle/>
          <a:p>
            <a:r>
              <a:rPr lang="en-VN" dirty="0"/>
              <a:t>Giới thiệu về Eloquent ORM</a:t>
            </a:r>
          </a:p>
          <a:p>
            <a:r>
              <a:rPr lang="en-VN" dirty="0"/>
              <a:t>Model, làm việc với Model</a:t>
            </a:r>
          </a:p>
          <a:p>
            <a:r>
              <a:rPr lang="en-VN" dirty="0"/>
              <a:t>Factory là gì </a:t>
            </a:r>
          </a:p>
          <a:p>
            <a:r>
              <a:rPr lang="en-VN" dirty="0"/>
              <a:t>Cấu hình và sử dụng Factory</a:t>
            </a:r>
          </a:p>
          <a:p>
            <a:pPr marL="0" indent="0">
              <a:buNone/>
            </a:pPr>
            <a:endParaRPr lang="en-VN" dirty="0"/>
          </a:p>
        </p:txBody>
      </p:sp>
    </p:spTree>
    <p:extLst>
      <p:ext uri="{BB962C8B-B14F-4D97-AF65-F5344CB8AC3E}">
        <p14:creationId xmlns:p14="http://schemas.microsoft.com/office/powerpoint/2010/main" val="46603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0E8-DA1E-7246-B629-FE38B9EA6A75}"/>
              </a:ext>
            </a:extLst>
          </p:cNvPr>
          <p:cNvSpPr>
            <a:spLocks noGrp="1"/>
          </p:cNvSpPr>
          <p:nvPr>
            <p:ph type="title"/>
          </p:nvPr>
        </p:nvSpPr>
        <p:spPr/>
        <p:txBody>
          <a:bodyPr/>
          <a:lstStyle/>
          <a:p>
            <a:r>
              <a:rPr lang="en-VN" dirty="0"/>
              <a:t>Eloquent ORM </a:t>
            </a:r>
          </a:p>
        </p:txBody>
      </p:sp>
      <p:sp>
        <p:nvSpPr>
          <p:cNvPr id="3" name="Content Placeholder 2">
            <a:extLst>
              <a:ext uri="{FF2B5EF4-FFF2-40B4-BE49-F238E27FC236}">
                <a16:creationId xmlns:a16="http://schemas.microsoft.com/office/drawing/2014/main" id="{271012C9-90AE-8540-9125-50F129A5F62F}"/>
              </a:ext>
            </a:extLst>
          </p:cNvPr>
          <p:cNvSpPr>
            <a:spLocks noGrp="1"/>
          </p:cNvSpPr>
          <p:nvPr>
            <p:ph idx="1"/>
          </p:nvPr>
        </p:nvSpPr>
        <p:spPr/>
        <p:txBody>
          <a:bodyPr/>
          <a:lstStyle/>
          <a:p>
            <a:r>
              <a:rPr lang="en-VN" dirty="0"/>
              <a:t>Eloquent ORM  được includes trong Laravel  cho phép bạn dễ dàng biến đổi các bảng trong CSDL thành các lớp trong PHP, các lớp này được gọi là các Model trong đó lớp đại diện cho bảng, các thuộc tính trong đối tượng đại diện cho cột.</a:t>
            </a:r>
          </a:p>
          <a:p>
            <a:r>
              <a:rPr lang="en-VN" dirty="0"/>
              <a:t>Thay vì làm việc trực tiếp với CSDL, Eloquent cho phép bạn làm việc với CSDL thông qua các đối tượng sinh ra từ model </a:t>
            </a:r>
          </a:p>
        </p:txBody>
      </p:sp>
    </p:spTree>
    <p:extLst>
      <p:ext uri="{BB962C8B-B14F-4D97-AF65-F5344CB8AC3E}">
        <p14:creationId xmlns:p14="http://schemas.microsoft.com/office/powerpoint/2010/main" val="7503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8181-1FCB-2741-A375-E75BAA2B6792}"/>
              </a:ext>
            </a:extLst>
          </p:cNvPr>
          <p:cNvSpPr>
            <a:spLocks noGrp="1"/>
          </p:cNvSpPr>
          <p:nvPr>
            <p:ph type="title"/>
          </p:nvPr>
        </p:nvSpPr>
        <p:spPr/>
        <p:txBody>
          <a:bodyPr/>
          <a:lstStyle/>
          <a:p>
            <a:r>
              <a:rPr lang="en-VN" dirty="0"/>
              <a:t>Tạo Model</a:t>
            </a:r>
          </a:p>
        </p:txBody>
      </p:sp>
      <p:sp>
        <p:nvSpPr>
          <p:cNvPr id="3" name="Content Placeholder 2">
            <a:extLst>
              <a:ext uri="{FF2B5EF4-FFF2-40B4-BE49-F238E27FC236}">
                <a16:creationId xmlns:a16="http://schemas.microsoft.com/office/drawing/2014/main" id="{4388AAD4-2434-464F-A827-05B1FFE23919}"/>
              </a:ext>
            </a:extLst>
          </p:cNvPr>
          <p:cNvSpPr>
            <a:spLocks noGrp="1"/>
          </p:cNvSpPr>
          <p:nvPr>
            <p:ph idx="1"/>
          </p:nvPr>
        </p:nvSpPr>
        <p:spPr>
          <a:xfrm>
            <a:off x="1037690" y="2222287"/>
            <a:ext cx="10335596" cy="1206713"/>
          </a:xfrm>
        </p:spPr>
        <p:txBody>
          <a:bodyPr/>
          <a:lstStyle/>
          <a:p>
            <a:r>
              <a:rPr lang="en-VN" dirty="0"/>
              <a:t>Để tạo model, sử dụng cú pháp sau </a:t>
            </a:r>
          </a:p>
          <a:p>
            <a:endParaRPr lang="en-VN" dirty="0"/>
          </a:p>
        </p:txBody>
      </p:sp>
      <p:sp>
        <p:nvSpPr>
          <p:cNvPr id="4" name="Rectangle 3">
            <a:extLst>
              <a:ext uri="{FF2B5EF4-FFF2-40B4-BE49-F238E27FC236}">
                <a16:creationId xmlns:a16="http://schemas.microsoft.com/office/drawing/2014/main" id="{4EE26E1A-6198-BB4A-A379-109C0EA86AE4}"/>
              </a:ext>
            </a:extLst>
          </p:cNvPr>
          <p:cNvSpPr/>
          <p:nvPr/>
        </p:nvSpPr>
        <p:spPr>
          <a:xfrm>
            <a:off x="1160979" y="3113766"/>
            <a:ext cx="9349483"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hp artisan make:model &lt;ModelName&gt;</a:t>
            </a:r>
          </a:p>
        </p:txBody>
      </p:sp>
      <p:sp>
        <p:nvSpPr>
          <p:cNvPr id="5" name="TextBox 4">
            <a:extLst>
              <a:ext uri="{FF2B5EF4-FFF2-40B4-BE49-F238E27FC236}">
                <a16:creationId xmlns:a16="http://schemas.microsoft.com/office/drawing/2014/main" id="{E70DB63A-7453-0F47-BC94-117D12986842}"/>
              </a:ext>
            </a:extLst>
          </p:cNvPr>
          <p:cNvSpPr txBox="1"/>
          <p:nvPr/>
        </p:nvSpPr>
        <p:spPr>
          <a:xfrm>
            <a:off x="1037690" y="4111083"/>
            <a:ext cx="11564384" cy="369332"/>
          </a:xfrm>
          <a:prstGeom prst="rect">
            <a:avLst/>
          </a:prstGeom>
          <a:noFill/>
        </p:spPr>
        <p:txBody>
          <a:bodyPr wrap="none" rtlCol="0">
            <a:spAutoFit/>
          </a:bodyPr>
          <a:lstStyle/>
          <a:p>
            <a:r>
              <a:rPr lang="en-VN" dirty="0"/>
              <a:t>Cú pháp tạo model cho phép bạn tạo luôn bảng của model đó với điều kiện thêm tham số --migration </a:t>
            </a:r>
          </a:p>
        </p:txBody>
      </p:sp>
      <p:sp>
        <p:nvSpPr>
          <p:cNvPr id="6" name="Rectangle 5">
            <a:extLst>
              <a:ext uri="{FF2B5EF4-FFF2-40B4-BE49-F238E27FC236}">
                <a16:creationId xmlns:a16="http://schemas.microsoft.com/office/drawing/2014/main" id="{96FD5224-816F-8947-BBE1-802DB01118F4}"/>
              </a:ext>
            </a:extLst>
          </p:cNvPr>
          <p:cNvSpPr/>
          <p:nvPr/>
        </p:nvSpPr>
        <p:spPr>
          <a:xfrm>
            <a:off x="1160978" y="4597233"/>
            <a:ext cx="9349483" cy="77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hp artisan make:model &lt;ModelName&gt; --migration</a:t>
            </a:r>
          </a:p>
        </p:txBody>
      </p:sp>
      <p:sp>
        <p:nvSpPr>
          <p:cNvPr id="7" name="Rectangle 6">
            <a:extLst>
              <a:ext uri="{FF2B5EF4-FFF2-40B4-BE49-F238E27FC236}">
                <a16:creationId xmlns:a16="http://schemas.microsoft.com/office/drawing/2014/main" id="{1E21F257-71CD-304F-B241-6C4602B6DE31}"/>
              </a:ext>
            </a:extLst>
          </p:cNvPr>
          <p:cNvSpPr/>
          <p:nvPr/>
        </p:nvSpPr>
        <p:spPr>
          <a:xfrm>
            <a:off x="1037690" y="5631344"/>
            <a:ext cx="11154310" cy="369332"/>
          </a:xfrm>
          <a:prstGeom prst="rect">
            <a:avLst/>
          </a:prstGeom>
        </p:spPr>
        <p:txBody>
          <a:bodyPr wrap="square">
            <a:spAutoFit/>
          </a:bodyPr>
          <a:lstStyle/>
          <a:p>
            <a:r>
              <a:rPr lang="en-VN" dirty="0"/>
              <a:t>Tương tự bạn có thể tạo seeder file tương ứng với Model bằng tham số --seeder</a:t>
            </a:r>
          </a:p>
        </p:txBody>
      </p:sp>
      <p:sp>
        <p:nvSpPr>
          <p:cNvPr id="8" name="Rectangle 7">
            <a:extLst>
              <a:ext uri="{FF2B5EF4-FFF2-40B4-BE49-F238E27FC236}">
                <a16:creationId xmlns:a16="http://schemas.microsoft.com/office/drawing/2014/main" id="{5D0C2C8A-29B1-F346-8287-26CB02EDC0C1}"/>
              </a:ext>
            </a:extLst>
          </p:cNvPr>
          <p:cNvSpPr/>
          <p:nvPr/>
        </p:nvSpPr>
        <p:spPr>
          <a:xfrm>
            <a:off x="1160978" y="6025799"/>
            <a:ext cx="9349483" cy="77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hp artisan make:model &lt;ModelName&gt; --seeder</a:t>
            </a:r>
          </a:p>
        </p:txBody>
      </p:sp>
    </p:spTree>
    <p:extLst>
      <p:ext uri="{BB962C8B-B14F-4D97-AF65-F5344CB8AC3E}">
        <p14:creationId xmlns:p14="http://schemas.microsoft.com/office/powerpoint/2010/main" val="15148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8195-78A7-FB4B-A123-6636260578B1}"/>
              </a:ext>
            </a:extLst>
          </p:cNvPr>
          <p:cNvSpPr>
            <a:spLocks noGrp="1"/>
          </p:cNvSpPr>
          <p:nvPr>
            <p:ph type="title"/>
          </p:nvPr>
        </p:nvSpPr>
        <p:spPr/>
        <p:txBody>
          <a:bodyPr/>
          <a:lstStyle/>
          <a:p>
            <a:r>
              <a:rPr lang="en-VN" dirty="0"/>
              <a:t>Map model với table</a:t>
            </a:r>
          </a:p>
        </p:txBody>
      </p:sp>
      <p:sp>
        <p:nvSpPr>
          <p:cNvPr id="3" name="Content Placeholder 2">
            <a:extLst>
              <a:ext uri="{FF2B5EF4-FFF2-40B4-BE49-F238E27FC236}">
                <a16:creationId xmlns:a16="http://schemas.microsoft.com/office/drawing/2014/main" id="{D326467B-74E7-8047-806B-80D88A25A34F}"/>
              </a:ext>
            </a:extLst>
          </p:cNvPr>
          <p:cNvSpPr>
            <a:spLocks noGrp="1"/>
          </p:cNvSpPr>
          <p:nvPr>
            <p:ph idx="1"/>
          </p:nvPr>
        </p:nvSpPr>
        <p:spPr/>
        <p:txBody>
          <a:bodyPr/>
          <a:lstStyle/>
          <a:p>
            <a:r>
              <a:rPr lang="en-VN" dirty="0"/>
              <a:t>Model sinh ra sẽ được đặt trong thư mục app/Models, model này là một lớp kế thừa lớp cha Model từ </a:t>
            </a:r>
            <a:r>
              <a:rPr lang="en-US" dirty="0"/>
              <a:t>Illuminate\Database\Eloquent\Model</a:t>
            </a:r>
          </a:p>
          <a:p>
            <a:r>
              <a:rPr lang="en-US" dirty="0" err="1"/>
              <a:t>Mặc</a:t>
            </a:r>
            <a:r>
              <a:rPr lang="en-US" dirty="0"/>
              <a:t> </a:t>
            </a:r>
            <a:r>
              <a:rPr lang="en-US" dirty="0" err="1"/>
              <a:t>định</a:t>
            </a:r>
            <a:r>
              <a:rPr lang="en-US" dirty="0"/>
              <a:t> </a:t>
            </a:r>
            <a:r>
              <a:rPr lang="en-US" dirty="0" err="1"/>
              <a:t>tên</a:t>
            </a:r>
            <a:r>
              <a:rPr lang="en-US" dirty="0"/>
              <a:t> </a:t>
            </a:r>
            <a:r>
              <a:rPr lang="en-US" dirty="0" err="1"/>
              <a:t>của</a:t>
            </a:r>
            <a:r>
              <a:rPr lang="en-US" dirty="0"/>
              <a:t> Model </a:t>
            </a:r>
            <a:r>
              <a:rPr lang="en-US" dirty="0" err="1"/>
              <a:t>là</a:t>
            </a:r>
            <a:r>
              <a:rPr lang="en-US" dirty="0"/>
              <a:t> CamelCase </a:t>
            </a:r>
            <a:r>
              <a:rPr lang="en-US" dirty="0" err="1"/>
              <a:t>và</a:t>
            </a:r>
            <a:r>
              <a:rPr lang="en-US" dirty="0"/>
              <a:t> </a:t>
            </a:r>
            <a:r>
              <a:rPr lang="en-US" dirty="0" err="1"/>
              <a:t>nó</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được</a:t>
            </a:r>
            <a:r>
              <a:rPr lang="en-US" dirty="0"/>
              <a:t> map </a:t>
            </a:r>
            <a:r>
              <a:rPr lang="en-US" dirty="0" err="1"/>
              <a:t>với</a:t>
            </a:r>
            <a:r>
              <a:rPr lang="en-US" dirty="0"/>
              <a:t> </a:t>
            </a:r>
            <a:r>
              <a:rPr lang="en-US" dirty="0" err="1"/>
              <a:t>tên</a:t>
            </a:r>
            <a:r>
              <a:rPr lang="en-US" dirty="0"/>
              <a:t> </a:t>
            </a:r>
            <a:r>
              <a:rPr lang="en-US" dirty="0" err="1"/>
              <a:t>bảng</a:t>
            </a:r>
            <a:r>
              <a:rPr lang="en-US" dirty="0"/>
              <a:t> </a:t>
            </a:r>
            <a:r>
              <a:rPr lang="en-US" dirty="0" err="1"/>
              <a:t>kiểu</a:t>
            </a:r>
            <a:r>
              <a:rPr lang="en-US" dirty="0"/>
              <a:t> </a:t>
            </a:r>
            <a:r>
              <a:rPr lang="en-US" dirty="0" err="1"/>
              <a:t>under_score</a:t>
            </a:r>
            <a:r>
              <a:rPr lang="en-US" dirty="0"/>
              <a:t> </a:t>
            </a:r>
            <a:r>
              <a:rPr lang="en-US" dirty="0" err="1"/>
              <a:t>có</a:t>
            </a:r>
            <a:r>
              <a:rPr lang="en-US" dirty="0"/>
              <a:t> </a:t>
            </a:r>
            <a:r>
              <a:rPr lang="en-US" dirty="0" err="1"/>
              <a:t>thêm</a:t>
            </a:r>
            <a:r>
              <a:rPr lang="en-US" dirty="0"/>
              <a:t> “s” </a:t>
            </a:r>
            <a:r>
              <a:rPr lang="en-US" dirty="0" err="1"/>
              <a:t>ở</a:t>
            </a:r>
            <a:r>
              <a:rPr lang="en-US" dirty="0"/>
              <a:t> </a:t>
            </a:r>
            <a:r>
              <a:rPr lang="en-US" dirty="0" err="1"/>
              <a:t>cuối</a:t>
            </a:r>
            <a:r>
              <a:rPr lang="en-US" dirty="0"/>
              <a:t>. </a:t>
            </a:r>
            <a:r>
              <a:rPr lang="en-US" dirty="0" err="1"/>
              <a:t>Ví</a:t>
            </a:r>
            <a:r>
              <a:rPr lang="en-US" dirty="0"/>
              <a:t> </a:t>
            </a:r>
            <a:r>
              <a:rPr lang="en-US" dirty="0" err="1"/>
              <a:t>dụ</a:t>
            </a:r>
            <a:r>
              <a:rPr lang="en-US" dirty="0"/>
              <a:t> model </a:t>
            </a:r>
            <a:r>
              <a:rPr lang="en-US" dirty="0" err="1"/>
              <a:t>tên</a:t>
            </a:r>
            <a:r>
              <a:rPr lang="en-US" dirty="0"/>
              <a:t> </a:t>
            </a:r>
            <a:r>
              <a:rPr lang="en-US" dirty="0" err="1"/>
              <a:t>là</a:t>
            </a:r>
            <a:r>
              <a:rPr lang="en-US" dirty="0"/>
              <a:t> User </a:t>
            </a:r>
            <a:r>
              <a:rPr lang="en-US" dirty="0" err="1"/>
              <a:t>sẽ</a:t>
            </a:r>
            <a:r>
              <a:rPr lang="en-US" dirty="0"/>
              <a:t> </a:t>
            </a:r>
            <a:r>
              <a:rPr lang="en-US" dirty="0" err="1"/>
              <a:t>được</a:t>
            </a:r>
            <a:r>
              <a:rPr lang="en-US" dirty="0"/>
              <a:t> map </a:t>
            </a:r>
            <a:r>
              <a:rPr lang="en-US" dirty="0" err="1"/>
              <a:t>với</a:t>
            </a:r>
            <a:r>
              <a:rPr lang="en-US" dirty="0"/>
              <a:t> </a:t>
            </a:r>
            <a:r>
              <a:rPr lang="en-US" dirty="0" err="1"/>
              <a:t>bảng</a:t>
            </a:r>
            <a:r>
              <a:rPr lang="en-US" dirty="0"/>
              <a:t> users, model </a:t>
            </a:r>
            <a:r>
              <a:rPr lang="en-US" dirty="0" err="1"/>
              <a:t>tên</a:t>
            </a:r>
            <a:r>
              <a:rPr lang="en-US" dirty="0"/>
              <a:t> Product </a:t>
            </a:r>
            <a:r>
              <a:rPr lang="en-US" dirty="0" err="1"/>
              <a:t>sẽ</a:t>
            </a:r>
            <a:r>
              <a:rPr lang="en-US" dirty="0"/>
              <a:t> </a:t>
            </a:r>
            <a:r>
              <a:rPr lang="en-US" dirty="0" err="1"/>
              <a:t>được</a:t>
            </a:r>
            <a:r>
              <a:rPr lang="en-US" dirty="0"/>
              <a:t> map </a:t>
            </a:r>
            <a:r>
              <a:rPr lang="en-US" dirty="0" err="1"/>
              <a:t>với</a:t>
            </a:r>
            <a:r>
              <a:rPr lang="en-US" dirty="0"/>
              <a:t> </a:t>
            </a:r>
            <a:r>
              <a:rPr lang="en-US" dirty="0" err="1"/>
              <a:t>bảng</a:t>
            </a:r>
            <a:r>
              <a:rPr lang="en-US" dirty="0"/>
              <a:t> products</a:t>
            </a:r>
          </a:p>
          <a:p>
            <a:r>
              <a:rPr lang="en-US" dirty="0" err="1"/>
              <a:t>Trong</a:t>
            </a:r>
            <a:r>
              <a:rPr lang="en-US" dirty="0"/>
              <a:t> </a:t>
            </a:r>
            <a:r>
              <a:rPr lang="en-US" dirty="0" err="1"/>
              <a:t>trường</a:t>
            </a:r>
            <a:r>
              <a:rPr lang="en-US" dirty="0"/>
              <a:t> </a:t>
            </a:r>
            <a:r>
              <a:rPr lang="en-US" dirty="0" err="1"/>
              <a:t>hợp</a:t>
            </a:r>
            <a:r>
              <a:rPr lang="en-US" dirty="0"/>
              <a:t> </a:t>
            </a:r>
            <a:r>
              <a:rPr lang="en-US" dirty="0" err="1"/>
              <a:t>tên</a:t>
            </a:r>
            <a:r>
              <a:rPr lang="en-US" dirty="0"/>
              <a:t> </a:t>
            </a:r>
            <a:r>
              <a:rPr lang="en-US" dirty="0" err="1"/>
              <a:t>bảng</a:t>
            </a:r>
            <a:r>
              <a:rPr lang="en-US" dirty="0"/>
              <a:t> </a:t>
            </a:r>
            <a:r>
              <a:rPr lang="en-US" dirty="0" err="1"/>
              <a:t>và</a:t>
            </a:r>
            <a:r>
              <a:rPr lang="en-US" dirty="0"/>
              <a:t> model </a:t>
            </a:r>
            <a:r>
              <a:rPr lang="en-US" dirty="0" err="1"/>
              <a:t>không</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bảng</a:t>
            </a:r>
            <a:r>
              <a:rPr lang="en-US" dirty="0"/>
              <a:t> </a:t>
            </a:r>
            <a:r>
              <a:rPr lang="en-US" dirty="0" err="1"/>
              <a:t>sẽ</a:t>
            </a:r>
            <a:r>
              <a:rPr lang="en-US" dirty="0"/>
              <a:t> map </a:t>
            </a:r>
            <a:r>
              <a:rPr lang="en-US" dirty="0" err="1"/>
              <a:t>với</a:t>
            </a:r>
            <a:r>
              <a:rPr lang="en-US" dirty="0"/>
              <a:t> model </a:t>
            </a:r>
            <a:r>
              <a:rPr lang="en-US" dirty="0" err="1"/>
              <a:t>này</a:t>
            </a:r>
            <a:r>
              <a:rPr lang="en-US" dirty="0"/>
              <a:t> </a:t>
            </a:r>
            <a:r>
              <a:rPr lang="en-US" dirty="0" err="1"/>
              <a:t>thông</a:t>
            </a:r>
            <a:r>
              <a:rPr lang="en-US" dirty="0"/>
              <a:t> qua </a:t>
            </a:r>
            <a:r>
              <a:rPr lang="en-US" dirty="0" err="1"/>
              <a:t>thuộc</a:t>
            </a:r>
            <a:r>
              <a:rPr lang="en-US" dirty="0"/>
              <a:t> </a:t>
            </a:r>
            <a:r>
              <a:rPr lang="en-US" dirty="0" err="1"/>
              <a:t>tính</a:t>
            </a:r>
            <a:r>
              <a:rPr lang="en-US" dirty="0"/>
              <a:t> </a:t>
            </a:r>
            <a:r>
              <a:rPr lang="en-US" b="1" dirty="0"/>
              <a:t>protected $table </a:t>
            </a:r>
          </a:p>
          <a:p>
            <a:r>
              <a:rPr lang="en-US" dirty="0" err="1"/>
              <a:t>Ví</a:t>
            </a:r>
            <a:r>
              <a:rPr lang="en-US" dirty="0"/>
              <a:t> </a:t>
            </a:r>
            <a:r>
              <a:rPr lang="en-US" dirty="0" err="1"/>
              <a:t>dụ</a:t>
            </a:r>
            <a:r>
              <a:rPr lang="en-US" dirty="0"/>
              <a:t> </a:t>
            </a:r>
            <a:endParaRPr lang="en-VN" dirty="0"/>
          </a:p>
        </p:txBody>
      </p:sp>
      <p:sp>
        <p:nvSpPr>
          <p:cNvPr id="4" name="Rectangle 3">
            <a:extLst>
              <a:ext uri="{FF2B5EF4-FFF2-40B4-BE49-F238E27FC236}">
                <a16:creationId xmlns:a16="http://schemas.microsoft.com/office/drawing/2014/main" id="{19D16F8D-3126-F94D-85EE-A99BB6859D01}"/>
              </a:ext>
            </a:extLst>
          </p:cNvPr>
          <p:cNvSpPr/>
          <p:nvPr/>
        </p:nvSpPr>
        <p:spPr>
          <a:xfrm>
            <a:off x="1962363" y="5401598"/>
            <a:ext cx="9072081" cy="81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rotected $table = ‘myUserTable’;</a:t>
            </a:r>
          </a:p>
        </p:txBody>
      </p:sp>
    </p:spTree>
    <p:extLst>
      <p:ext uri="{BB962C8B-B14F-4D97-AF65-F5344CB8AC3E}">
        <p14:creationId xmlns:p14="http://schemas.microsoft.com/office/powerpoint/2010/main" val="238209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D2C9-F276-2E4B-95A9-DB0FBB8DBAE9}"/>
              </a:ext>
            </a:extLst>
          </p:cNvPr>
          <p:cNvSpPr>
            <a:spLocks noGrp="1"/>
          </p:cNvSpPr>
          <p:nvPr>
            <p:ph type="title"/>
          </p:nvPr>
        </p:nvSpPr>
        <p:spPr/>
        <p:txBody>
          <a:bodyPr/>
          <a:lstStyle/>
          <a:p>
            <a:r>
              <a:rPr lang="en-VN" dirty="0"/>
              <a:t>Map khoá chính</a:t>
            </a:r>
          </a:p>
        </p:txBody>
      </p:sp>
      <p:sp>
        <p:nvSpPr>
          <p:cNvPr id="3" name="Content Placeholder 2">
            <a:extLst>
              <a:ext uri="{FF2B5EF4-FFF2-40B4-BE49-F238E27FC236}">
                <a16:creationId xmlns:a16="http://schemas.microsoft.com/office/drawing/2014/main" id="{E4884612-3C06-FE40-9F82-D4D9A1685FB1}"/>
              </a:ext>
            </a:extLst>
          </p:cNvPr>
          <p:cNvSpPr>
            <a:spLocks noGrp="1"/>
          </p:cNvSpPr>
          <p:nvPr>
            <p:ph idx="1"/>
          </p:nvPr>
        </p:nvSpPr>
        <p:spPr>
          <a:xfrm>
            <a:off x="924674" y="2222287"/>
            <a:ext cx="10448612" cy="970451"/>
          </a:xfrm>
        </p:spPr>
        <p:txBody>
          <a:bodyPr>
            <a:normAutofit lnSpcReduction="10000"/>
          </a:bodyPr>
          <a:lstStyle/>
          <a:p>
            <a:r>
              <a:rPr lang="en-VN" dirty="0"/>
              <a:t>Mặc định, Model sẽ tự nhận cột id là khoá chính kiểu số nguyên tự tăng, nhưng trong trường bạn định nghĩa tên cột của bảng khác với id bạn có thể chỉ định khóa chính đó như sau </a:t>
            </a:r>
          </a:p>
          <a:p>
            <a:endParaRPr lang="en-VN" dirty="0"/>
          </a:p>
        </p:txBody>
      </p:sp>
      <p:sp>
        <p:nvSpPr>
          <p:cNvPr id="4" name="Rectangle 3">
            <a:extLst>
              <a:ext uri="{FF2B5EF4-FFF2-40B4-BE49-F238E27FC236}">
                <a16:creationId xmlns:a16="http://schemas.microsoft.com/office/drawing/2014/main" id="{133D03F3-1509-8E40-B8E9-2CA19A7A94C2}"/>
              </a:ext>
            </a:extLst>
          </p:cNvPr>
          <p:cNvSpPr/>
          <p:nvPr/>
        </p:nvSpPr>
        <p:spPr>
          <a:xfrm>
            <a:off x="924674" y="3018034"/>
            <a:ext cx="10150868"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rotected $primaryKey = ‘p_id’;</a:t>
            </a:r>
          </a:p>
        </p:txBody>
      </p:sp>
      <p:sp>
        <p:nvSpPr>
          <p:cNvPr id="5" name="Content Placeholder 2">
            <a:extLst>
              <a:ext uri="{FF2B5EF4-FFF2-40B4-BE49-F238E27FC236}">
                <a16:creationId xmlns:a16="http://schemas.microsoft.com/office/drawing/2014/main" id="{B4BFA365-C856-4040-B1B6-199FDE07284A}"/>
              </a:ext>
            </a:extLst>
          </p:cNvPr>
          <p:cNvSpPr txBox="1">
            <a:spLocks/>
          </p:cNvSpPr>
          <p:nvPr/>
        </p:nvSpPr>
        <p:spPr>
          <a:xfrm>
            <a:off x="810000" y="4150488"/>
            <a:ext cx="10457326" cy="4852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Nếu như khoá chính của bạn không tự tăng, ta cần chỉ định trong Model nh</a:t>
            </a:r>
          </a:p>
          <a:p>
            <a:endParaRPr lang="en-VN" dirty="0"/>
          </a:p>
        </p:txBody>
      </p:sp>
      <p:sp>
        <p:nvSpPr>
          <p:cNvPr id="6" name="Rectangle 5">
            <a:extLst>
              <a:ext uri="{FF2B5EF4-FFF2-40B4-BE49-F238E27FC236}">
                <a16:creationId xmlns:a16="http://schemas.microsoft.com/office/drawing/2014/main" id="{D86D8ACA-9CA2-BE40-9E98-010FF9070E40}"/>
              </a:ext>
            </a:extLst>
          </p:cNvPr>
          <p:cNvSpPr/>
          <p:nvPr/>
        </p:nvSpPr>
        <p:spPr>
          <a:xfrm>
            <a:off x="963229" y="4476261"/>
            <a:ext cx="10150868"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$incrementing = false;</a:t>
            </a:r>
            <a:endParaRPr lang="en-VN" dirty="0"/>
          </a:p>
        </p:txBody>
      </p:sp>
      <p:sp>
        <p:nvSpPr>
          <p:cNvPr id="7" name="Content Placeholder 2">
            <a:extLst>
              <a:ext uri="{FF2B5EF4-FFF2-40B4-BE49-F238E27FC236}">
                <a16:creationId xmlns:a16="http://schemas.microsoft.com/office/drawing/2014/main" id="{74AE2A0C-7CA1-A04B-91AB-B1D0392DF399}"/>
              </a:ext>
            </a:extLst>
          </p:cNvPr>
          <p:cNvSpPr txBox="1">
            <a:spLocks/>
          </p:cNvSpPr>
          <p:nvPr/>
        </p:nvSpPr>
        <p:spPr>
          <a:xfrm>
            <a:off x="810000" y="5499371"/>
            <a:ext cx="10457326" cy="4852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Nếu như khoá chính không phải kiểu số nguyên, ta cần chỉ định như sau </a:t>
            </a:r>
          </a:p>
        </p:txBody>
      </p:sp>
      <p:sp>
        <p:nvSpPr>
          <p:cNvPr id="8" name="Rectangle 7">
            <a:extLst>
              <a:ext uri="{FF2B5EF4-FFF2-40B4-BE49-F238E27FC236}">
                <a16:creationId xmlns:a16="http://schemas.microsoft.com/office/drawing/2014/main" id="{B9422602-BAA5-E841-B3BC-668E5AA0905F}"/>
              </a:ext>
            </a:extLst>
          </p:cNvPr>
          <p:cNvSpPr/>
          <p:nvPr/>
        </p:nvSpPr>
        <p:spPr>
          <a:xfrm>
            <a:off x="924674" y="6012775"/>
            <a:ext cx="10150868"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protected $</a:t>
            </a:r>
            <a:r>
              <a:rPr lang="en-US" dirty="0" err="1"/>
              <a:t>keyType</a:t>
            </a:r>
            <a:r>
              <a:rPr lang="en-US" dirty="0"/>
              <a:t> = 'string';</a:t>
            </a:r>
            <a:endParaRPr lang="en-VN" dirty="0"/>
          </a:p>
        </p:txBody>
      </p:sp>
    </p:spTree>
    <p:extLst>
      <p:ext uri="{BB962C8B-B14F-4D97-AF65-F5344CB8AC3E}">
        <p14:creationId xmlns:p14="http://schemas.microsoft.com/office/powerpoint/2010/main" val="172285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1AC4-9413-DA46-86BF-F0F840C451EA}"/>
              </a:ext>
            </a:extLst>
          </p:cNvPr>
          <p:cNvSpPr>
            <a:spLocks noGrp="1"/>
          </p:cNvSpPr>
          <p:nvPr>
            <p:ph type="title"/>
          </p:nvPr>
        </p:nvSpPr>
        <p:spPr/>
        <p:txBody>
          <a:bodyPr/>
          <a:lstStyle/>
          <a:p>
            <a:r>
              <a:rPr lang="en-VN" dirty="0"/>
              <a:t>Lấy kết quả từ bảng</a:t>
            </a:r>
          </a:p>
        </p:txBody>
      </p:sp>
      <p:sp>
        <p:nvSpPr>
          <p:cNvPr id="3" name="Content Placeholder 2">
            <a:extLst>
              <a:ext uri="{FF2B5EF4-FFF2-40B4-BE49-F238E27FC236}">
                <a16:creationId xmlns:a16="http://schemas.microsoft.com/office/drawing/2014/main" id="{DE234AC4-9528-9448-AFC0-36000C389683}"/>
              </a:ext>
            </a:extLst>
          </p:cNvPr>
          <p:cNvSpPr>
            <a:spLocks noGrp="1"/>
          </p:cNvSpPr>
          <p:nvPr>
            <p:ph idx="1"/>
          </p:nvPr>
        </p:nvSpPr>
        <p:spPr>
          <a:xfrm>
            <a:off x="810000" y="2460085"/>
            <a:ext cx="10571998" cy="970451"/>
          </a:xfrm>
        </p:spPr>
        <p:txBody>
          <a:bodyPr/>
          <a:lstStyle/>
          <a:p>
            <a:r>
              <a:rPr lang="en-VN" dirty="0"/>
              <a:t>Sau khi có model, ta sẽ thao tác với CSDL dữ liệu thông qua model, để lấy dữ liệu từ bảng thông qua model sử dụng lệnh sau </a:t>
            </a:r>
          </a:p>
          <a:p>
            <a:endParaRPr lang="en-VN" dirty="0"/>
          </a:p>
        </p:txBody>
      </p:sp>
      <p:sp>
        <p:nvSpPr>
          <p:cNvPr id="4" name="Rectangle 3">
            <a:extLst>
              <a:ext uri="{FF2B5EF4-FFF2-40B4-BE49-F238E27FC236}">
                <a16:creationId xmlns:a16="http://schemas.microsoft.com/office/drawing/2014/main" id="{5F2BE4EE-4D4A-3345-9745-4D141DDC1DCE}"/>
              </a:ext>
            </a:extLst>
          </p:cNvPr>
          <p:cNvSpPr/>
          <p:nvPr/>
        </p:nvSpPr>
        <p:spPr>
          <a:xfrm>
            <a:off x="810000" y="3429000"/>
            <a:ext cx="10120044" cy="94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dirty="0"/>
              <a:t>									ModelName::all()</a:t>
            </a:r>
          </a:p>
        </p:txBody>
      </p:sp>
      <p:sp>
        <p:nvSpPr>
          <p:cNvPr id="5" name="Content Placeholder 2">
            <a:extLst>
              <a:ext uri="{FF2B5EF4-FFF2-40B4-BE49-F238E27FC236}">
                <a16:creationId xmlns:a16="http://schemas.microsoft.com/office/drawing/2014/main" id="{E5EB3FF4-69D1-7D48-94F2-AC0C25823C84}"/>
              </a:ext>
            </a:extLst>
          </p:cNvPr>
          <p:cNvSpPr txBox="1">
            <a:spLocks/>
          </p:cNvSpPr>
          <p:nvPr/>
        </p:nvSpPr>
        <p:spPr>
          <a:xfrm>
            <a:off x="810000" y="4472983"/>
            <a:ext cx="10571998" cy="9704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Lệnh trên sẽ lấy tất cả các dữ liệu từ bảng và trả về một collection</a:t>
            </a:r>
          </a:p>
        </p:txBody>
      </p:sp>
    </p:spTree>
    <p:extLst>
      <p:ext uri="{BB962C8B-B14F-4D97-AF65-F5344CB8AC3E}">
        <p14:creationId xmlns:p14="http://schemas.microsoft.com/office/powerpoint/2010/main" val="312360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AFB1-E87B-E64F-9542-31EEF88CC236}"/>
              </a:ext>
            </a:extLst>
          </p:cNvPr>
          <p:cNvSpPr>
            <a:spLocks noGrp="1"/>
          </p:cNvSpPr>
          <p:nvPr>
            <p:ph type="title"/>
          </p:nvPr>
        </p:nvSpPr>
        <p:spPr/>
        <p:txBody>
          <a:bodyPr/>
          <a:lstStyle/>
          <a:p>
            <a:r>
              <a:rPr lang="en-VN" dirty="0"/>
              <a:t>Building query</a:t>
            </a:r>
          </a:p>
        </p:txBody>
      </p:sp>
      <p:sp>
        <p:nvSpPr>
          <p:cNvPr id="3" name="Content Placeholder 2">
            <a:extLst>
              <a:ext uri="{FF2B5EF4-FFF2-40B4-BE49-F238E27FC236}">
                <a16:creationId xmlns:a16="http://schemas.microsoft.com/office/drawing/2014/main" id="{C294E73D-38DC-3A44-9685-049350EADCF3}"/>
              </a:ext>
            </a:extLst>
          </p:cNvPr>
          <p:cNvSpPr>
            <a:spLocks noGrp="1"/>
          </p:cNvSpPr>
          <p:nvPr>
            <p:ph idx="1"/>
          </p:nvPr>
        </p:nvSpPr>
        <p:spPr>
          <a:xfrm>
            <a:off x="904126" y="2222288"/>
            <a:ext cx="10469160" cy="970450"/>
          </a:xfrm>
        </p:spPr>
        <p:txBody>
          <a:bodyPr/>
          <a:lstStyle/>
          <a:p>
            <a:r>
              <a:rPr lang="en-VN" dirty="0"/>
              <a:t>Eloquent ORM cho phép bạn xây dựng query builder nhưng không thông qua lớp DB mà thông qua ngay bản thân của model, bạn có thể xây dựng các mệnh đề where, orderBy, etc với query builder. Ví dụ </a:t>
            </a:r>
          </a:p>
        </p:txBody>
      </p:sp>
      <p:pic>
        <p:nvPicPr>
          <p:cNvPr id="4" name="Picture 3">
            <a:extLst>
              <a:ext uri="{FF2B5EF4-FFF2-40B4-BE49-F238E27FC236}">
                <a16:creationId xmlns:a16="http://schemas.microsoft.com/office/drawing/2014/main" id="{D9DDEC0D-E6C1-E347-9AE0-0379A364764C}"/>
              </a:ext>
            </a:extLst>
          </p:cNvPr>
          <p:cNvPicPr>
            <a:picLocks noChangeAspect="1"/>
          </p:cNvPicPr>
          <p:nvPr/>
        </p:nvPicPr>
        <p:blipFill>
          <a:blip r:embed="rId2"/>
          <a:stretch>
            <a:fillRect/>
          </a:stretch>
        </p:blipFill>
        <p:spPr>
          <a:xfrm>
            <a:off x="904126" y="3580168"/>
            <a:ext cx="10829730" cy="1703878"/>
          </a:xfrm>
          <a:prstGeom prst="rect">
            <a:avLst/>
          </a:prstGeom>
        </p:spPr>
      </p:pic>
    </p:spTree>
    <p:extLst>
      <p:ext uri="{BB962C8B-B14F-4D97-AF65-F5344CB8AC3E}">
        <p14:creationId xmlns:p14="http://schemas.microsoft.com/office/powerpoint/2010/main" val="281738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C68-4E4A-1044-934C-3B54F9ADBA0F}"/>
              </a:ext>
            </a:extLst>
          </p:cNvPr>
          <p:cNvSpPr>
            <a:spLocks noGrp="1"/>
          </p:cNvSpPr>
          <p:nvPr>
            <p:ph type="title"/>
          </p:nvPr>
        </p:nvSpPr>
        <p:spPr/>
        <p:txBody>
          <a:bodyPr/>
          <a:lstStyle/>
          <a:p>
            <a:r>
              <a:rPr lang="en-VN" dirty="0"/>
              <a:t>Lấy về một bản ghi </a:t>
            </a:r>
          </a:p>
        </p:txBody>
      </p:sp>
      <p:sp>
        <p:nvSpPr>
          <p:cNvPr id="3" name="Content Placeholder 2">
            <a:extLst>
              <a:ext uri="{FF2B5EF4-FFF2-40B4-BE49-F238E27FC236}">
                <a16:creationId xmlns:a16="http://schemas.microsoft.com/office/drawing/2014/main" id="{C3625526-5ED4-6848-9AB2-97AF058EC202}"/>
              </a:ext>
            </a:extLst>
          </p:cNvPr>
          <p:cNvSpPr>
            <a:spLocks noGrp="1"/>
          </p:cNvSpPr>
          <p:nvPr>
            <p:ph idx="1"/>
          </p:nvPr>
        </p:nvSpPr>
        <p:spPr>
          <a:xfrm>
            <a:off x="810000" y="2222287"/>
            <a:ext cx="10563286" cy="815203"/>
          </a:xfrm>
        </p:spPr>
        <p:txBody>
          <a:bodyPr>
            <a:normAutofit fontScale="92500" lnSpcReduction="10000"/>
          </a:bodyPr>
          <a:lstStyle/>
          <a:p>
            <a:r>
              <a:rPr lang="en-VN" dirty="0"/>
              <a:t>Để lấy về một bản ghi thông qua id ta sử dụng hàm find(), hàm này sẽ lấy về một bản ghi và tự động tạo một đối tượng từ Model trong đó các cột trở thành các thuộc tính trong đối tượng. Ví dụ</a:t>
            </a:r>
          </a:p>
        </p:txBody>
      </p:sp>
      <p:pic>
        <p:nvPicPr>
          <p:cNvPr id="4" name="Picture 3">
            <a:extLst>
              <a:ext uri="{FF2B5EF4-FFF2-40B4-BE49-F238E27FC236}">
                <a16:creationId xmlns:a16="http://schemas.microsoft.com/office/drawing/2014/main" id="{19EBE050-8B14-744D-A6B2-A4D801D85CBB}"/>
              </a:ext>
            </a:extLst>
          </p:cNvPr>
          <p:cNvPicPr>
            <a:picLocks noChangeAspect="1"/>
          </p:cNvPicPr>
          <p:nvPr/>
        </p:nvPicPr>
        <p:blipFill>
          <a:blip r:embed="rId2"/>
          <a:stretch>
            <a:fillRect/>
          </a:stretch>
        </p:blipFill>
        <p:spPr>
          <a:xfrm>
            <a:off x="909863" y="3034163"/>
            <a:ext cx="8064500" cy="1041400"/>
          </a:xfrm>
          <a:prstGeom prst="rect">
            <a:avLst/>
          </a:prstGeom>
        </p:spPr>
      </p:pic>
      <p:sp>
        <p:nvSpPr>
          <p:cNvPr id="5" name="Content Placeholder 2">
            <a:extLst>
              <a:ext uri="{FF2B5EF4-FFF2-40B4-BE49-F238E27FC236}">
                <a16:creationId xmlns:a16="http://schemas.microsoft.com/office/drawing/2014/main" id="{24F0D8CB-7950-6243-800B-362A8A60F248}"/>
              </a:ext>
            </a:extLst>
          </p:cNvPr>
          <p:cNvSpPr txBox="1">
            <a:spLocks/>
          </p:cNvSpPr>
          <p:nvPr/>
        </p:nvSpPr>
        <p:spPr>
          <a:xfrm>
            <a:off x="818712" y="4212368"/>
            <a:ext cx="10563286" cy="8152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Bạn cũng có thể lấy về một bản ghi thông qua query builder như sau </a:t>
            </a:r>
          </a:p>
        </p:txBody>
      </p:sp>
      <p:pic>
        <p:nvPicPr>
          <p:cNvPr id="6" name="Picture 5">
            <a:extLst>
              <a:ext uri="{FF2B5EF4-FFF2-40B4-BE49-F238E27FC236}">
                <a16:creationId xmlns:a16="http://schemas.microsoft.com/office/drawing/2014/main" id="{7717EB79-77A6-664B-A6B9-204BE07947FC}"/>
              </a:ext>
            </a:extLst>
          </p:cNvPr>
          <p:cNvPicPr>
            <a:picLocks noChangeAspect="1"/>
          </p:cNvPicPr>
          <p:nvPr/>
        </p:nvPicPr>
        <p:blipFill>
          <a:blip r:embed="rId3"/>
          <a:stretch>
            <a:fillRect/>
          </a:stretch>
        </p:blipFill>
        <p:spPr>
          <a:xfrm>
            <a:off x="909863" y="5094972"/>
            <a:ext cx="8255000" cy="1231900"/>
          </a:xfrm>
          <a:prstGeom prst="rect">
            <a:avLst/>
          </a:prstGeom>
        </p:spPr>
      </p:pic>
    </p:spTree>
    <p:extLst>
      <p:ext uri="{BB962C8B-B14F-4D97-AF65-F5344CB8AC3E}">
        <p14:creationId xmlns:p14="http://schemas.microsoft.com/office/powerpoint/2010/main" val="96973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1973</TotalTime>
  <Words>1743</Words>
  <Application>Microsoft Macintosh PowerPoint</Application>
  <PresentationFormat>Widescreen</PresentationFormat>
  <Paragraphs>104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2</vt:lpstr>
      <vt:lpstr>Quotable</vt:lpstr>
      <vt:lpstr>Laravel DB II (ORM &amp; FACTORY)</vt:lpstr>
      <vt:lpstr>Tổng quan</vt:lpstr>
      <vt:lpstr>Eloquent ORM </vt:lpstr>
      <vt:lpstr>Tạo Model</vt:lpstr>
      <vt:lpstr>Map model với table</vt:lpstr>
      <vt:lpstr>Map khoá chính</vt:lpstr>
      <vt:lpstr>Lấy kết quả từ bảng</vt:lpstr>
      <vt:lpstr>Building query</vt:lpstr>
      <vt:lpstr>Lấy về một bản ghi </vt:lpstr>
      <vt:lpstr>Chèn dữ liệu vào bảng</vt:lpstr>
      <vt:lpstr>Chèn thông qua create</vt:lpstr>
      <vt:lpstr>Ví dụ</vt:lpstr>
      <vt:lpstr>Cập nhật một bản ghi </vt:lpstr>
      <vt:lpstr>Cập nhật một bản ghi </vt:lpstr>
      <vt:lpstr>Xoá một bản ghi từ bảng</vt:lpstr>
      <vt:lpstr>Xoá mềm (Soft Delete)</vt:lpstr>
      <vt:lpstr>Cấu hình xoá mềm</vt:lpstr>
      <vt:lpstr>Xoá mềm</vt:lpstr>
      <vt:lpstr>Lấy về bản ghi đã bị xoá mềm</vt:lpstr>
      <vt:lpstr>Restore lại bản ghi</vt:lpstr>
      <vt:lpstr>Xoá cứng</vt:lpstr>
      <vt:lpstr>Demo về Soft Delete</vt:lpstr>
      <vt:lpstr>Factory</vt:lpstr>
      <vt:lpstr>Tạo Factory File</vt:lpstr>
      <vt:lpstr>Nội dung của một file Factory</vt:lpstr>
      <vt:lpstr>Chạy factory</vt:lpstr>
      <vt:lpstr>Demo</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524</cp:revision>
  <dcterms:created xsi:type="dcterms:W3CDTF">2020-06-22T11:31:44Z</dcterms:created>
  <dcterms:modified xsi:type="dcterms:W3CDTF">2021-07-19T15:47:28Z</dcterms:modified>
</cp:coreProperties>
</file>