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sldIdLst>
    <p:sldId id="256" r:id="rId2"/>
    <p:sldId id="257" r:id="rId3"/>
    <p:sldId id="258" r:id="rId4"/>
    <p:sldId id="259" r:id="rId5"/>
    <p:sldId id="260" r:id="rId6"/>
    <p:sldId id="261" r:id="rId7"/>
    <p:sldId id="265" r:id="rId8"/>
    <p:sldId id="266" r:id="rId9"/>
    <p:sldId id="268" r:id="rId10"/>
    <p:sldId id="295" r:id="rId11"/>
    <p:sldId id="267" r:id="rId12"/>
    <p:sldId id="269" r:id="rId13"/>
    <p:sldId id="282" r:id="rId14"/>
    <p:sldId id="283" r:id="rId15"/>
    <p:sldId id="284" r:id="rId16"/>
    <p:sldId id="287" r:id="rId17"/>
    <p:sldId id="272" r:id="rId18"/>
    <p:sldId id="285" r:id="rId19"/>
    <p:sldId id="286" r:id="rId20"/>
    <p:sldId id="274" r:id="rId21"/>
    <p:sldId id="288" r:id="rId22"/>
    <p:sldId id="289" r:id="rId23"/>
    <p:sldId id="290" r:id="rId24"/>
    <p:sldId id="291" r:id="rId25"/>
    <p:sldId id="292" r:id="rId26"/>
    <p:sldId id="293" r:id="rId27"/>
    <p:sldId id="29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85"/>
    <p:restoredTop sz="94824"/>
  </p:normalViewPr>
  <p:slideViewPr>
    <p:cSldViewPr snapToGrid="0" snapToObjects="1">
      <p:cViewPr varScale="1">
        <p:scale>
          <a:sx n="141" d="100"/>
          <a:sy n="141" d="100"/>
        </p:scale>
        <p:origin x="7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15995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7/8/21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179650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7/8/21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611901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C305A4E-4F53-D641-AC47-88DDF591BCB7}" type="datetimeFigureOut">
              <a:rPr lang="en-US" smtClean="0"/>
              <a:t>7/8/21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432537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34034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82253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05A4E-4F53-D641-AC47-88DDF591BCB7}" type="datetimeFigureOut">
              <a:rPr lang="en-US" smtClean="0"/>
              <a:t>7/8/21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09173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305A4E-4F53-D641-AC47-88DDF591BCB7}" type="datetimeFigureOut">
              <a:rPr lang="en-US" smtClean="0"/>
              <a:t>7/8/21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68093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305A4E-4F53-D641-AC47-88DDF591BCB7}" type="datetimeFigureOut">
              <a:rPr lang="en-US" smtClean="0"/>
              <a:t>7/8/21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4152742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305A4E-4F53-D641-AC47-88DDF591BCB7}" type="datetimeFigureOut">
              <a:rPr lang="en-US" smtClean="0"/>
              <a:t>7/8/21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5008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305A4E-4F53-D641-AC47-88DDF591BCB7}" type="datetimeFigureOut">
              <a:rPr lang="en-US" smtClean="0"/>
              <a:t>7/8/21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227979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305A4E-4F53-D641-AC47-88DDF591BCB7}" type="datetimeFigureOut">
              <a:rPr lang="en-US" smtClean="0"/>
              <a:t>7/8/21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270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05A4E-4F53-D641-AC47-88DDF591BCB7}" type="datetimeFigureOut">
              <a:rPr lang="en-US" smtClean="0"/>
              <a:t>7/8/21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914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C305A4E-4F53-D641-AC47-88DDF591BCB7}" type="datetimeFigureOut">
              <a:rPr lang="en-US" smtClean="0"/>
              <a:t>7/8/21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D7851F7-8F05-2F43-8F2D-4C6D27E65A2C}" type="slidenum">
              <a:rPr lang="en-US" smtClean="0"/>
              <a:t>‹#›</a:t>
            </a:fld>
            <a:endParaRPr lang="en-US"/>
          </a:p>
        </p:txBody>
      </p:sp>
    </p:spTree>
    <p:extLst>
      <p:ext uri="{BB962C8B-B14F-4D97-AF65-F5344CB8AC3E}">
        <p14:creationId xmlns:p14="http://schemas.microsoft.com/office/powerpoint/2010/main" val="345192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C305A4E-4F53-D641-AC47-88DDF591BCB7}" type="datetimeFigureOut">
              <a:rPr lang="en-US" smtClean="0"/>
              <a:t>7/8/21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D7851F7-8F05-2F43-8F2D-4C6D27E65A2C}" type="slidenum">
              <a:rPr lang="en-US" smtClean="0"/>
              <a:t>‹#›</a:t>
            </a:fld>
            <a:endParaRPr lang="en-US"/>
          </a:p>
        </p:txBody>
      </p:sp>
    </p:spTree>
    <p:extLst>
      <p:ext uri="{BB962C8B-B14F-4D97-AF65-F5344CB8AC3E}">
        <p14:creationId xmlns:p14="http://schemas.microsoft.com/office/powerpoint/2010/main" val="3465643564"/>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iit.com/post?id=1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4A22-3715-C445-8A6E-1B407623ED1B}"/>
              </a:ext>
            </a:extLst>
          </p:cNvPr>
          <p:cNvSpPr>
            <a:spLocks noGrp="1"/>
          </p:cNvSpPr>
          <p:nvPr>
            <p:ph type="ctrTitle"/>
          </p:nvPr>
        </p:nvSpPr>
        <p:spPr>
          <a:xfrm>
            <a:off x="529389" y="567891"/>
            <a:ext cx="10852612" cy="3852307"/>
          </a:xfrm>
        </p:spPr>
        <p:txBody>
          <a:bodyPr>
            <a:normAutofit/>
          </a:bodyPr>
          <a:lstStyle/>
          <a:p>
            <a:r>
              <a:rPr lang="en-US" dirty="0"/>
              <a:t>Controller &amp; </a:t>
            </a:r>
            <a:r>
              <a:rPr lang="en-US" dirty="0" err="1"/>
              <a:t>Xử</a:t>
            </a:r>
            <a:r>
              <a:rPr lang="en-US" dirty="0"/>
              <a:t> </a:t>
            </a:r>
            <a:r>
              <a:rPr lang="en-US" dirty="0" err="1"/>
              <a:t>lý</a:t>
            </a:r>
            <a:r>
              <a:rPr lang="en-US" dirty="0"/>
              <a:t> request </a:t>
            </a:r>
            <a:r>
              <a:rPr lang="en-US" dirty="0" err="1"/>
              <a:t>trong</a:t>
            </a:r>
            <a:r>
              <a:rPr lang="en-US" dirty="0"/>
              <a:t> Laravel, Template </a:t>
            </a:r>
            <a:r>
              <a:rPr lang="en-US" dirty="0" err="1"/>
              <a:t>nâng</a:t>
            </a:r>
            <a:r>
              <a:rPr lang="en-US" dirty="0"/>
              <a:t> </a:t>
            </a:r>
            <a:r>
              <a:rPr lang="en-US" dirty="0" err="1"/>
              <a:t>cao</a:t>
            </a:r>
            <a:endParaRPr lang="en-US" dirty="0"/>
          </a:p>
        </p:txBody>
      </p:sp>
      <p:sp>
        <p:nvSpPr>
          <p:cNvPr id="3" name="Subtitle 2">
            <a:extLst>
              <a:ext uri="{FF2B5EF4-FFF2-40B4-BE49-F238E27FC236}">
                <a16:creationId xmlns:a16="http://schemas.microsoft.com/office/drawing/2014/main" id="{9142A1CB-6A2C-574A-A6E6-3228C97D269D}"/>
              </a:ext>
            </a:extLst>
          </p:cNvPr>
          <p:cNvSpPr>
            <a:spLocks noGrp="1"/>
          </p:cNvSpPr>
          <p:nvPr>
            <p:ph type="subTitle" idx="1"/>
          </p:nvPr>
        </p:nvSpPr>
        <p:spPr/>
        <p:txBody>
          <a:bodyPr/>
          <a:lstStyle/>
          <a:p>
            <a:r>
              <a:rPr lang="en-US" dirty="0"/>
              <a:t>NIIT ICT HÀ NỘI – NGUYỄN THÀNH LUÂN</a:t>
            </a:r>
          </a:p>
        </p:txBody>
      </p:sp>
    </p:spTree>
    <p:extLst>
      <p:ext uri="{BB962C8B-B14F-4D97-AF65-F5344CB8AC3E}">
        <p14:creationId xmlns:p14="http://schemas.microsoft.com/office/powerpoint/2010/main" val="124766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0EB0-0DE5-984D-B230-39F955D6766A}"/>
              </a:ext>
            </a:extLst>
          </p:cNvPr>
          <p:cNvSpPr>
            <a:spLocks noGrp="1"/>
          </p:cNvSpPr>
          <p:nvPr>
            <p:ph type="title"/>
          </p:nvPr>
        </p:nvSpPr>
        <p:spPr/>
        <p:txBody>
          <a:bodyPr/>
          <a:lstStyle/>
          <a:p>
            <a:r>
              <a:rPr lang="en-VN" dirty="0"/>
              <a:t>Kiểm tra phương thức gửi dữ liệu HTTP</a:t>
            </a:r>
          </a:p>
        </p:txBody>
      </p:sp>
      <p:sp>
        <p:nvSpPr>
          <p:cNvPr id="3" name="Content Placeholder 2">
            <a:extLst>
              <a:ext uri="{FF2B5EF4-FFF2-40B4-BE49-F238E27FC236}">
                <a16:creationId xmlns:a16="http://schemas.microsoft.com/office/drawing/2014/main" id="{943186F2-DE33-CF48-860C-060E165D91B2}"/>
              </a:ext>
            </a:extLst>
          </p:cNvPr>
          <p:cNvSpPr>
            <a:spLocks noGrp="1"/>
          </p:cNvSpPr>
          <p:nvPr>
            <p:ph idx="1"/>
          </p:nvPr>
        </p:nvSpPr>
        <p:spPr/>
        <p:txBody>
          <a:bodyPr/>
          <a:lstStyle/>
          <a:p>
            <a:r>
              <a:rPr lang="en-VN" dirty="0"/>
              <a:t>Bạn có thể kiểm tra phương thức gửi dữ liệu qua HTTP là GET,POST,PUT,DELETE..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hàm</a:t>
            </a:r>
            <a:r>
              <a:rPr lang="en-US" dirty="0"/>
              <a:t> -&gt;</a:t>
            </a:r>
            <a:r>
              <a:rPr lang="en-US" dirty="0" err="1"/>
              <a:t>isMethod</a:t>
            </a:r>
            <a:r>
              <a:rPr lang="en-US" dirty="0"/>
              <a:t>(‘&lt;</a:t>
            </a:r>
            <a:r>
              <a:rPr lang="en-US" dirty="0" err="1"/>
              <a:t>phương</a:t>
            </a:r>
            <a:r>
              <a:rPr lang="en-US" dirty="0"/>
              <a:t> </a:t>
            </a:r>
            <a:r>
              <a:rPr lang="en-US" dirty="0" err="1"/>
              <a:t>thức</a:t>
            </a:r>
            <a:r>
              <a:rPr lang="en-US" dirty="0"/>
              <a:t> </a:t>
            </a:r>
            <a:r>
              <a:rPr lang="en-US" dirty="0" err="1"/>
              <a:t>muốn</a:t>
            </a:r>
            <a:r>
              <a:rPr lang="en-US" dirty="0"/>
              <a:t> kt&gt;’) </a:t>
            </a:r>
            <a:r>
              <a:rPr lang="en-US" dirty="0" err="1"/>
              <a:t>của</a:t>
            </a:r>
            <a:r>
              <a:rPr lang="en-US" dirty="0"/>
              <a:t> </a:t>
            </a:r>
            <a:r>
              <a:rPr lang="en-US" dirty="0" err="1"/>
              <a:t>đối</a:t>
            </a:r>
            <a:r>
              <a:rPr lang="en-US" dirty="0"/>
              <a:t> </a:t>
            </a:r>
            <a:r>
              <a:rPr lang="en-US" dirty="0" err="1"/>
              <a:t>tượng</a:t>
            </a:r>
            <a:r>
              <a:rPr lang="en-US" dirty="0"/>
              <a:t> $request</a:t>
            </a:r>
          </a:p>
          <a:p>
            <a:r>
              <a:rPr lang="en-US" dirty="0" err="1"/>
              <a:t>Ví</a:t>
            </a:r>
            <a:r>
              <a:rPr lang="en-US" dirty="0"/>
              <a:t> </a:t>
            </a:r>
            <a:r>
              <a:rPr lang="en-US" dirty="0" err="1"/>
              <a:t>dụ</a:t>
            </a:r>
            <a:endParaRPr lang="en-US" dirty="0"/>
          </a:p>
          <a:p>
            <a:endParaRPr lang="en-VN" dirty="0"/>
          </a:p>
        </p:txBody>
      </p:sp>
      <p:pic>
        <p:nvPicPr>
          <p:cNvPr id="5" name="Picture 4">
            <a:extLst>
              <a:ext uri="{FF2B5EF4-FFF2-40B4-BE49-F238E27FC236}">
                <a16:creationId xmlns:a16="http://schemas.microsoft.com/office/drawing/2014/main" id="{A1BEAF53-C697-584C-806A-0B31A8490560}"/>
              </a:ext>
            </a:extLst>
          </p:cNvPr>
          <p:cNvPicPr>
            <a:picLocks noChangeAspect="1"/>
          </p:cNvPicPr>
          <p:nvPr/>
        </p:nvPicPr>
        <p:blipFill>
          <a:blip r:embed="rId2"/>
          <a:stretch>
            <a:fillRect/>
          </a:stretch>
        </p:blipFill>
        <p:spPr>
          <a:xfrm>
            <a:off x="1238250" y="4591050"/>
            <a:ext cx="7175500" cy="1638300"/>
          </a:xfrm>
          <a:prstGeom prst="rect">
            <a:avLst/>
          </a:prstGeom>
        </p:spPr>
      </p:pic>
    </p:spTree>
    <p:extLst>
      <p:ext uri="{BB962C8B-B14F-4D97-AF65-F5344CB8AC3E}">
        <p14:creationId xmlns:p14="http://schemas.microsoft.com/office/powerpoint/2010/main" val="78741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4E1A-08D3-234E-8BD6-BAEB738D0496}"/>
              </a:ext>
            </a:extLst>
          </p:cNvPr>
          <p:cNvSpPr>
            <a:spLocks noGrp="1"/>
          </p:cNvSpPr>
          <p:nvPr>
            <p:ph type="title"/>
          </p:nvPr>
        </p:nvSpPr>
        <p:spPr>
          <a:xfrm>
            <a:off x="880150" y="513976"/>
            <a:ext cx="10986501" cy="1191533"/>
          </a:xfrm>
        </p:spPr>
        <p:txBody>
          <a:bodyPr/>
          <a:lstStyle/>
          <a:p>
            <a:r>
              <a:rPr lang="en-US" dirty="0" err="1"/>
              <a:t>Kiểm</a:t>
            </a:r>
            <a:r>
              <a:rPr lang="en-US" dirty="0"/>
              <a:t> </a:t>
            </a:r>
            <a:r>
              <a:rPr lang="en-US" dirty="0" err="1"/>
              <a:t>tra</a:t>
            </a:r>
            <a:r>
              <a:rPr lang="en-US" dirty="0"/>
              <a:t> </a:t>
            </a:r>
            <a:r>
              <a:rPr lang="en-US" dirty="0" err="1"/>
              <a:t>sự</a:t>
            </a:r>
            <a:r>
              <a:rPr lang="en-US" dirty="0"/>
              <a:t> </a:t>
            </a:r>
            <a:r>
              <a:rPr lang="en-US" dirty="0" err="1"/>
              <a:t>tồn</a:t>
            </a:r>
            <a:r>
              <a:rPr lang="en-US" dirty="0"/>
              <a:t> </a:t>
            </a:r>
            <a:r>
              <a:rPr lang="en-US" dirty="0" err="1"/>
              <a:t>tại</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trong</a:t>
            </a:r>
            <a:r>
              <a:rPr lang="en-US" dirty="0"/>
              <a:t> request</a:t>
            </a:r>
          </a:p>
        </p:txBody>
      </p:sp>
      <p:sp>
        <p:nvSpPr>
          <p:cNvPr id="3" name="Content Placeholder 2">
            <a:extLst>
              <a:ext uri="{FF2B5EF4-FFF2-40B4-BE49-F238E27FC236}">
                <a16:creationId xmlns:a16="http://schemas.microsoft.com/office/drawing/2014/main" id="{DA0BD919-CB39-7C4A-A1AD-8882B2C2980B}"/>
              </a:ext>
            </a:extLst>
          </p:cNvPr>
          <p:cNvSpPr>
            <a:spLocks noGrp="1"/>
          </p:cNvSpPr>
          <p:nvPr>
            <p:ph idx="1"/>
          </p:nvPr>
        </p:nvSpPr>
        <p:spPr/>
        <p:txBody>
          <a:bodyPr/>
          <a:lstStyle/>
          <a:p>
            <a:r>
              <a:rPr lang="en-US" dirty="0" err="1"/>
              <a:t>Đối</a:t>
            </a:r>
            <a:r>
              <a:rPr lang="en-US" dirty="0"/>
              <a:t> </a:t>
            </a:r>
            <a:r>
              <a:rPr lang="en-US" dirty="0" err="1"/>
              <a:t>tượng</a:t>
            </a:r>
            <a:r>
              <a:rPr lang="en-US" dirty="0"/>
              <a:t> request </a:t>
            </a:r>
            <a:r>
              <a:rPr lang="en-US" dirty="0" err="1"/>
              <a:t>cung</a:t>
            </a:r>
            <a:r>
              <a:rPr lang="en-US" dirty="0"/>
              <a:t> </a:t>
            </a:r>
            <a:r>
              <a:rPr lang="en-US" dirty="0" err="1"/>
              <a:t>cấp</a:t>
            </a:r>
            <a:r>
              <a:rPr lang="en-US" dirty="0"/>
              <a:t> </a:t>
            </a:r>
            <a:r>
              <a:rPr lang="en-US" dirty="0" err="1"/>
              <a:t>phương</a:t>
            </a:r>
            <a:r>
              <a:rPr lang="en-US" dirty="0"/>
              <a:t> </a:t>
            </a:r>
            <a:r>
              <a:rPr lang="en-US" dirty="0" err="1"/>
              <a:t>thức</a:t>
            </a:r>
            <a:r>
              <a:rPr lang="en-US" dirty="0"/>
              <a:t> has </a:t>
            </a:r>
            <a:r>
              <a:rPr lang="en-US" dirty="0" err="1"/>
              <a:t>để</a:t>
            </a:r>
            <a:r>
              <a:rPr lang="en-US" dirty="0"/>
              <a:t> </a:t>
            </a:r>
            <a:r>
              <a:rPr lang="en-US" dirty="0" err="1"/>
              <a:t>kiểm</a:t>
            </a:r>
            <a:r>
              <a:rPr lang="en-US" dirty="0"/>
              <a:t> </a:t>
            </a:r>
            <a:r>
              <a:rPr lang="en-US" dirty="0" err="1"/>
              <a:t>tra</a:t>
            </a:r>
            <a:r>
              <a:rPr lang="en-US" dirty="0"/>
              <a:t> </a:t>
            </a:r>
            <a:r>
              <a:rPr lang="en-US" dirty="0" err="1"/>
              <a:t>một</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tồn</a:t>
            </a:r>
            <a:r>
              <a:rPr lang="en-US" dirty="0"/>
              <a:t> </a:t>
            </a:r>
            <a:r>
              <a:rPr lang="en-US" dirty="0" err="1"/>
              <a:t>tại</a:t>
            </a:r>
            <a:r>
              <a:rPr lang="en-US" dirty="0"/>
              <a:t> </a:t>
            </a:r>
            <a:r>
              <a:rPr lang="en-US" dirty="0" err="1"/>
              <a:t>trong</a:t>
            </a:r>
            <a:r>
              <a:rPr lang="en-US" dirty="0"/>
              <a:t> </a:t>
            </a:r>
            <a:r>
              <a:rPr lang="en-US" dirty="0" err="1"/>
              <a:t>một</a:t>
            </a:r>
            <a:r>
              <a:rPr lang="en-US" dirty="0"/>
              <a:t> request hay </a:t>
            </a:r>
            <a:r>
              <a:rPr lang="en-US" dirty="0" err="1"/>
              <a:t>không</a:t>
            </a:r>
            <a:r>
              <a:rPr lang="en-US" dirty="0"/>
              <a:t>. </a:t>
            </a:r>
            <a:r>
              <a:rPr lang="en-US" dirty="0" err="1"/>
              <a:t>Phương</a:t>
            </a:r>
            <a:r>
              <a:rPr lang="en-US" dirty="0"/>
              <a:t> </a:t>
            </a:r>
            <a:r>
              <a:rPr lang="en-US" dirty="0" err="1"/>
              <a:t>thức</a:t>
            </a:r>
            <a:r>
              <a:rPr lang="en-US" dirty="0"/>
              <a:t> </a:t>
            </a:r>
            <a:r>
              <a:rPr lang="en-US" dirty="0" err="1"/>
              <a:t>này</a:t>
            </a:r>
            <a:r>
              <a:rPr lang="en-US" dirty="0"/>
              <a:t> </a:t>
            </a:r>
            <a:r>
              <a:rPr lang="en-US" dirty="0" err="1"/>
              <a:t>trả</a:t>
            </a:r>
            <a:r>
              <a:rPr lang="en-US" dirty="0"/>
              <a:t> </a:t>
            </a:r>
            <a:r>
              <a:rPr lang="en-US" dirty="0" err="1"/>
              <a:t>về</a:t>
            </a:r>
            <a:r>
              <a:rPr lang="en-US" dirty="0"/>
              <a:t> true </a:t>
            </a:r>
            <a:r>
              <a:rPr lang="en-US" dirty="0" err="1"/>
              <a:t>nếu</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tồn</a:t>
            </a:r>
            <a:r>
              <a:rPr lang="en-US" dirty="0"/>
              <a:t> </a:t>
            </a:r>
            <a:r>
              <a:rPr lang="en-US" dirty="0" err="1"/>
              <a:t>tại</a:t>
            </a:r>
            <a:r>
              <a:rPr lang="en-US" dirty="0"/>
              <a:t> </a:t>
            </a:r>
            <a:r>
              <a:rPr lang="en-US" dirty="0" err="1"/>
              <a:t>và</a:t>
            </a:r>
            <a:r>
              <a:rPr lang="en-US" dirty="0"/>
              <a:t> false </a:t>
            </a:r>
            <a:r>
              <a:rPr lang="en-US" dirty="0" err="1"/>
              <a:t>nếu</a:t>
            </a:r>
            <a:r>
              <a:rPr lang="en-US" dirty="0"/>
              <a:t> </a:t>
            </a:r>
            <a:r>
              <a:rPr lang="en-US" dirty="0" err="1"/>
              <a:t>dữ</a:t>
            </a:r>
            <a:r>
              <a:rPr lang="en-US" dirty="0"/>
              <a:t> </a:t>
            </a:r>
            <a:r>
              <a:rPr lang="en-US" dirty="0" err="1"/>
              <a:t>liệu</a:t>
            </a:r>
            <a:r>
              <a:rPr lang="en-US" dirty="0"/>
              <a:t> </a:t>
            </a:r>
            <a:r>
              <a:rPr lang="en-US" dirty="0" err="1"/>
              <a:t>không</a:t>
            </a:r>
            <a:r>
              <a:rPr lang="en-US" dirty="0"/>
              <a:t> </a:t>
            </a:r>
            <a:r>
              <a:rPr lang="en-US" dirty="0" err="1"/>
              <a:t>tồn</a:t>
            </a:r>
            <a:r>
              <a:rPr lang="en-US" dirty="0"/>
              <a:t> </a:t>
            </a:r>
            <a:r>
              <a:rPr lang="en-US" dirty="0" err="1"/>
              <a:t>tại</a:t>
            </a:r>
            <a:endParaRPr lang="en-US" dirty="0"/>
          </a:p>
          <a:p>
            <a:r>
              <a:rPr lang="en-US" dirty="0" err="1"/>
              <a:t>Ví</a:t>
            </a:r>
            <a:r>
              <a:rPr lang="en-US" dirty="0"/>
              <a:t> </a:t>
            </a:r>
            <a:r>
              <a:rPr lang="en-US" dirty="0" err="1"/>
              <a:t>dụ</a:t>
            </a:r>
            <a:r>
              <a:rPr lang="en-US" dirty="0"/>
              <a:t>:</a:t>
            </a:r>
          </a:p>
          <a:p>
            <a:pPr marL="0" indent="0">
              <a:buNone/>
            </a:pPr>
            <a:r>
              <a:rPr lang="en-US" dirty="0"/>
              <a:t>         if ($request-&gt;has('name')) { // } //</a:t>
            </a:r>
            <a:r>
              <a:rPr lang="en-US" dirty="0" err="1"/>
              <a:t>Kiểm</a:t>
            </a:r>
            <a:r>
              <a:rPr lang="en-US" dirty="0"/>
              <a:t> </a:t>
            </a:r>
            <a:r>
              <a:rPr lang="en-US" dirty="0" err="1"/>
              <a:t>tra</a:t>
            </a:r>
            <a:r>
              <a:rPr lang="en-US" dirty="0"/>
              <a:t> </a:t>
            </a:r>
            <a:r>
              <a:rPr lang="en-US" dirty="0" err="1"/>
              <a:t>có</a:t>
            </a:r>
            <a:r>
              <a:rPr lang="en-US" dirty="0"/>
              <a:t> </a:t>
            </a:r>
            <a:r>
              <a:rPr lang="en-US" dirty="0" err="1"/>
              <a:t>tồn</a:t>
            </a:r>
            <a:r>
              <a:rPr lang="en-US" dirty="0"/>
              <a:t> </a:t>
            </a:r>
            <a:r>
              <a:rPr lang="en-US" dirty="0" err="1"/>
              <a:t>tại</a:t>
            </a:r>
            <a:r>
              <a:rPr lang="en-US" dirty="0"/>
              <a:t> </a:t>
            </a:r>
            <a:r>
              <a:rPr lang="en-US" dirty="0" err="1"/>
              <a:t>một</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tên</a:t>
            </a:r>
            <a:r>
              <a:rPr lang="en-US" dirty="0"/>
              <a:t> </a:t>
            </a:r>
            <a:r>
              <a:rPr lang="en-US" dirty="0" err="1"/>
              <a:t>là</a:t>
            </a:r>
            <a:r>
              <a:rPr lang="en-US" dirty="0"/>
              <a:t> ‘name’ hay </a:t>
            </a:r>
            <a:r>
              <a:rPr lang="en-US" dirty="0" err="1"/>
              <a:t>không</a:t>
            </a:r>
            <a:br>
              <a:rPr lang="en-US" dirty="0"/>
            </a:br>
            <a:endParaRPr lang="en-US" dirty="0"/>
          </a:p>
        </p:txBody>
      </p:sp>
    </p:spTree>
    <p:extLst>
      <p:ext uri="{BB962C8B-B14F-4D97-AF65-F5344CB8AC3E}">
        <p14:creationId xmlns:p14="http://schemas.microsoft.com/office/powerpoint/2010/main" val="1632607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0FA6-E1EF-754B-881F-62018F14A2A7}"/>
              </a:ext>
            </a:extLst>
          </p:cNvPr>
          <p:cNvSpPr>
            <a:spLocks noGrp="1"/>
          </p:cNvSpPr>
          <p:nvPr>
            <p:ph type="title"/>
          </p:nvPr>
        </p:nvSpPr>
        <p:spPr>
          <a:xfrm>
            <a:off x="810000" y="447188"/>
            <a:ext cx="10830620" cy="980920"/>
          </a:xfrm>
        </p:spPr>
        <p:txBody>
          <a:bodyPr/>
          <a:lstStyle/>
          <a:p>
            <a:r>
              <a:rPr lang="en-US" dirty="0" err="1"/>
              <a:t>Kiểm</a:t>
            </a:r>
            <a:r>
              <a:rPr lang="en-US" dirty="0"/>
              <a:t> </a:t>
            </a:r>
            <a:r>
              <a:rPr lang="en-US" dirty="0" err="1"/>
              <a:t>tra</a:t>
            </a:r>
            <a:r>
              <a:rPr lang="en-US" dirty="0"/>
              <a:t> </a:t>
            </a:r>
            <a:r>
              <a:rPr lang="en-US" dirty="0" err="1"/>
              <a:t>sự</a:t>
            </a:r>
            <a:r>
              <a:rPr lang="en-US" dirty="0"/>
              <a:t> </a:t>
            </a:r>
            <a:r>
              <a:rPr lang="en-US" dirty="0" err="1"/>
              <a:t>tồn</a:t>
            </a:r>
            <a:r>
              <a:rPr lang="en-US" dirty="0"/>
              <a:t> </a:t>
            </a:r>
            <a:r>
              <a:rPr lang="en-US" dirty="0" err="1"/>
              <a:t>tại</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trong</a:t>
            </a:r>
            <a:r>
              <a:rPr lang="en-US" dirty="0"/>
              <a:t> request</a:t>
            </a:r>
          </a:p>
        </p:txBody>
      </p:sp>
      <p:sp>
        <p:nvSpPr>
          <p:cNvPr id="3" name="Content Placeholder 2">
            <a:extLst>
              <a:ext uri="{FF2B5EF4-FFF2-40B4-BE49-F238E27FC236}">
                <a16:creationId xmlns:a16="http://schemas.microsoft.com/office/drawing/2014/main" id="{0E7D059B-28D1-AC44-BDB6-0780E2839FAA}"/>
              </a:ext>
            </a:extLst>
          </p:cNvPr>
          <p:cNvSpPr>
            <a:spLocks noGrp="1"/>
          </p:cNvSpPr>
          <p:nvPr>
            <p:ph idx="1"/>
          </p:nvPr>
        </p:nvSpPr>
        <p:spPr/>
        <p:txBody>
          <a:bodyPr/>
          <a:lstStyle/>
          <a:p>
            <a:r>
              <a:rPr lang="en-US" dirty="0" err="1"/>
              <a:t>Để</a:t>
            </a:r>
            <a:r>
              <a:rPr lang="en-US" dirty="0"/>
              <a:t> </a:t>
            </a:r>
            <a:r>
              <a:rPr lang="en-US" dirty="0" err="1"/>
              <a:t>kiểm</a:t>
            </a:r>
            <a:r>
              <a:rPr lang="en-US" dirty="0"/>
              <a:t> </a:t>
            </a:r>
            <a:r>
              <a:rPr lang="en-US" dirty="0" err="1"/>
              <a:t>tra</a:t>
            </a:r>
            <a:r>
              <a:rPr lang="en-US" dirty="0"/>
              <a:t> </a:t>
            </a:r>
            <a:r>
              <a:rPr lang="en-US" dirty="0" err="1"/>
              <a:t>sự</a:t>
            </a:r>
            <a:r>
              <a:rPr lang="en-US" dirty="0"/>
              <a:t> </a:t>
            </a:r>
            <a:r>
              <a:rPr lang="en-US" dirty="0" err="1"/>
              <a:t>tồn</a:t>
            </a:r>
            <a:r>
              <a:rPr lang="en-US" dirty="0"/>
              <a:t> </a:t>
            </a:r>
            <a:r>
              <a:rPr lang="en-US" dirty="0" err="1"/>
              <a:t>tại</a:t>
            </a:r>
            <a:r>
              <a:rPr lang="en-US" dirty="0"/>
              <a:t> </a:t>
            </a:r>
            <a:r>
              <a:rPr lang="en-US" dirty="0" err="1"/>
              <a:t>của</a:t>
            </a:r>
            <a:r>
              <a:rPr lang="en-US" dirty="0"/>
              <a:t> </a:t>
            </a:r>
            <a:r>
              <a:rPr lang="en-US" dirty="0" err="1"/>
              <a:t>nhiều</a:t>
            </a:r>
            <a:r>
              <a:rPr lang="en-US" dirty="0"/>
              <a:t> </a:t>
            </a:r>
            <a:r>
              <a:rPr lang="en-US" dirty="0" err="1"/>
              <a:t>dữ</a:t>
            </a:r>
            <a:r>
              <a:rPr lang="en-US" dirty="0"/>
              <a:t> </a:t>
            </a:r>
            <a:r>
              <a:rPr lang="en-US" dirty="0" err="1"/>
              <a:t>liệu</a:t>
            </a:r>
            <a:r>
              <a:rPr lang="en-US" dirty="0"/>
              <a:t> </a:t>
            </a:r>
            <a:r>
              <a:rPr lang="en-US" dirty="0" err="1"/>
              <a:t>cùng</a:t>
            </a:r>
            <a:r>
              <a:rPr lang="en-US" dirty="0"/>
              <a:t> </a:t>
            </a:r>
            <a:r>
              <a:rPr lang="en-US" dirty="0" err="1"/>
              <a:t>lúc</a:t>
            </a:r>
            <a:r>
              <a:rPr lang="en-US" dirty="0"/>
              <a:t>, </a:t>
            </a:r>
            <a:r>
              <a:rPr lang="en-US" dirty="0" err="1"/>
              <a:t>phương</a:t>
            </a:r>
            <a:r>
              <a:rPr lang="en-US" dirty="0"/>
              <a:t> </a:t>
            </a:r>
            <a:r>
              <a:rPr lang="en-US" dirty="0" err="1"/>
              <a:t>thức</a:t>
            </a:r>
            <a:r>
              <a:rPr lang="en-US" dirty="0"/>
              <a:t> has </a:t>
            </a:r>
            <a:r>
              <a:rPr lang="en-US" dirty="0" err="1"/>
              <a:t>cho</a:t>
            </a:r>
            <a:r>
              <a:rPr lang="en-US" dirty="0"/>
              <a:t> </a:t>
            </a:r>
            <a:r>
              <a:rPr lang="en-US" dirty="0" err="1"/>
              <a:t>phép</a:t>
            </a:r>
            <a:r>
              <a:rPr lang="en-US" dirty="0"/>
              <a:t> </a:t>
            </a:r>
            <a:r>
              <a:rPr lang="en-US" dirty="0" err="1"/>
              <a:t>đưa</a:t>
            </a:r>
            <a:r>
              <a:rPr lang="en-US" dirty="0"/>
              <a:t> </a:t>
            </a:r>
            <a:r>
              <a:rPr lang="en-US" dirty="0" err="1"/>
              <a:t>vào</a:t>
            </a:r>
            <a:r>
              <a:rPr lang="en-US" dirty="0"/>
              <a:t> </a:t>
            </a:r>
            <a:r>
              <a:rPr lang="en-US" dirty="0" err="1"/>
              <a:t>một</a:t>
            </a:r>
            <a:r>
              <a:rPr lang="en-US" dirty="0"/>
              <a:t> </a:t>
            </a:r>
            <a:r>
              <a:rPr lang="en-US" dirty="0" err="1"/>
              <a:t>mảng</a:t>
            </a:r>
            <a:r>
              <a:rPr lang="en-US" dirty="0"/>
              <a:t> </a:t>
            </a:r>
            <a:r>
              <a:rPr lang="en-US" dirty="0" err="1"/>
              <a:t>làm</a:t>
            </a:r>
            <a:r>
              <a:rPr lang="en-US" dirty="0"/>
              <a:t> </a:t>
            </a:r>
            <a:r>
              <a:rPr lang="en-US" dirty="0" err="1"/>
              <a:t>tham</a:t>
            </a:r>
            <a:r>
              <a:rPr lang="en-US" dirty="0"/>
              <a:t> </a:t>
            </a:r>
            <a:r>
              <a:rPr lang="en-US" dirty="0" err="1"/>
              <a:t>số</a:t>
            </a:r>
            <a:r>
              <a:rPr lang="en-US" dirty="0"/>
              <a:t>, </a:t>
            </a:r>
            <a:r>
              <a:rPr lang="en-US" dirty="0" err="1"/>
              <a:t>trong</a:t>
            </a:r>
            <a:r>
              <a:rPr lang="en-US" dirty="0"/>
              <a:t> </a:t>
            </a:r>
            <a:r>
              <a:rPr lang="en-US" dirty="0" err="1"/>
              <a:t>đó</a:t>
            </a:r>
            <a:r>
              <a:rPr lang="en-US" dirty="0"/>
              <a:t> </a:t>
            </a:r>
            <a:r>
              <a:rPr lang="en-US" dirty="0" err="1"/>
              <a:t>mảng</a:t>
            </a:r>
            <a:r>
              <a:rPr lang="en-US" dirty="0"/>
              <a:t> </a:t>
            </a:r>
            <a:r>
              <a:rPr lang="en-US" dirty="0" err="1"/>
              <a:t>này</a:t>
            </a:r>
            <a:r>
              <a:rPr lang="en-US" dirty="0"/>
              <a:t> </a:t>
            </a:r>
            <a:r>
              <a:rPr lang="en-US" dirty="0" err="1"/>
              <a:t>chứa</a:t>
            </a:r>
            <a:r>
              <a:rPr lang="en-US" dirty="0"/>
              <a:t> </a:t>
            </a:r>
            <a:r>
              <a:rPr lang="en-US" dirty="0" err="1"/>
              <a:t>tên</a:t>
            </a:r>
            <a:r>
              <a:rPr lang="en-US" dirty="0"/>
              <a:t> </a:t>
            </a:r>
            <a:r>
              <a:rPr lang="en-US" dirty="0" err="1"/>
              <a:t>của</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kiểm</a:t>
            </a:r>
            <a:r>
              <a:rPr lang="en-US" dirty="0"/>
              <a:t> </a:t>
            </a:r>
            <a:r>
              <a:rPr lang="en-US" dirty="0" err="1"/>
              <a:t>tra</a:t>
            </a:r>
            <a:r>
              <a:rPr lang="en-US" dirty="0"/>
              <a:t>.</a:t>
            </a:r>
          </a:p>
          <a:p>
            <a:r>
              <a:rPr lang="en-US" dirty="0" err="1"/>
              <a:t>Ví</a:t>
            </a:r>
            <a:r>
              <a:rPr lang="en-US" dirty="0"/>
              <a:t> </a:t>
            </a:r>
            <a:r>
              <a:rPr lang="en-US" dirty="0" err="1"/>
              <a:t>dụ</a:t>
            </a:r>
            <a:r>
              <a:rPr lang="en-US" dirty="0"/>
              <a:t>: </a:t>
            </a:r>
          </a:p>
          <a:p>
            <a:pPr marL="0" indent="0">
              <a:buNone/>
            </a:pPr>
            <a:r>
              <a:rPr lang="en-US" dirty="0"/>
              <a:t>      if ($request-&gt;has([‘</a:t>
            </a:r>
            <a:r>
              <a:rPr lang="en-US" dirty="0" err="1"/>
              <a:t>name’,’phone</a:t>
            </a:r>
            <a:r>
              <a:rPr lang="en-US" dirty="0"/>
              <a:t>’])) { // } //</a:t>
            </a:r>
            <a:r>
              <a:rPr lang="en-US" dirty="0" err="1"/>
              <a:t>Kiểm</a:t>
            </a:r>
            <a:r>
              <a:rPr lang="en-US" dirty="0"/>
              <a:t> </a:t>
            </a:r>
            <a:r>
              <a:rPr lang="en-US" dirty="0" err="1"/>
              <a:t>tra</a:t>
            </a:r>
            <a:r>
              <a:rPr lang="en-US" dirty="0"/>
              <a:t> </a:t>
            </a:r>
            <a:r>
              <a:rPr lang="en-US" dirty="0" err="1"/>
              <a:t>có</a:t>
            </a:r>
            <a:r>
              <a:rPr lang="en-US" dirty="0"/>
              <a:t> </a:t>
            </a:r>
            <a:r>
              <a:rPr lang="en-US" dirty="0" err="1"/>
              <a:t>tồn</a:t>
            </a:r>
            <a:r>
              <a:rPr lang="en-US" dirty="0"/>
              <a:t> </a:t>
            </a:r>
            <a:r>
              <a:rPr lang="en-US" dirty="0" err="1"/>
              <a:t>tại</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tên</a:t>
            </a:r>
            <a:r>
              <a:rPr lang="en-US" dirty="0"/>
              <a:t> </a:t>
            </a:r>
            <a:r>
              <a:rPr lang="en-US" dirty="0" err="1"/>
              <a:t>là</a:t>
            </a:r>
            <a:r>
              <a:rPr lang="en-US" dirty="0"/>
              <a:t> ‘name’ </a:t>
            </a:r>
            <a:r>
              <a:rPr lang="en-US" dirty="0" err="1"/>
              <a:t>và</a:t>
            </a:r>
            <a:r>
              <a:rPr lang="en-US" dirty="0"/>
              <a:t> ‘phone’ hay </a:t>
            </a:r>
            <a:r>
              <a:rPr lang="en-US" dirty="0" err="1"/>
              <a:t>không</a:t>
            </a:r>
            <a:endParaRPr lang="en-US" dirty="0"/>
          </a:p>
          <a:p>
            <a:pPr marL="0" indent="0">
              <a:buNone/>
            </a:pPr>
            <a:r>
              <a:rPr lang="en-US" dirty="0"/>
              <a:t>     </a:t>
            </a:r>
          </a:p>
        </p:txBody>
      </p:sp>
    </p:spTree>
    <p:extLst>
      <p:ext uri="{BB962C8B-B14F-4D97-AF65-F5344CB8AC3E}">
        <p14:creationId xmlns:p14="http://schemas.microsoft.com/office/powerpoint/2010/main" val="1293961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BA06D-1769-C644-8F27-FB4C80E492A7}"/>
              </a:ext>
            </a:extLst>
          </p:cNvPr>
          <p:cNvSpPr>
            <a:spLocks noGrp="1"/>
          </p:cNvSpPr>
          <p:nvPr>
            <p:ph type="title"/>
          </p:nvPr>
        </p:nvSpPr>
        <p:spPr/>
        <p:txBody>
          <a:bodyPr/>
          <a:lstStyle/>
          <a:p>
            <a:r>
              <a:rPr lang="en-VN" dirty="0"/>
              <a:t>Xử lý form trong Laravel - Validation</a:t>
            </a:r>
          </a:p>
        </p:txBody>
      </p:sp>
      <p:sp>
        <p:nvSpPr>
          <p:cNvPr id="3" name="Content Placeholder 2">
            <a:extLst>
              <a:ext uri="{FF2B5EF4-FFF2-40B4-BE49-F238E27FC236}">
                <a16:creationId xmlns:a16="http://schemas.microsoft.com/office/drawing/2014/main" id="{DE4CEE58-CB73-DC47-B284-3A6E270842E2}"/>
              </a:ext>
            </a:extLst>
          </p:cNvPr>
          <p:cNvSpPr>
            <a:spLocks noGrp="1"/>
          </p:cNvSpPr>
          <p:nvPr>
            <p:ph idx="1"/>
          </p:nvPr>
        </p:nvSpPr>
        <p:spPr/>
        <p:txBody>
          <a:bodyPr/>
          <a:lstStyle/>
          <a:p>
            <a:r>
              <a:rPr lang="en-VN" dirty="0"/>
              <a:t>Validate là quá trình kiểm tra dữ liệu đầu vào có đúng đắn hay không </a:t>
            </a:r>
          </a:p>
          <a:p>
            <a:r>
              <a:rPr lang="en-VN" dirty="0"/>
              <a:t>Laravel cung cấp cơ chế validation để đảm bảo sự đúng đẵn của dữ liệu gửi từ form </a:t>
            </a:r>
          </a:p>
          <a:p>
            <a:r>
              <a:rPr lang="en-US" dirty="0" err="1"/>
              <a:t>Quá</a:t>
            </a:r>
            <a:r>
              <a:rPr lang="en-US" dirty="0"/>
              <a:t> </a:t>
            </a:r>
            <a:r>
              <a:rPr lang="en-US" dirty="0" err="1"/>
              <a:t>trình</a:t>
            </a:r>
            <a:r>
              <a:rPr lang="en-US" dirty="0"/>
              <a:t> validation </a:t>
            </a:r>
            <a:r>
              <a:rPr lang="en-US" dirty="0" err="1"/>
              <a:t>gồm</a:t>
            </a:r>
            <a:r>
              <a:rPr lang="en-US" dirty="0"/>
              <a:t> </a:t>
            </a:r>
            <a:r>
              <a:rPr lang="en-US" dirty="0" err="1"/>
              <a:t>hai</a:t>
            </a:r>
            <a:r>
              <a:rPr lang="en-US" dirty="0"/>
              <a:t> </a:t>
            </a:r>
            <a:r>
              <a:rPr lang="en-US" dirty="0" err="1"/>
              <a:t>bước</a:t>
            </a:r>
            <a:r>
              <a:rPr lang="en-US" dirty="0"/>
              <a:t>: </a:t>
            </a:r>
            <a:r>
              <a:rPr lang="en-US" dirty="0" err="1"/>
              <a:t>tạo</a:t>
            </a:r>
            <a:r>
              <a:rPr lang="en-US" dirty="0"/>
              <a:t> logic validate </a:t>
            </a:r>
            <a:r>
              <a:rPr lang="en-US" dirty="0" err="1"/>
              <a:t>dữ</a:t>
            </a:r>
            <a:r>
              <a:rPr lang="en-US" dirty="0"/>
              <a:t> </a:t>
            </a:r>
            <a:r>
              <a:rPr lang="en-US" dirty="0" err="1"/>
              <a:t>liệu</a:t>
            </a:r>
            <a:r>
              <a:rPr lang="en-US" dirty="0"/>
              <a:t> </a:t>
            </a:r>
            <a:r>
              <a:rPr lang="en-US" dirty="0" err="1"/>
              <a:t>tại</a:t>
            </a:r>
            <a:r>
              <a:rPr lang="en-US" dirty="0"/>
              <a:t> controller </a:t>
            </a:r>
            <a:r>
              <a:rPr lang="en-US" dirty="0" err="1"/>
              <a:t>hoặc</a:t>
            </a:r>
            <a:r>
              <a:rPr lang="en-US" dirty="0"/>
              <a:t> router </a:t>
            </a:r>
            <a:r>
              <a:rPr lang="en-US" dirty="0" err="1"/>
              <a:t>và</a:t>
            </a:r>
            <a:r>
              <a:rPr lang="en-US" dirty="0"/>
              <a:t> </a:t>
            </a:r>
            <a:r>
              <a:rPr lang="en-US" dirty="0" err="1"/>
              <a:t>hiển</a:t>
            </a:r>
            <a:r>
              <a:rPr lang="en-US" dirty="0"/>
              <a:t> </a:t>
            </a:r>
            <a:r>
              <a:rPr lang="en-US" dirty="0" err="1"/>
              <a:t>thị</a:t>
            </a:r>
            <a:r>
              <a:rPr lang="en-US" dirty="0"/>
              <a:t> </a:t>
            </a:r>
            <a:r>
              <a:rPr lang="en-US" dirty="0" err="1"/>
              <a:t>lỗi</a:t>
            </a:r>
            <a:r>
              <a:rPr lang="en-US" dirty="0"/>
              <a:t> ra </a:t>
            </a:r>
            <a:r>
              <a:rPr lang="en-US" dirty="0" err="1"/>
              <a:t>ngoài</a:t>
            </a:r>
            <a:r>
              <a:rPr lang="en-US" dirty="0"/>
              <a:t> view</a:t>
            </a:r>
          </a:p>
        </p:txBody>
      </p:sp>
    </p:spTree>
    <p:extLst>
      <p:ext uri="{BB962C8B-B14F-4D97-AF65-F5344CB8AC3E}">
        <p14:creationId xmlns:p14="http://schemas.microsoft.com/office/powerpoint/2010/main" val="3795320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503A-CC8E-4F4C-A4CF-5B0A64AE4347}"/>
              </a:ext>
            </a:extLst>
          </p:cNvPr>
          <p:cNvSpPr>
            <a:spLocks noGrp="1"/>
          </p:cNvSpPr>
          <p:nvPr>
            <p:ph type="title"/>
          </p:nvPr>
        </p:nvSpPr>
        <p:spPr>
          <a:xfrm>
            <a:off x="818712" y="421788"/>
            <a:ext cx="10571998" cy="970450"/>
          </a:xfrm>
        </p:spPr>
        <p:txBody>
          <a:bodyPr/>
          <a:lstStyle/>
          <a:p>
            <a:r>
              <a:rPr lang="en-VN" dirty="0"/>
              <a:t>Tạo Logic Validation</a:t>
            </a:r>
          </a:p>
        </p:txBody>
      </p:sp>
      <p:sp>
        <p:nvSpPr>
          <p:cNvPr id="3" name="Content Placeholder 2">
            <a:extLst>
              <a:ext uri="{FF2B5EF4-FFF2-40B4-BE49-F238E27FC236}">
                <a16:creationId xmlns:a16="http://schemas.microsoft.com/office/drawing/2014/main" id="{11D73828-1D5E-6342-BDBF-B00B72BD68A2}"/>
              </a:ext>
            </a:extLst>
          </p:cNvPr>
          <p:cNvSpPr>
            <a:spLocks noGrp="1"/>
          </p:cNvSpPr>
          <p:nvPr>
            <p:ph idx="1"/>
          </p:nvPr>
        </p:nvSpPr>
        <p:spPr/>
        <p:txBody>
          <a:bodyPr/>
          <a:lstStyle/>
          <a:p>
            <a:r>
              <a:rPr lang="en-US" dirty="0"/>
              <a:t>H</a:t>
            </a:r>
            <a:r>
              <a:rPr lang="en-VN" dirty="0"/>
              <a:t>àm validate được cung cấp bởi đối tượng </a:t>
            </a:r>
            <a:r>
              <a:rPr lang="en-US" dirty="0"/>
              <a:t>Illuminate\Http\Request </a:t>
            </a:r>
            <a:r>
              <a:rPr lang="en-US" dirty="0" err="1"/>
              <a:t>cho</a:t>
            </a:r>
            <a:r>
              <a:rPr lang="en-US" dirty="0"/>
              <a:t> </a:t>
            </a:r>
            <a:r>
              <a:rPr lang="en-US" dirty="0" err="1"/>
              <a:t>phép</a:t>
            </a:r>
            <a:r>
              <a:rPr lang="en-US" dirty="0"/>
              <a:t> </a:t>
            </a:r>
            <a:r>
              <a:rPr lang="en-US" dirty="0" err="1"/>
              <a:t>bạn</a:t>
            </a:r>
            <a:r>
              <a:rPr lang="en-US" dirty="0"/>
              <a:t> </a:t>
            </a:r>
            <a:r>
              <a:rPr lang="en-US" dirty="0" err="1"/>
              <a:t>kiểm</a:t>
            </a:r>
            <a:r>
              <a:rPr lang="en-US" dirty="0"/>
              <a:t> </a:t>
            </a:r>
            <a:r>
              <a:rPr lang="en-US" dirty="0" err="1"/>
              <a:t>tra</a:t>
            </a:r>
            <a:r>
              <a:rPr lang="en-US" dirty="0"/>
              <a:t> </a:t>
            </a:r>
            <a:r>
              <a:rPr lang="en-US" dirty="0" err="1"/>
              <a:t>dữ</a:t>
            </a:r>
            <a:r>
              <a:rPr lang="en-US" dirty="0"/>
              <a:t> </a:t>
            </a:r>
            <a:r>
              <a:rPr lang="en-US" dirty="0" err="1"/>
              <a:t>liệu</a:t>
            </a:r>
            <a:r>
              <a:rPr lang="en-US" dirty="0"/>
              <a:t> </a:t>
            </a:r>
            <a:r>
              <a:rPr lang="en-US" dirty="0" err="1"/>
              <a:t>gửi</a:t>
            </a:r>
            <a:r>
              <a:rPr lang="en-US" dirty="0"/>
              <a:t> </a:t>
            </a:r>
            <a:r>
              <a:rPr lang="en-US" dirty="0" err="1"/>
              <a:t>lên</a:t>
            </a:r>
            <a:r>
              <a:rPr lang="en-US" dirty="0"/>
              <a:t> server </a:t>
            </a:r>
          </a:p>
          <a:p>
            <a:r>
              <a:rPr lang="en-US" dirty="0" err="1"/>
              <a:t>Hàm</a:t>
            </a:r>
            <a:r>
              <a:rPr lang="en-US" dirty="0"/>
              <a:t> </a:t>
            </a:r>
            <a:r>
              <a:rPr lang="en-US" dirty="0" err="1"/>
              <a:t>này</a:t>
            </a:r>
            <a:r>
              <a:rPr lang="en-US" dirty="0"/>
              <a:t> </a:t>
            </a:r>
            <a:r>
              <a:rPr lang="en-US" dirty="0" err="1"/>
              <a:t>nhận</a:t>
            </a:r>
            <a:r>
              <a:rPr lang="en-US" dirty="0"/>
              <a:t> </a:t>
            </a:r>
            <a:r>
              <a:rPr lang="en-US" dirty="0" err="1"/>
              <a:t>vào</a:t>
            </a:r>
            <a:r>
              <a:rPr lang="en-US" dirty="0"/>
              <a:t> </a:t>
            </a:r>
            <a:r>
              <a:rPr lang="en-US" dirty="0" err="1"/>
              <a:t>giá</a:t>
            </a:r>
            <a:r>
              <a:rPr lang="en-US" dirty="0"/>
              <a:t> </a:t>
            </a:r>
            <a:r>
              <a:rPr lang="en-US" dirty="0" err="1"/>
              <a:t>trị</a:t>
            </a:r>
            <a:r>
              <a:rPr lang="en-US" dirty="0"/>
              <a:t> </a:t>
            </a:r>
            <a:r>
              <a:rPr lang="en-US" dirty="0" err="1"/>
              <a:t>là</a:t>
            </a:r>
            <a:r>
              <a:rPr lang="en-US" dirty="0"/>
              <a:t> </a:t>
            </a:r>
            <a:r>
              <a:rPr lang="en-US" dirty="0" err="1"/>
              <a:t>một</a:t>
            </a:r>
            <a:r>
              <a:rPr lang="en-US" dirty="0"/>
              <a:t> </a:t>
            </a:r>
            <a:r>
              <a:rPr lang="en-US" dirty="0" err="1"/>
              <a:t>mảng</a:t>
            </a:r>
            <a:r>
              <a:rPr lang="en-US" dirty="0"/>
              <a:t> </a:t>
            </a:r>
            <a:r>
              <a:rPr lang="en-US" dirty="0" err="1"/>
              <a:t>liên</a:t>
            </a:r>
            <a:r>
              <a:rPr lang="en-US" dirty="0"/>
              <a:t> </a:t>
            </a:r>
            <a:r>
              <a:rPr lang="en-US" dirty="0" err="1"/>
              <a:t>hợp</a:t>
            </a:r>
            <a:r>
              <a:rPr lang="en-US" dirty="0"/>
              <a:t> </a:t>
            </a:r>
            <a:r>
              <a:rPr lang="en-US" dirty="0" err="1"/>
              <a:t>trong</a:t>
            </a:r>
            <a:r>
              <a:rPr lang="en-US" dirty="0"/>
              <a:t> </a:t>
            </a:r>
            <a:r>
              <a:rPr lang="en-US" dirty="0" err="1"/>
              <a:t>đó</a:t>
            </a:r>
            <a:r>
              <a:rPr lang="en-US" dirty="0"/>
              <a:t> </a:t>
            </a:r>
            <a:r>
              <a:rPr lang="en-US" dirty="0" err="1"/>
              <a:t>mỗi</a:t>
            </a:r>
            <a:r>
              <a:rPr lang="en-US" dirty="0"/>
              <a:t> key </a:t>
            </a:r>
            <a:r>
              <a:rPr lang="en-US" dirty="0" err="1"/>
              <a:t>ứng</a:t>
            </a:r>
            <a:r>
              <a:rPr lang="en-US" dirty="0"/>
              <a:t> </a:t>
            </a:r>
            <a:r>
              <a:rPr lang="en-US" dirty="0" err="1"/>
              <a:t>với</a:t>
            </a:r>
            <a:r>
              <a:rPr lang="en-US" dirty="0"/>
              <a:t> </a:t>
            </a:r>
            <a:r>
              <a:rPr lang="en-US" dirty="0" err="1"/>
              <a:t>tên</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gửi</a:t>
            </a:r>
            <a:r>
              <a:rPr lang="en-US" dirty="0"/>
              <a:t> </a:t>
            </a:r>
            <a:r>
              <a:rPr lang="en-US" dirty="0" err="1"/>
              <a:t>lên</a:t>
            </a:r>
            <a:r>
              <a:rPr lang="en-US" dirty="0"/>
              <a:t> </a:t>
            </a:r>
            <a:r>
              <a:rPr lang="en-US" dirty="0" err="1"/>
              <a:t>và</a:t>
            </a:r>
            <a:r>
              <a:rPr lang="en-US" dirty="0"/>
              <a:t> value </a:t>
            </a:r>
            <a:r>
              <a:rPr lang="en-US" dirty="0" err="1"/>
              <a:t>ứng</a:t>
            </a:r>
            <a:r>
              <a:rPr lang="en-US" dirty="0"/>
              <a:t> </a:t>
            </a:r>
            <a:r>
              <a:rPr lang="en-US" dirty="0" err="1"/>
              <a:t>với</a:t>
            </a:r>
            <a:r>
              <a:rPr lang="en-US" dirty="0"/>
              <a:t> </a:t>
            </a:r>
            <a:r>
              <a:rPr lang="en-US" dirty="0" err="1"/>
              <a:t>quy</a:t>
            </a:r>
            <a:r>
              <a:rPr lang="en-US" dirty="0"/>
              <a:t> </a:t>
            </a:r>
            <a:r>
              <a:rPr lang="en-US" dirty="0" err="1"/>
              <a:t>tắc</a:t>
            </a:r>
            <a:r>
              <a:rPr lang="en-US" dirty="0"/>
              <a:t> </a:t>
            </a:r>
            <a:r>
              <a:rPr lang="en-US" dirty="0" err="1"/>
              <a:t>kiểm</a:t>
            </a:r>
            <a:r>
              <a:rPr lang="en-US" dirty="0"/>
              <a:t> </a:t>
            </a:r>
            <a:r>
              <a:rPr lang="en-US" dirty="0" err="1"/>
              <a:t>tra</a:t>
            </a:r>
            <a:r>
              <a:rPr lang="en-US" dirty="0"/>
              <a:t> </a:t>
            </a:r>
            <a:r>
              <a:rPr lang="en-US" dirty="0" err="1"/>
              <a:t>dữ</a:t>
            </a:r>
            <a:r>
              <a:rPr lang="en-US" dirty="0"/>
              <a:t> </a:t>
            </a:r>
            <a:r>
              <a:rPr lang="en-US" dirty="0" err="1"/>
              <a:t>liệu</a:t>
            </a:r>
            <a:endParaRPr lang="en-US" dirty="0"/>
          </a:p>
          <a:p>
            <a:r>
              <a:rPr lang="en-US" dirty="0" err="1"/>
              <a:t>Một</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quy</a:t>
            </a:r>
            <a:r>
              <a:rPr lang="en-US" dirty="0"/>
              <a:t> </a:t>
            </a:r>
            <a:r>
              <a:rPr lang="en-US" dirty="0" err="1"/>
              <a:t>tắc</a:t>
            </a:r>
            <a:r>
              <a:rPr lang="en-US" dirty="0"/>
              <a:t> </a:t>
            </a:r>
            <a:r>
              <a:rPr lang="en-US" dirty="0" err="1"/>
              <a:t>quy</a:t>
            </a:r>
            <a:r>
              <a:rPr lang="en-US" dirty="0"/>
              <a:t> </a:t>
            </a:r>
            <a:r>
              <a:rPr lang="en-US" dirty="0" err="1"/>
              <a:t>tắc</a:t>
            </a:r>
            <a:r>
              <a:rPr lang="en-US" dirty="0"/>
              <a:t> </a:t>
            </a:r>
            <a:r>
              <a:rPr lang="en-US" dirty="0" err="1"/>
              <a:t>kiểm</a:t>
            </a:r>
            <a:r>
              <a:rPr lang="en-US" dirty="0"/>
              <a:t> </a:t>
            </a:r>
            <a:r>
              <a:rPr lang="en-US" dirty="0" err="1"/>
              <a:t>tra</a:t>
            </a:r>
            <a:r>
              <a:rPr lang="en-US" dirty="0"/>
              <a:t>, </a:t>
            </a:r>
            <a:r>
              <a:rPr lang="en-US" dirty="0" err="1"/>
              <a:t>các</a:t>
            </a:r>
            <a:r>
              <a:rPr lang="en-US" dirty="0"/>
              <a:t> </a:t>
            </a:r>
            <a:r>
              <a:rPr lang="en-US" dirty="0" err="1"/>
              <a:t>quy</a:t>
            </a:r>
            <a:r>
              <a:rPr lang="en-US" dirty="0"/>
              <a:t> </a:t>
            </a:r>
            <a:r>
              <a:rPr lang="en-US" dirty="0" err="1"/>
              <a:t>tắc</a:t>
            </a:r>
            <a:r>
              <a:rPr lang="en-US" dirty="0"/>
              <a:t> </a:t>
            </a:r>
            <a:r>
              <a:rPr lang="en-US" dirty="0" err="1"/>
              <a:t>kiểm</a:t>
            </a:r>
            <a:r>
              <a:rPr lang="en-US" dirty="0"/>
              <a:t> </a:t>
            </a:r>
            <a:r>
              <a:rPr lang="en-US" dirty="0" err="1"/>
              <a:t>tra</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phân</a:t>
            </a:r>
            <a:r>
              <a:rPr lang="en-US" dirty="0"/>
              <a:t> </a:t>
            </a:r>
            <a:r>
              <a:rPr lang="en-US" dirty="0" err="1"/>
              <a:t>tách</a:t>
            </a:r>
            <a:r>
              <a:rPr lang="en-US" dirty="0"/>
              <a:t> </a:t>
            </a:r>
            <a:r>
              <a:rPr lang="en-US" dirty="0" err="1"/>
              <a:t>bởi</a:t>
            </a:r>
            <a:r>
              <a:rPr lang="en-US" dirty="0"/>
              <a:t> </a:t>
            </a:r>
            <a:r>
              <a:rPr lang="en-US" dirty="0" err="1"/>
              <a:t>dấu</a:t>
            </a:r>
            <a:r>
              <a:rPr lang="en-US" dirty="0"/>
              <a:t> “|”</a:t>
            </a:r>
          </a:p>
          <a:p>
            <a:r>
              <a:rPr lang="en-US" dirty="0" err="1"/>
              <a:t>Các</a:t>
            </a:r>
            <a:r>
              <a:rPr lang="en-US" dirty="0"/>
              <a:t> </a:t>
            </a:r>
            <a:r>
              <a:rPr lang="en-US" dirty="0" err="1"/>
              <a:t>quy</a:t>
            </a:r>
            <a:r>
              <a:rPr lang="en-US" dirty="0"/>
              <a:t> </a:t>
            </a:r>
            <a:r>
              <a:rPr lang="en-US" dirty="0" err="1"/>
              <a:t>tắc</a:t>
            </a:r>
            <a:r>
              <a:rPr lang="en-US" dirty="0"/>
              <a:t> </a:t>
            </a:r>
            <a:r>
              <a:rPr lang="en-US" dirty="0" err="1"/>
              <a:t>kiểm</a:t>
            </a:r>
            <a:r>
              <a:rPr lang="en-US" dirty="0"/>
              <a:t> </a:t>
            </a:r>
            <a:r>
              <a:rPr lang="en-US" dirty="0" err="1"/>
              <a:t>tra</a:t>
            </a:r>
            <a:r>
              <a:rPr lang="en-US" dirty="0"/>
              <a:t> </a:t>
            </a:r>
            <a:r>
              <a:rPr lang="en-US" dirty="0" err="1"/>
              <a:t>dữ</a:t>
            </a:r>
            <a:r>
              <a:rPr lang="en-US" dirty="0"/>
              <a:t> </a:t>
            </a:r>
            <a:r>
              <a:rPr lang="en-US" dirty="0" err="1"/>
              <a:t>liệu</a:t>
            </a:r>
            <a:r>
              <a:rPr lang="en-US" dirty="0"/>
              <a:t> do Laravel </a:t>
            </a:r>
            <a:r>
              <a:rPr lang="en-US" dirty="0" err="1"/>
              <a:t>cung</a:t>
            </a:r>
            <a:r>
              <a:rPr lang="en-US" dirty="0"/>
              <a:t> </a:t>
            </a:r>
            <a:r>
              <a:rPr lang="en-US" dirty="0" err="1"/>
              <a:t>cấp</a:t>
            </a:r>
            <a:r>
              <a:rPr lang="en-US" dirty="0"/>
              <a:t> </a:t>
            </a:r>
            <a:endParaRPr lang="en-VN" dirty="0"/>
          </a:p>
        </p:txBody>
      </p:sp>
    </p:spTree>
    <p:extLst>
      <p:ext uri="{BB962C8B-B14F-4D97-AF65-F5344CB8AC3E}">
        <p14:creationId xmlns:p14="http://schemas.microsoft.com/office/powerpoint/2010/main" val="358732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5044-11E2-AC4E-BBAA-AC1A82133BBD}"/>
              </a:ext>
            </a:extLst>
          </p:cNvPr>
          <p:cNvSpPr>
            <a:spLocks noGrp="1"/>
          </p:cNvSpPr>
          <p:nvPr>
            <p:ph type="title"/>
          </p:nvPr>
        </p:nvSpPr>
        <p:spPr/>
        <p:txBody>
          <a:bodyPr/>
          <a:lstStyle/>
          <a:p>
            <a:r>
              <a:rPr lang="en-VN" dirty="0"/>
              <a:t>Ví dụ validate dữ liệu</a:t>
            </a:r>
          </a:p>
        </p:txBody>
      </p:sp>
      <p:pic>
        <p:nvPicPr>
          <p:cNvPr id="6" name="Picture 5">
            <a:extLst>
              <a:ext uri="{FF2B5EF4-FFF2-40B4-BE49-F238E27FC236}">
                <a16:creationId xmlns:a16="http://schemas.microsoft.com/office/drawing/2014/main" id="{C8994DA2-CC8E-8A49-B916-D450C22090CA}"/>
              </a:ext>
            </a:extLst>
          </p:cNvPr>
          <p:cNvPicPr>
            <a:picLocks noChangeAspect="1"/>
          </p:cNvPicPr>
          <p:nvPr/>
        </p:nvPicPr>
        <p:blipFill>
          <a:blip r:embed="rId2"/>
          <a:stretch>
            <a:fillRect/>
          </a:stretch>
        </p:blipFill>
        <p:spPr>
          <a:xfrm>
            <a:off x="973665" y="2401750"/>
            <a:ext cx="9872133" cy="4151832"/>
          </a:xfrm>
          <a:prstGeom prst="rect">
            <a:avLst/>
          </a:prstGeom>
        </p:spPr>
      </p:pic>
    </p:spTree>
    <p:extLst>
      <p:ext uri="{BB962C8B-B14F-4D97-AF65-F5344CB8AC3E}">
        <p14:creationId xmlns:p14="http://schemas.microsoft.com/office/powerpoint/2010/main" val="301121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D2B0-7E63-4348-B638-ED48F2B7A678}"/>
              </a:ext>
            </a:extLst>
          </p:cNvPr>
          <p:cNvSpPr>
            <a:spLocks noGrp="1"/>
          </p:cNvSpPr>
          <p:nvPr>
            <p:ph type="title"/>
          </p:nvPr>
        </p:nvSpPr>
        <p:spPr/>
        <p:txBody>
          <a:bodyPr/>
          <a:lstStyle/>
          <a:p>
            <a:r>
              <a:rPr lang="en-VN" dirty="0"/>
              <a:t>Bảng các quy tắc validate thông dụng </a:t>
            </a:r>
          </a:p>
        </p:txBody>
      </p:sp>
      <p:graphicFrame>
        <p:nvGraphicFramePr>
          <p:cNvPr id="4" name="Table 4">
            <a:extLst>
              <a:ext uri="{FF2B5EF4-FFF2-40B4-BE49-F238E27FC236}">
                <a16:creationId xmlns:a16="http://schemas.microsoft.com/office/drawing/2014/main" id="{DF3CA696-6FCE-9946-8B55-64CC978B1747}"/>
              </a:ext>
            </a:extLst>
          </p:cNvPr>
          <p:cNvGraphicFramePr>
            <a:graphicFrameLocks noGrp="1"/>
          </p:cNvGraphicFramePr>
          <p:nvPr>
            <p:ph idx="1"/>
            <p:extLst>
              <p:ext uri="{D42A27DB-BD31-4B8C-83A1-F6EECF244321}">
                <p14:modId xmlns:p14="http://schemas.microsoft.com/office/powerpoint/2010/main" val="45932429"/>
              </p:ext>
            </p:extLst>
          </p:nvPr>
        </p:nvGraphicFramePr>
        <p:xfrm>
          <a:off x="819149" y="2222500"/>
          <a:ext cx="10924116" cy="3365502"/>
        </p:xfrm>
        <a:graphic>
          <a:graphicData uri="http://schemas.openxmlformats.org/drawingml/2006/table">
            <a:tbl>
              <a:tblPr firstRow="1" bandRow="1">
                <a:tableStyleId>{5C22544A-7EE6-4342-B048-85BDC9FD1C3A}</a:tableStyleId>
              </a:tblPr>
              <a:tblGrid>
                <a:gridCol w="5462058">
                  <a:extLst>
                    <a:ext uri="{9D8B030D-6E8A-4147-A177-3AD203B41FA5}">
                      <a16:colId xmlns:a16="http://schemas.microsoft.com/office/drawing/2014/main" val="2118972372"/>
                    </a:ext>
                  </a:extLst>
                </a:gridCol>
                <a:gridCol w="5462058">
                  <a:extLst>
                    <a:ext uri="{9D8B030D-6E8A-4147-A177-3AD203B41FA5}">
                      <a16:colId xmlns:a16="http://schemas.microsoft.com/office/drawing/2014/main" val="3455073935"/>
                    </a:ext>
                  </a:extLst>
                </a:gridCol>
              </a:tblGrid>
              <a:tr h="560917">
                <a:tc>
                  <a:txBody>
                    <a:bodyPr/>
                    <a:lstStyle/>
                    <a:p>
                      <a:r>
                        <a:rPr lang="en-VN" dirty="0"/>
                        <a:t>Quy tắcD</a:t>
                      </a:r>
                    </a:p>
                  </a:txBody>
                  <a:tcPr/>
                </a:tc>
                <a:tc>
                  <a:txBody>
                    <a:bodyPr/>
                    <a:lstStyle/>
                    <a:p>
                      <a:r>
                        <a:rPr lang="en-VN" dirty="0"/>
                        <a:t>Mô tả</a:t>
                      </a:r>
                    </a:p>
                  </a:txBody>
                  <a:tcPr/>
                </a:tc>
                <a:extLst>
                  <a:ext uri="{0D108BD9-81ED-4DB2-BD59-A6C34878D82A}">
                    <a16:rowId xmlns:a16="http://schemas.microsoft.com/office/drawing/2014/main" val="501362317"/>
                  </a:ext>
                </a:extLst>
              </a:tr>
              <a:tr h="560917">
                <a:tc>
                  <a:txBody>
                    <a:bodyPr/>
                    <a:lstStyle/>
                    <a:p>
                      <a:r>
                        <a:rPr lang="en-VN" dirty="0"/>
                        <a:t>required</a:t>
                      </a:r>
                    </a:p>
                  </a:txBody>
                  <a:tcPr/>
                </a:tc>
                <a:tc>
                  <a:txBody>
                    <a:bodyPr/>
                    <a:lstStyle/>
                    <a:p>
                      <a:r>
                        <a:rPr lang="en-VN" dirty="0"/>
                        <a:t>Trường bắt buộc điền dữ liệu</a:t>
                      </a:r>
                    </a:p>
                  </a:txBody>
                  <a:tcPr/>
                </a:tc>
                <a:extLst>
                  <a:ext uri="{0D108BD9-81ED-4DB2-BD59-A6C34878D82A}">
                    <a16:rowId xmlns:a16="http://schemas.microsoft.com/office/drawing/2014/main" val="3870734112"/>
                  </a:ext>
                </a:extLst>
              </a:tr>
              <a:tr h="560917">
                <a:tc>
                  <a:txBody>
                    <a:bodyPr/>
                    <a:lstStyle/>
                    <a:p>
                      <a:r>
                        <a:rPr lang="en-US" dirty="0"/>
                        <a:t>m</a:t>
                      </a:r>
                      <a:r>
                        <a:rPr lang="en-VN" dirty="0"/>
                        <a:t>in | max</a:t>
                      </a:r>
                    </a:p>
                  </a:txBody>
                  <a:tcPr/>
                </a:tc>
                <a:tc>
                  <a:txBody>
                    <a:bodyPr/>
                    <a:lstStyle/>
                    <a:p>
                      <a:r>
                        <a:rPr lang="en-VN" dirty="0"/>
                        <a:t>Giới hạn nhập vào số ký tự  min – max (min:10)</a:t>
                      </a:r>
                    </a:p>
                  </a:txBody>
                  <a:tcPr/>
                </a:tc>
                <a:extLst>
                  <a:ext uri="{0D108BD9-81ED-4DB2-BD59-A6C34878D82A}">
                    <a16:rowId xmlns:a16="http://schemas.microsoft.com/office/drawing/2014/main" val="1850283032"/>
                  </a:ext>
                </a:extLst>
              </a:tr>
              <a:tr h="560917">
                <a:tc>
                  <a:txBody>
                    <a:bodyPr/>
                    <a:lstStyle/>
                    <a:p>
                      <a:r>
                        <a:rPr lang="en-VN" dirty="0"/>
                        <a:t>Numeric</a:t>
                      </a:r>
                    </a:p>
                  </a:txBody>
                  <a:tcPr/>
                </a:tc>
                <a:tc>
                  <a:txBody>
                    <a:bodyPr/>
                    <a:lstStyle/>
                    <a:p>
                      <a:r>
                        <a:rPr lang="en-VN" dirty="0"/>
                        <a:t>Dữ liệu nhập vào phải là dạng số</a:t>
                      </a:r>
                    </a:p>
                  </a:txBody>
                  <a:tcPr/>
                </a:tc>
                <a:extLst>
                  <a:ext uri="{0D108BD9-81ED-4DB2-BD59-A6C34878D82A}">
                    <a16:rowId xmlns:a16="http://schemas.microsoft.com/office/drawing/2014/main" val="3633544460"/>
                  </a:ext>
                </a:extLst>
              </a:tr>
              <a:tr h="560917">
                <a:tc>
                  <a:txBody>
                    <a:bodyPr/>
                    <a:lstStyle/>
                    <a:p>
                      <a:r>
                        <a:rPr lang="en-VN" dirty="0"/>
                        <a:t>Email</a:t>
                      </a:r>
                    </a:p>
                  </a:txBody>
                  <a:tcPr/>
                </a:tc>
                <a:tc>
                  <a:txBody>
                    <a:bodyPr/>
                    <a:lstStyle/>
                    <a:p>
                      <a:r>
                        <a:rPr lang="en-VN" dirty="0"/>
                        <a:t>Dữ liệu nhập vào phải đúng định dạng email</a:t>
                      </a:r>
                    </a:p>
                  </a:txBody>
                  <a:tcPr/>
                </a:tc>
                <a:extLst>
                  <a:ext uri="{0D108BD9-81ED-4DB2-BD59-A6C34878D82A}">
                    <a16:rowId xmlns:a16="http://schemas.microsoft.com/office/drawing/2014/main" val="3976490084"/>
                  </a:ext>
                </a:extLst>
              </a:tr>
              <a:tr h="560917">
                <a:tc>
                  <a:txBody>
                    <a:bodyPr/>
                    <a:lstStyle/>
                    <a:p>
                      <a:r>
                        <a:rPr lang="en-VN" dirty="0"/>
                        <a:t>URL</a:t>
                      </a:r>
                    </a:p>
                  </a:txBody>
                  <a:tcPr/>
                </a:tc>
                <a:tc>
                  <a:txBody>
                    <a:bodyPr/>
                    <a:lstStyle/>
                    <a:p>
                      <a:r>
                        <a:rPr lang="en-VN" dirty="0"/>
                        <a:t>Dự liệu nhập vào phải đúng định dạng url</a:t>
                      </a:r>
                    </a:p>
                  </a:txBody>
                  <a:tcPr/>
                </a:tc>
                <a:extLst>
                  <a:ext uri="{0D108BD9-81ED-4DB2-BD59-A6C34878D82A}">
                    <a16:rowId xmlns:a16="http://schemas.microsoft.com/office/drawing/2014/main" val="3134432803"/>
                  </a:ext>
                </a:extLst>
              </a:tr>
            </a:tbl>
          </a:graphicData>
        </a:graphic>
      </p:graphicFrame>
    </p:spTree>
    <p:extLst>
      <p:ext uri="{BB962C8B-B14F-4D97-AF65-F5344CB8AC3E}">
        <p14:creationId xmlns:p14="http://schemas.microsoft.com/office/powerpoint/2010/main" val="2768175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ED90-38B2-DC4C-9947-75887243FDAA}"/>
              </a:ext>
            </a:extLst>
          </p:cNvPr>
          <p:cNvSpPr>
            <a:spLocks noGrp="1"/>
          </p:cNvSpPr>
          <p:nvPr>
            <p:ph type="title"/>
          </p:nvPr>
        </p:nvSpPr>
        <p:spPr/>
        <p:txBody>
          <a:bodyPr/>
          <a:lstStyle/>
          <a:p>
            <a:r>
              <a:rPr lang="en-VN" dirty="0"/>
              <a:t>Hiển thị lỗi ra ngoài view</a:t>
            </a:r>
          </a:p>
        </p:txBody>
      </p:sp>
      <p:sp>
        <p:nvSpPr>
          <p:cNvPr id="3" name="Content Placeholder 2">
            <a:extLst>
              <a:ext uri="{FF2B5EF4-FFF2-40B4-BE49-F238E27FC236}">
                <a16:creationId xmlns:a16="http://schemas.microsoft.com/office/drawing/2014/main" id="{806FFB0D-6505-AF48-BA88-C81223E88339}"/>
              </a:ext>
            </a:extLst>
          </p:cNvPr>
          <p:cNvSpPr>
            <a:spLocks noGrp="1"/>
          </p:cNvSpPr>
          <p:nvPr>
            <p:ph idx="1"/>
          </p:nvPr>
        </p:nvSpPr>
        <p:spPr/>
        <p:txBody>
          <a:bodyPr/>
          <a:lstStyle/>
          <a:p>
            <a:r>
              <a:rPr lang="en-VN" dirty="0"/>
              <a:t>Khi sử dụng hàm validate, Laravel sẽ tự động đẩy một đối tượng $errors ra ngoài view cho phép bạn hiển thị lỗi đó ra, đối tượng $erros là một thẻ hiện của lớp </a:t>
            </a:r>
            <a:r>
              <a:rPr lang="en-US" b="1" dirty="0"/>
              <a:t>Illuminate\Support\</a:t>
            </a:r>
            <a:r>
              <a:rPr lang="en-US" b="1" dirty="0" err="1"/>
              <a:t>MessageBag</a:t>
            </a:r>
            <a:endParaRPr lang="en-VN" b="1" dirty="0"/>
          </a:p>
          <a:p>
            <a:r>
              <a:rPr lang="en-VN" dirty="0"/>
              <a:t>$erros có chứa rất nhiều phương thức cho phép bạn lấy ra thông tin lỗi như sau</a:t>
            </a:r>
          </a:p>
          <a:p>
            <a:endParaRPr lang="en-VN" dirty="0"/>
          </a:p>
        </p:txBody>
      </p:sp>
      <p:graphicFrame>
        <p:nvGraphicFramePr>
          <p:cNvPr id="4" name="Table 4">
            <a:extLst>
              <a:ext uri="{FF2B5EF4-FFF2-40B4-BE49-F238E27FC236}">
                <a16:creationId xmlns:a16="http://schemas.microsoft.com/office/drawing/2014/main" id="{C63C8EAB-65CD-E44D-9F67-2E094366C032}"/>
              </a:ext>
            </a:extLst>
          </p:cNvPr>
          <p:cNvGraphicFramePr>
            <a:graphicFrameLocks noGrp="1"/>
          </p:cNvGraphicFramePr>
          <p:nvPr>
            <p:extLst>
              <p:ext uri="{D42A27DB-BD31-4B8C-83A1-F6EECF244321}">
                <p14:modId xmlns:p14="http://schemas.microsoft.com/office/powerpoint/2010/main" val="3809532242"/>
              </p:ext>
            </p:extLst>
          </p:nvPr>
        </p:nvGraphicFramePr>
        <p:xfrm>
          <a:off x="1253066" y="4656665"/>
          <a:ext cx="10761134" cy="1501424"/>
        </p:xfrm>
        <a:graphic>
          <a:graphicData uri="http://schemas.openxmlformats.org/drawingml/2006/table">
            <a:tbl>
              <a:tblPr firstRow="1" bandRow="1">
                <a:tableStyleId>{5C22544A-7EE6-4342-B048-85BDC9FD1C3A}</a:tableStyleId>
              </a:tblPr>
              <a:tblGrid>
                <a:gridCol w="2328334">
                  <a:extLst>
                    <a:ext uri="{9D8B030D-6E8A-4147-A177-3AD203B41FA5}">
                      <a16:colId xmlns:a16="http://schemas.microsoft.com/office/drawing/2014/main" val="3256070532"/>
                    </a:ext>
                  </a:extLst>
                </a:gridCol>
                <a:gridCol w="8432800">
                  <a:extLst>
                    <a:ext uri="{9D8B030D-6E8A-4147-A177-3AD203B41FA5}">
                      <a16:colId xmlns:a16="http://schemas.microsoft.com/office/drawing/2014/main" val="3913823421"/>
                    </a:ext>
                  </a:extLst>
                </a:gridCol>
              </a:tblGrid>
              <a:tr h="375356">
                <a:tc>
                  <a:txBody>
                    <a:bodyPr/>
                    <a:lstStyle/>
                    <a:p>
                      <a:r>
                        <a:rPr lang="en-VN" dirty="0"/>
                        <a:t>Phương thức</a:t>
                      </a:r>
                    </a:p>
                  </a:txBody>
                  <a:tcPr/>
                </a:tc>
                <a:tc>
                  <a:txBody>
                    <a:bodyPr/>
                    <a:lstStyle/>
                    <a:p>
                      <a:r>
                        <a:rPr lang="en-VN" dirty="0"/>
                        <a:t>Mô tả</a:t>
                      </a:r>
                    </a:p>
                  </a:txBody>
                  <a:tcPr/>
                </a:tc>
                <a:extLst>
                  <a:ext uri="{0D108BD9-81ED-4DB2-BD59-A6C34878D82A}">
                    <a16:rowId xmlns:a16="http://schemas.microsoft.com/office/drawing/2014/main" val="972436138"/>
                  </a:ext>
                </a:extLst>
              </a:tr>
              <a:tr h="375356">
                <a:tc>
                  <a:txBody>
                    <a:bodyPr/>
                    <a:lstStyle/>
                    <a:p>
                      <a:r>
                        <a:rPr lang="en-US" dirty="0"/>
                        <a:t>any()</a:t>
                      </a:r>
                      <a:endParaRPr lang="en-VN" dirty="0"/>
                    </a:p>
                  </a:txBody>
                  <a:tcPr/>
                </a:tc>
                <a:tc>
                  <a:txBody>
                    <a:bodyPr/>
                    <a:lstStyle/>
                    <a:p>
                      <a:r>
                        <a:rPr lang="en-VN" dirty="0"/>
                        <a:t>Kiểm tra xem có bất kỳ lỗi nào hay không </a:t>
                      </a:r>
                    </a:p>
                  </a:txBody>
                  <a:tcPr/>
                </a:tc>
                <a:extLst>
                  <a:ext uri="{0D108BD9-81ED-4DB2-BD59-A6C34878D82A}">
                    <a16:rowId xmlns:a16="http://schemas.microsoft.com/office/drawing/2014/main" val="3491087717"/>
                  </a:ext>
                </a:extLst>
              </a:tr>
              <a:tr h="375356">
                <a:tc>
                  <a:txBody>
                    <a:bodyPr/>
                    <a:lstStyle/>
                    <a:p>
                      <a:r>
                        <a:rPr lang="en-US" dirty="0"/>
                        <a:t>al</a:t>
                      </a:r>
                      <a:r>
                        <a:rPr lang="en-VN" dirty="0"/>
                        <a:t>l()</a:t>
                      </a:r>
                    </a:p>
                  </a:txBody>
                  <a:tcPr/>
                </a:tc>
                <a:tc>
                  <a:txBody>
                    <a:bodyPr/>
                    <a:lstStyle/>
                    <a:p>
                      <a:r>
                        <a:rPr lang="en-VN" dirty="0"/>
                        <a:t>Trả về tập lỗi dưới dạng mảng</a:t>
                      </a:r>
                    </a:p>
                  </a:txBody>
                  <a:tcPr/>
                </a:tc>
                <a:extLst>
                  <a:ext uri="{0D108BD9-81ED-4DB2-BD59-A6C34878D82A}">
                    <a16:rowId xmlns:a16="http://schemas.microsoft.com/office/drawing/2014/main" val="2320539865"/>
                  </a:ext>
                </a:extLst>
              </a:tr>
              <a:tr h="375356">
                <a:tc>
                  <a:txBody>
                    <a:bodyPr/>
                    <a:lstStyle/>
                    <a:p>
                      <a:r>
                        <a:rPr lang="en-US" dirty="0"/>
                        <a:t>f</a:t>
                      </a:r>
                      <a:r>
                        <a:rPr lang="en-VN" dirty="0"/>
                        <a:t>irst(&lt;tên dữ liệu&gt;)</a:t>
                      </a:r>
                    </a:p>
                  </a:txBody>
                  <a:tcPr/>
                </a:tc>
                <a:tc>
                  <a:txBody>
                    <a:bodyPr/>
                    <a:lstStyle/>
                    <a:p>
                      <a:r>
                        <a:rPr lang="en-VN" dirty="0"/>
                        <a:t>Lấy về lỗi ứng với tên dữ liệu</a:t>
                      </a:r>
                    </a:p>
                  </a:txBody>
                  <a:tcPr/>
                </a:tc>
                <a:extLst>
                  <a:ext uri="{0D108BD9-81ED-4DB2-BD59-A6C34878D82A}">
                    <a16:rowId xmlns:a16="http://schemas.microsoft.com/office/drawing/2014/main" val="2249822544"/>
                  </a:ext>
                </a:extLst>
              </a:tr>
            </a:tbl>
          </a:graphicData>
        </a:graphic>
      </p:graphicFrame>
    </p:spTree>
    <p:extLst>
      <p:ext uri="{BB962C8B-B14F-4D97-AF65-F5344CB8AC3E}">
        <p14:creationId xmlns:p14="http://schemas.microsoft.com/office/powerpoint/2010/main" val="3442749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2E50-E7C4-2342-8402-6B20B4892330}"/>
              </a:ext>
            </a:extLst>
          </p:cNvPr>
          <p:cNvSpPr>
            <a:spLocks noGrp="1"/>
          </p:cNvSpPr>
          <p:nvPr>
            <p:ph type="title"/>
          </p:nvPr>
        </p:nvSpPr>
        <p:spPr/>
        <p:txBody>
          <a:bodyPr/>
          <a:lstStyle/>
          <a:p>
            <a:r>
              <a:rPr lang="en-VN" dirty="0"/>
              <a:t>Ví dụ</a:t>
            </a:r>
          </a:p>
        </p:txBody>
      </p:sp>
      <p:pic>
        <p:nvPicPr>
          <p:cNvPr id="4" name="Content Placeholder 3">
            <a:extLst>
              <a:ext uri="{FF2B5EF4-FFF2-40B4-BE49-F238E27FC236}">
                <a16:creationId xmlns:a16="http://schemas.microsoft.com/office/drawing/2014/main" id="{3631D83A-CF49-604A-A8E3-0F14A22A645F}"/>
              </a:ext>
            </a:extLst>
          </p:cNvPr>
          <p:cNvPicPr>
            <a:picLocks noGrp="1" noChangeAspect="1"/>
          </p:cNvPicPr>
          <p:nvPr>
            <p:ph idx="1"/>
          </p:nvPr>
        </p:nvPicPr>
        <p:blipFill>
          <a:blip r:embed="rId2"/>
          <a:stretch>
            <a:fillRect/>
          </a:stretch>
        </p:blipFill>
        <p:spPr>
          <a:xfrm>
            <a:off x="1289325" y="1943099"/>
            <a:ext cx="3619983" cy="2510368"/>
          </a:xfrm>
          <a:prstGeom prst="rect">
            <a:avLst/>
          </a:prstGeom>
        </p:spPr>
      </p:pic>
      <p:pic>
        <p:nvPicPr>
          <p:cNvPr id="6" name="Picture 5">
            <a:extLst>
              <a:ext uri="{FF2B5EF4-FFF2-40B4-BE49-F238E27FC236}">
                <a16:creationId xmlns:a16="http://schemas.microsoft.com/office/drawing/2014/main" id="{4C1AB789-A04C-504D-9A37-04E8237934EE}"/>
              </a:ext>
            </a:extLst>
          </p:cNvPr>
          <p:cNvPicPr>
            <a:picLocks noChangeAspect="1"/>
          </p:cNvPicPr>
          <p:nvPr/>
        </p:nvPicPr>
        <p:blipFill>
          <a:blip r:embed="rId3"/>
          <a:stretch>
            <a:fillRect/>
          </a:stretch>
        </p:blipFill>
        <p:spPr>
          <a:xfrm>
            <a:off x="1289325" y="4644868"/>
            <a:ext cx="8513163" cy="2367380"/>
          </a:xfrm>
          <a:prstGeom prst="rect">
            <a:avLst/>
          </a:prstGeom>
        </p:spPr>
      </p:pic>
      <p:pic>
        <p:nvPicPr>
          <p:cNvPr id="7" name="Picture 6">
            <a:extLst>
              <a:ext uri="{FF2B5EF4-FFF2-40B4-BE49-F238E27FC236}">
                <a16:creationId xmlns:a16="http://schemas.microsoft.com/office/drawing/2014/main" id="{07E705A6-F727-E741-B9A7-D70EDE26D385}"/>
              </a:ext>
            </a:extLst>
          </p:cNvPr>
          <p:cNvPicPr>
            <a:picLocks noChangeAspect="1"/>
          </p:cNvPicPr>
          <p:nvPr/>
        </p:nvPicPr>
        <p:blipFill>
          <a:blip r:embed="rId4"/>
          <a:stretch>
            <a:fillRect/>
          </a:stretch>
        </p:blipFill>
        <p:spPr>
          <a:xfrm>
            <a:off x="5101167" y="1943099"/>
            <a:ext cx="4024158" cy="2510368"/>
          </a:xfrm>
          <a:prstGeom prst="rect">
            <a:avLst/>
          </a:prstGeom>
        </p:spPr>
      </p:pic>
    </p:spTree>
    <p:extLst>
      <p:ext uri="{BB962C8B-B14F-4D97-AF65-F5344CB8AC3E}">
        <p14:creationId xmlns:p14="http://schemas.microsoft.com/office/powerpoint/2010/main" val="2545964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7CB0-1E1A-CE44-ADF1-52BCF07810A3}"/>
              </a:ext>
            </a:extLst>
          </p:cNvPr>
          <p:cNvSpPr>
            <a:spLocks noGrp="1"/>
          </p:cNvSpPr>
          <p:nvPr>
            <p:ph type="title"/>
          </p:nvPr>
        </p:nvSpPr>
        <p:spPr/>
        <p:txBody>
          <a:bodyPr/>
          <a:lstStyle/>
          <a:p>
            <a:r>
              <a:rPr lang="en-VN" dirty="0"/>
              <a:t>Hiển thị lỗi sử dụng @error directive</a:t>
            </a:r>
          </a:p>
        </p:txBody>
      </p:sp>
      <p:sp>
        <p:nvSpPr>
          <p:cNvPr id="3" name="Content Placeholder 2">
            <a:extLst>
              <a:ext uri="{FF2B5EF4-FFF2-40B4-BE49-F238E27FC236}">
                <a16:creationId xmlns:a16="http://schemas.microsoft.com/office/drawing/2014/main" id="{B1F82A00-7C35-1D49-9818-0C93010386B3}"/>
              </a:ext>
            </a:extLst>
          </p:cNvPr>
          <p:cNvSpPr>
            <a:spLocks noGrp="1"/>
          </p:cNvSpPr>
          <p:nvPr>
            <p:ph idx="1"/>
          </p:nvPr>
        </p:nvSpPr>
        <p:spPr>
          <a:xfrm>
            <a:off x="818712" y="2222287"/>
            <a:ext cx="10281088" cy="1384513"/>
          </a:xfrm>
        </p:spPr>
        <p:txBody>
          <a:bodyPr>
            <a:normAutofit fontScale="92500"/>
          </a:bodyPr>
          <a:lstStyle/>
          <a:p>
            <a:r>
              <a:rPr lang="en-VN" dirty="0"/>
              <a:t>Blade cung cấp @error directive cho phép show lỗi ra một cách dễ dàng và nhanh chóng</a:t>
            </a:r>
          </a:p>
          <a:p>
            <a:r>
              <a:rPr lang="en-VN" dirty="0"/>
              <a:t>Directive này nhận vào tham số là tên của dữ liệu được validate </a:t>
            </a:r>
          </a:p>
          <a:p>
            <a:r>
              <a:rPr lang="en-VN" dirty="0"/>
              <a:t>Ví dụ</a:t>
            </a:r>
          </a:p>
          <a:p>
            <a:endParaRPr lang="en-VN" dirty="0"/>
          </a:p>
        </p:txBody>
      </p:sp>
      <p:pic>
        <p:nvPicPr>
          <p:cNvPr id="5" name="Picture 4">
            <a:extLst>
              <a:ext uri="{FF2B5EF4-FFF2-40B4-BE49-F238E27FC236}">
                <a16:creationId xmlns:a16="http://schemas.microsoft.com/office/drawing/2014/main" id="{A6E89576-B2BF-7549-BC55-7EA1B3568CC0}"/>
              </a:ext>
            </a:extLst>
          </p:cNvPr>
          <p:cNvPicPr>
            <a:picLocks noChangeAspect="1"/>
          </p:cNvPicPr>
          <p:nvPr/>
        </p:nvPicPr>
        <p:blipFill>
          <a:blip r:embed="rId2"/>
          <a:stretch>
            <a:fillRect/>
          </a:stretch>
        </p:blipFill>
        <p:spPr>
          <a:xfrm>
            <a:off x="818712" y="3347990"/>
            <a:ext cx="3680883" cy="3510010"/>
          </a:xfrm>
          <a:prstGeom prst="rect">
            <a:avLst/>
          </a:prstGeom>
        </p:spPr>
      </p:pic>
    </p:spTree>
    <p:extLst>
      <p:ext uri="{BB962C8B-B14F-4D97-AF65-F5344CB8AC3E}">
        <p14:creationId xmlns:p14="http://schemas.microsoft.com/office/powerpoint/2010/main" val="4276788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4FA8-B971-3B47-871A-2B8A58CF22A0}"/>
              </a:ext>
            </a:extLst>
          </p:cNvPr>
          <p:cNvSpPr>
            <a:spLocks noGrp="1"/>
          </p:cNvSpPr>
          <p:nvPr>
            <p:ph type="title"/>
          </p:nvPr>
        </p:nvSpPr>
        <p:spPr/>
        <p:txBody>
          <a:bodyPr/>
          <a:lstStyle/>
          <a:p>
            <a:r>
              <a:rPr lang="en-US" dirty="0" err="1"/>
              <a:t>Mục</a:t>
            </a:r>
            <a:r>
              <a:rPr lang="en-US" dirty="0"/>
              <a:t> </a:t>
            </a:r>
            <a:r>
              <a:rPr lang="en-US" dirty="0" err="1"/>
              <a:t>tiêu</a:t>
            </a:r>
            <a:r>
              <a:rPr lang="en-US" dirty="0"/>
              <a:t> </a:t>
            </a:r>
            <a:r>
              <a:rPr lang="en-US" dirty="0" err="1"/>
              <a:t>bài</a:t>
            </a:r>
            <a:r>
              <a:rPr lang="en-US" dirty="0"/>
              <a:t> </a:t>
            </a:r>
            <a:r>
              <a:rPr lang="en-US" dirty="0" err="1"/>
              <a:t>học</a:t>
            </a:r>
            <a:endParaRPr lang="en-US" dirty="0"/>
          </a:p>
        </p:txBody>
      </p:sp>
      <p:sp>
        <p:nvSpPr>
          <p:cNvPr id="3" name="Content Placeholder 2">
            <a:extLst>
              <a:ext uri="{FF2B5EF4-FFF2-40B4-BE49-F238E27FC236}">
                <a16:creationId xmlns:a16="http://schemas.microsoft.com/office/drawing/2014/main" id="{3B7C0572-6474-D143-8F30-048A9046FE7C}"/>
              </a:ext>
            </a:extLst>
          </p:cNvPr>
          <p:cNvSpPr>
            <a:spLocks noGrp="1"/>
          </p:cNvSpPr>
          <p:nvPr>
            <p:ph idx="1"/>
          </p:nvPr>
        </p:nvSpPr>
        <p:spPr/>
        <p:txBody>
          <a:bodyPr/>
          <a:lstStyle/>
          <a:p>
            <a:r>
              <a:rPr lang="en-US" dirty="0" err="1"/>
              <a:t>Làm</a:t>
            </a:r>
            <a:r>
              <a:rPr lang="en-US" dirty="0"/>
              <a:t> </a:t>
            </a:r>
            <a:r>
              <a:rPr lang="en-US" dirty="0" err="1"/>
              <a:t>quen</a:t>
            </a:r>
            <a:r>
              <a:rPr lang="en-US" dirty="0"/>
              <a:t> </a:t>
            </a:r>
            <a:r>
              <a:rPr lang="en-US" dirty="0" err="1"/>
              <a:t>với</a:t>
            </a:r>
            <a:r>
              <a:rPr lang="en-US" dirty="0"/>
              <a:t> Controller</a:t>
            </a:r>
          </a:p>
          <a:p>
            <a:r>
              <a:rPr lang="en-US" dirty="0" err="1"/>
              <a:t>Tạo</a:t>
            </a:r>
            <a:r>
              <a:rPr lang="en-US" dirty="0"/>
              <a:t> </a:t>
            </a:r>
            <a:r>
              <a:rPr lang="en-US" dirty="0" err="1"/>
              <a:t>và</a:t>
            </a:r>
            <a:r>
              <a:rPr lang="en-US" dirty="0"/>
              <a:t> </a:t>
            </a:r>
            <a:r>
              <a:rPr lang="en-US" dirty="0" err="1"/>
              <a:t>sử</a:t>
            </a:r>
            <a:r>
              <a:rPr lang="en-US" dirty="0"/>
              <a:t> </a:t>
            </a:r>
            <a:r>
              <a:rPr lang="en-US" dirty="0" err="1"/>
              <a:t>dụng</a:t>
            </a:r>
            <a:r>
              <a:rPr lang="en-US" dirty="0"/>
              <a:t> Controller</a:t>
            </a:r>
          </a:p>
          <a:p>
            <a:r>
              <a:rPr lang="en-US" dirty="0" err="1"/>
              <a:t>Xử</a:t>
            </a:r>
            <a:r>
              <a:rPr lang="en-US" dirty="0"/>
              <a:t> </a:t>
            </a:r>
            <a:r>
              <a:rPr lang="en-US" dirty="0" err="1"/>
              <a:t>lý</a:t>
            </a:r>
            <a:r>
              <a:rPr lang="en-US" dirty="0"/>
              <a:t> request </a:t>
            </a:r>
            <a:r>
              <a:rPr lang="en-US" dirty="0" err="1"/>
              <a:t>trong</a:t>
            </a:r>
            <a:r>
              <a:rPr lang="en-US" dirty="0"/>
              <a:t> Laravel</a:t>
            </a:r>
          </a:p>
          <a:p>
            <a:r>
              <a:rPr lang="en-US" dirty="0" err="1"/>
              <a:t>Xử</a:t>
            </a:r>
            <a:r>
              <a:rPr lang="en-US" dirty="0"/>
              <a:t> </a:t>
            </a:r>
            <a:r>
              <a:rPr lang="en-US" dirty="0" err="1"/>
              <a:t>lý</a:t>
            </a:r>
            <a:r>
              <a:rPr lang="en-US" dirty="0"/>
              <a:t> form </a:t>
            </a:r>
            <a:r>
              <a:rPr lang="en-US" dirty="0" err="1"/>
              <a:t>và</a:t>
            </a:r>
            <a:r>
              <a:rPr lang="en-US" dirty="0"/>
              <a:t> validation</a:t>
            </a:r>
          </a:p>
          <a:p>
            <a:r>
              <a:rPr lang="en-US" dirty="0" err="1"/>
              <a:t>Sử</a:t>
            </a:r>
            <a:r>
              <a:rPr lang="en-US" dirty="0"/>
              <a:t> </a:t>
            </a:r>
            <a:r>
              <a:rPr lang="en-US" dirty="0" err="1"/>
              <a:t>dụng</a:t>
            </a:r>
            <a:r>
              <a:rPr lang="en-US" dirty="0"/>
              <a:t> blade view </a:t>
            </a:r>
            <a:r>
              <a:rPr lang="en-US" dirty="0" err="1"/>
              <a:t>nâng</a:t>
            </a:r>
            <a:r>
              <a:rPr lang="en-US" dirty="0"/>
              <a:t> </a:t>
            </a:r>
            <a:r>
              <a:rPr lang="en-US" dirty="0" err="1"/>
              <a:t>cao</a:t>
            </a:r>
            <a:r>
              <a:rPr lang="en-US" dirty="0"/>
              <a:t> – layout template</a:t>
            </a:r>
          </a:p>
        </p:txBody>
      </p:sp>
    </p:spTree>
    <p:extLst>
      <p:ext uri="{BB962C8B-B14F-4D97-AF65-F5344CB8AC3E}">
        <p14:creationId xmlns:p14="http://schemas.microsoft.com/office/powerpoint/2010/main" val="62309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60AD-A6BD-9841-B898-D2A14E655AE7}"/>
              </a:ext>
            </a:extLst>
          </p:cNvPr>
          <p:cNvSpPr>
            <a:spLocks noGrp="1"/>
          </p:cNvSpPr>
          <p:nvPr>
            <p:ph type="title"/>
          </p:nvPr>
        </p:nvSpPr>
        <p:spPr/>
        <p:txBody>
          <a:bodyPr/>
          <a:lstStyle/>
          <a:p>
            <a:r>
              <a:rPr lang="en-VN" dirty="0"/>
              <a:t>Tuỳ biến thông báo lỗi</a:t>
            </a:r>
          </a:p>
        </p:txBody>
      </p:sp>
      <p:sp>
        <p:nvSpPr>
          <p:cNvPr id="3" name="Content Placeholder 2">
            <a:extLst>
              <a:ext uri="{FF2B5EF4-FFF2-40B4-BE49-F238E27FC236}">
                <a16:creationId xmlns:a16="http://schemas.microsoft.com/office/drawing/2014/main" id="{B0B7D6AF-7B70-2E49-A441-8FAE129B37BF}"/>
              </a:ext>
            </a:extLst>
          </p:cNvPr>
          <p:cNvSpPr>
            <a:spLocks noGrp="1"/>
          </p:cNvSpPr>
          <p:nvPr>
            <p:ph idx="1"/>
          </p:nvPr>
        </p:nvSpPr>
        <p:spPr/>
        <p:txBody>
          <a:bodyPr/>
          <a:lstStyle/>
          <a:p>
            <a:r>
              <a:rPr lang="en-VN" dirty="0"/>
              <a:t>Laravel cho phép bạn tuỳ biến các dòng thông báo lỗi tại file resources/lang/en/validation.php, file này sẽ chứa các dòng thông báo lỗi được viết dưới dạng mảng liên hợp, mỗi phần tử là một thông báo lỗi trong đó key là tên của quy tắc kiểm tra và value là nội dung thông báo lỗi </a:t>
            </a:r>
          </a:p>
        </p:txBody>
      </p:sp>
    </p:spTree>
    <p:extLst>
      <p:ext uri="{BB962C8B-B14F-4D97-AF65-F5344CB8AC3E}">
        <p14:creationId xmlns:p14="http://schemas.microsoft.com/office/powerpoint/2010/main" val="348698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B8540-0D31-C24C-87C8-D3D5AD2C6060}"/>
              </a:ext>
            </a:extLst>
          </p:cNvPr>
          <p:cNvSpPr>
            <a:spLocks noGrp="1"/>
          </p:cNvSpPr>
          <p:nvPr>
            <p:ph type="title"/>
          </p:nvPr>
        </p:nvSpPr>
        <p:spPr/>
        <p:txBody>
          <a:bodyPr/>
          <a:lstStyle/>
          <a:p>
            <a:r>
              <a:rPr lang="en-VN" dirty="0"/>
              <a:t>Điền lại thông tin vào form</a:t>
            </a:r>
          </a:p>
        </p:txBody>
      </p:sp>
      <p:sp>
        <p:nvSpPr>
          <p:cNvPr id="3" name="Content Placeholder 2">
            <a:extLst>
              <a:ext uri="{FF2B5EF4-FFF2-40B4-BE49-F238E27FC236}">
                <a16:creationId xmlns:a16="http://schemas.microsoft.com/office/drawing/2014/main" id="{2F56F8C9-04D0-584C-A3EB-6E9670AEE579}"/>
              </a:ext>
            </a:extLst>
          </p:cNvPr>
          <p:cNvSpPr>
            <a:spLocks noGrp="1"/>
          </p:cNvSpPr>
          <p:nvPr>
            <p:ph idx="1"/>
          </p:nvPr>
        </p:nvSpPr>
        <p:spPr/>
        <p:txBody>
          <a:bodyPr/>
          <a:lstStyle/>
          <a:p>
            <a:r>
              <a:rPr lang="en-VN" dirty="0"/>
              <a:t>Khi form gửi một request lên form, dữ liệu sẽ bị xoá đi khi reload lại, nếu như dữ liệu không vượt qua được validate, sẽ rất bất tiện cho người dùng phải gõ lại vào form, may mắn thay laravel đã cung cấp cho chúng ta một phương thức để lấy lại dữ liệu đã điền vào form ở lần request trướ, đó là phương thức old() của đối tượng </a:t>
            </a:r>
            <a:r>
              <a:rPr lang="en-US" dirty="0"/>
              <a:t>Illuminate\Http\Request</a:t>
            </a:r>
          </a:p>
          <a:p>
            <a:r>
              <a:rPr lang="en-US" dirty="0"/>
              <a:t>Laravel </a:t>
            </a:r>
            <a:r>
              <a:rPr lang="en-US" dirty="0" err="1"/>
              <a:t>cũng</a:t>
            </a:r>
            <a:r>
              <a:rPr lang="en-US" dirty="0"/>
              <a:t> </a:t>
            </a:r>
            <a:r>
              <a:rPr lang="en-US" dirty="0" err="1"/>
              <a:t>cung</a:t>
            </a:r>
            <a:r>
              <a:rPr lang="en-US" dirty="0"/>
              <a:t> </a:t>
            </a:r>
            <a:r>
              <a:rPr lang="en-US" dirty="0" err="1"/>
              <a:t>cấp</a:t>
            </a:r>
            <a:r>
              <a:rPr lang="en-US" dirty="0"/>
              <a:t> </a:t>
            </a:r>
            <a:r>
              <a:rPr lang="en-US" dirty="0" err="1"/>
              <a:t>một</a:t>
            </a:r>
            <a:r>
              <a:rPr lang="en-US" dirty="0"/>
              <a:t> helper old() </a:t>
            </a:r>
            <a:r>
              <a:rPr lang="en-US" dirty="0" err="1"/>
              <a:t>có</a:t>
            </a:r>
            <a:r>
              <a:rPr lang="en-US" dirty="0"/>
              <a:t> </a:t>
            </a:r>
            <a:r>
              <a:rPr lang="en-US" dirty="0" err="1"/>
              <a:t>tính</a:t>
            </a:r>
            <a:r>
              <a:rPr lang="en-US" dirty="0"/>
              <a:t> </a:t>
            </a:r>
            <a:r>
              <a:rPr lang="en-US" dirty="0" err="1"/>
              <a:t>năng</a:t>
            </a:r>
            <a:r>
              <a:rPr lang="en-US" dirty="0"/>
              <a:t> </a:t>
            </a:r>
            <a:r>
              <a:rPr lang="en-US" dirty="0" err="1"/>
              <a:t>tượng</a:t>
            </a:r>
            <a:r>
              <a:rPr lang="en-US" dirty="0"/>
              <a:t> </a:t>
            </a:r>
            <a:r>
              <a:rPr lang="en-US" dirty="0" err="1"/>
              <a:t>tự</a:t>
            </a:r>
            <a:r>
              <a:rPr lang="en-US" dirty="0"/>
              <a:t> </a:t>
            </a:r>
            <a:r>
              <a:rPr lang="en-US" dirty="0" err="1"/>
              <a:t>như</a:t>
            </a:r>
            <a:r>
              <a:rPr lang="en-US" dirty="0"/>
              <a:t> old </a:t>
            </a:r>
            <a:r>
              <a:rPr lang="en-US" dirty="0" err="1"/>
              <a:t>của</a:t>
            </a:r>
            <a:r>
              <a:rPr lang="en-US" dirty="0"/>
              <a:t> Illuminate\Http\Request</a:t>
            </a:r>
          </a:p>
          <a:p>
            <a:r>
              <a:rPr lang="en-US" dirty="0" err="1"/>
              <a:t>Ví</a:t>
            </a:r>
            <a:r>
              <a:rPr lang="en-US" dirty="0"/>
              <a:t> </a:t>
            </a:r>
            <a:r>
              <a:rPr lang="en-US" dirty="0" err="1"/>
              <a:t>dụ</a:t>
            </a:r>
            <a:r>
              <a:rPr lang="en-US" dirty="0"/>
              <a:t> </a:t>
            </a:r>
          </a:p>
          <a:p>
            <a:endParaRPr lang="en-US" dirty="0"/>
          </a:p>
        </p:txBody>
      </p:sp>
      <p:sp>
        <p:nvSpPr>
          <p:cNvPr id="4" name="Rectangle 3">
            <a:extLst>
              <a:ext uri="{FF2B5EF4-FFF2-40B4-BE49-F238E27FC236}">
                <a16:creationId xmlns:a16="http://schemas.microsoft.com/office/drawing/2014/main" id="{3EA93BD7-85B9-0B47-987B-AB1F3DBB2D3E}"/>
              </a:ext>
            </a:extLst>
          </p:cNvPr>
          <p:cNvSpPr/>
          <p:nvPr/>
        </p:nvSpPr>
        <p:spPr>
          <a:xfrm>
            <a:off x="889000" y="5054600"/>
            <a:ext cx="9474200" cy="1195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&lt;input type="text" name="title" value="{{ old('title') }}"&gt;</a:t>
            </a:r>
            <a:endParaRPr lang="en-VN" dirty="0"/>
          </a:p>
        </p:txBody>
      </p:sp>
    </p:spTree>
    <p:extLst>
      <p:ext uri="{BB962C8B-B14F-4D97-AF65-F5344CB8AC3E}">
        <p14:creationId xmlns:p14="http://schemas.microsoft.com/office/powerpoint/2010/main" val="855341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D258-F497-7F4A-B4D7-2D228A0C78FE}"/>
              </a:ext>
            </a:extLst>
          </p:cNvPr>
          <p:cNvSpPr>
            <a:spLocks noGrp="1"/>
          </p:cNvSpPr>
          <p:nvPr>
            <p:ph type="title"/>
          </p:nvPr>
        </p:nvSpPr>
        <p:spPr/>
        <p:txBody>
          <a:bodyPr/>
          <a:lstStyle/>
          <a:p>
            <a:r>
              <a:rPr lang="en-VN" dirty="0"/>
              <a:t>Blade nâng cao – Layout template</a:t>
            </a:r>
          </a:p>
        </p:txBody>
      </p:sp>
      <p:sp>
        <p:nvSpPr>
          <p:cNvPr id="3" name="Content Placeholder 2">
            <a:extLst>
              <a:ext uri="{FF2B5EF4-FFF2-40B4-BE49-F238E27FC236}">
                <a16:creationId xmlns:a16="http://schemas.microsoft.com/office/drawing/2014/main" id="{94BFE223-029D-2246-AD64-18A577B356B3}"/>
              </a:ext>
            </a:extLst>
          </p:cNvPr>
          <p:cNvSpPr>
            <a:spLocks noGrp="1"/>
          </p:cNvSpPr>
          <p:nvPr>
            <p:ph idx="1"/>
          </p:nvPr>
        </p:nvSpPr>
        <p:spPr/>
        <p:txBody>
          <a:bodyPr/>
          <a:lstStyle/>
          <a:p>
            <a:r>
              <a:rPr lang="en-VN" dirty="0"/>
              <a:t>Layout template là một tính năng cho phép bạn định nghĩa ra một giao diện master và các giao diện khác có thể kế thừa và sử dụng các thành phần của giao diện này</a:t>
            </a:r>
          </a:p>
          <a:p>
            <a:r>
              <a:rPr lang="en-VN" dirty="0"/>
              <a:t>Layout template giúp cho giao diện dễ dàng thay đổi và mở rộng hơn, tăng cường khả năng sử dụng lại</a:t>
            </a:r>
          </a:p>
        </p:txBody>
      </p:sp>
    </p:spTree>
    <p:extLst>
      <p:ext uri="{BB962C8B-B14F-4D97-AF65-F5344CB8AC3E}">
        <p14:creationId xmlns:p14="http://schemas.microsoft.com/office/powerpoint/2010/main" val="1776195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585F-E937-6A47-ADD8-4E57DDF55A94}"/>
              </a:ext>
            </a:extLst>
          </p:cNvPr>
          <p:cNvSpPr>
            <a:spLocks noGrp="1"/>
          </p:cNvSpPr>
          <p:nvPr>
            <p:ph type="title"/>
          </p:nvPr>
        </p:nvSpPr>
        <p:spPr/>
        <p:txBody>
          <a:bodyPr/>
          <a:lstStyle/>
          <a:p>
            <a:r>
              <a:rPr lang="en-VN" dirty="0"/>
              <a:t>Định nghĩa layout master</a:t>
            </a:r>
          </a:p>
        </p:txBody>
      </p:sp>
      <p:sp>
        <p:nvSpPr>
          <p:cNvPr id="3" name="Content Placeholder 2">
            <a:extLst>
              <a:ext uri="{FF2B5EF4-FFF2-40B4-BE49-F238E27FC236}">
                <a16:creationId xmlns:a16="http://schemas.microsoft.com/office/drawing/2014/main" id="{343AF8A7-714D-1546-A92F-D85DAE5B0B62}"/>
              </a:ext>
            </a:extLst>
          </p:cNvPr>
          <p:cNvSpPr>
            <a:spLocks noGrp="1"/>
          </p:cNvSpPr>
          <p:nvPr>
            <p:ph idx="1"/>
          </p:nvPr>
        </p:nvSpPr>
        <p:spPr/>
        <p:txBody>
          <a:bodyPr/>
          <a:lstStyle/>
          <a:p>
            <a:r>
              <a:rPr lang="en-VN" dirty="0"/>
              <a:t>Một layout master là một file blade có các thành phần được sử dụng ở các giao diện con kế thừa nó và các thành phần </a:t>
            </a:r>
            <a:r>
              <a:rPr lang="en-VN"/>
              <a:t>mà giao diện </a:t>
            </a:r>
            <a:r>
              <a:rPr lang="en-VN" dirty="0"/>
              <a:t>con có thể ghi đè lên</a:t>
            </a:r>
          </a:p>
          <a:p>
            <a:r>
              <a:rPr lang="en-VN" dirty="0"/>
              <a:t>Các thành phần mà giao diện con sẽ ghi đè lên được định nghĩa bằng directive </a:t>
            </a:r>
            <a:r>
              <a:rPr lang="en-VN" b="1" dirty="0"/>
              <a:t>@yield(‘&lt;tên thành phần&gt;’,’&lt;Nội dung mặc định&gt;’)  </a:t>
            </a:r>
            <a:r>
              <a:rPr lang="en-VN" dirty="0"/>
              <a:t>hoặc bằng cặp directive </a:t>
            </a:r>
            <a:r>
              <a:rPr lang="en-VN" b="1" dirty="0"/>
              <a:t>@section(‘&lt;tên thành phần&gt;’) - @show</a:t>
            </a:r>
          </a:p>
        </p:txBody>
      </p:sp>
    </p:spTree>
    <p:extLst>
      <p:ext uri="{BB962C8B-B14F-4D97-AF65-F5344CB8AC3E}">
        <p14:creationId xmlns:p14="http://schemas.microsoft.com/office/powerpoint/2010/main" val="690405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9F408-2AB5-BF4F-86F7-77BC5EC0A69F}"/>
              </a:ext>
            </a:extLst>
          </p:cNvPr>
          <p:cNvSpPr>
            <a:spLocks noGrp="1"/>
          </p:cNvSpPr>
          <p:nvPr>
            <p:ph type="title"/>
          </p:nvPr>
        </p:nvSpPr>
        <p:spPr/>
        <p:txBody>
          <a:bodyPr/>
          <a:lstStyle/>
          <a:p>
            <a:r>
              <a:rPr lang="en-VN" dirty="0"/>
              <a:t>Ví dụ</a:t>
            </a:r>
          </a:p>
        </p:txBody>
      </p:sp>
      <p:pic>
        <p:nvPicPr>
          <p:cNvPr id="4" name="Content Placeholder 3">
            <a:extLst>
              <a:ext uri="{FF2B5EF4-FFF2-40B4-BE49-F238E27FC236}">
                <a16:creationId xmlns:a16="http://schemas.microsoft.com/office/drawing/2014/main" id="{5C06C607-13CA-A449-93AC-009483B89555}"/>
              </a:ext>
            </a:extLst>
          </p:cNvPr>
          <p:cNvPicPr>
            <a:picLocks noGrp="1" noChangeAspect="1"/>
          </p:cNvPicPr>
          <p:nvPr>
            <p:ph idx="1"/>
          </p:nvPr>
        </p:nvPicPr>
        <p:blipFill>
          <a:blip r:embed="rId2"/>
          <a:stretch>
            <a:fillRect/>
          </a:stretch>
        </p:blipFill>
        <p:spPr>
          <a:xfrm>
            <a:off x="1016507" y="2493434"/>
            <a:ext cx="7077120" cy="3636963"/>
          </a:xfrm>
          <a:prstGeom prst="rect">
            <a:avLst/>
          </a:prstGeom>
        </p:spPr>
      </p:pic>
    </p:spTree>
    <p:extLst>
      <p:ext uri="{BB962C8B-B14F-4D97-AF65-F5344CB8AC3E}">
        <p14:creationId xmlns:p14="http://schemas.microsoft.com/office/powerpoint/2010/main" val="4107697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5CB3-4D3A-F34C-8BF7-89984DC9066E}"/>
              </a:ext>
            </a:extLst>
          </p:cNvPr>
          <p:cNvSpPr>
            <a:spLocks noGrp="1"/>
          </p:cNvSpPr>
          <p:nvPr>
            <p:ph type="title"/>
          </p:nvPr>
        </p:nvSpPr>
        <p:spPr/>
        <p:txBody>
          <a:bodyPr/>
          <a:lstStyle/>
          <a:p>
            <a:r>
              <a:rPr lang="en-VN" dirty="0"/>
              <a:t>Kế thừa layout master</a:t>
            </a:r>
          </a:p>
        </p:txBody>
      </p:sp>
      <p:sp>
        <p:nvSpPr>
          <p:cNvPr id="3" name="Content Placeholder 2">
            <a:extLst>
              <a:ext uri="{FF2B5EF4-FFF2-40B4-BE49-F238E27FC236}">
                <a16:creationId xmlns:a16="http://schemas.microsoft.com/office/drawing/2014/main" id="{9D82D561-E6AD-C44A-A253-5118ECA5A9E2}"/>
              </a:ext>
            </a:extLst>
          </p:cNvPr>
          <p:cNvSpPr>
            <a:spLocks noGrp="1"/>
          </p:cNvSpPr>
          <p:nvPr>
            <p:ph idx="1"/>
          </p:nvPr>
        </p:nvSpPr>
        <p:spPr/>
        <p:txBody>
          <a:bodyPr/>
          <a:lstStyle/>
          <a:p>
            <a:r>
              <a:rPr lang="en-VN" dirty="0"/>
              <a:t>Để kế thừa layout master, tại giao diện con sử dụng directive @extends(‘&lt;đường dẫn layout master&gt;’)</a:t>
            </a:r>
          </a:p>
          <a:p>
            <a:r>
              <a:rPr lang="en-VN" dirty="0"/>
              <a:t>Để ghi đè lên phần nội dung của giao diện cha sử dụng directive </a:t>
            </a:r>
            <a:r>
              <a:rPr lang="en-VN" b="1" dirty="0"/>
              <a:t>@section(‘&lt;tên thành phần&gt;’,’&lt;Nội dung ghi đè&gt;’) </a:t>
            </a:r>
            <a:r>
              <a:rPr lang="en-VN" dirty="0"/>
              <a:t>hoặc </a:t>
            </a:r>
            <a:r>
              <a:rPr lang="en-VN" b="1" dirty="0"/>
              <a:t>@section(‘&lt;Tên thành phần &gt;’) - @endsection</a:t>
            </a:r>
          </a:p>
        </p:txBody>
      </p:sp>
    </p:spTree>
    <p:extLst>
      <p:ext uri="{BB962C8B-B14F-4D97-AF65-F5344CB8AC3E}">
        <p14:creationId xmlns:p14="http://schemas.microsoft.com/office/powerpoint/2010/main" val="3284708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03D0-58A3-A142-B164-EDB68E809C4F}"/>
              </a:ext>
            </a:extLst>
          </p:cNvPr>
          <p:cNvSpPr>
            <a:spLocks noGrp="1"/>
          </p:cNvSpPr>
          <p:nvPr>
            <p:ph type="title"/>
          </p:nvPr>
        </p:nvSpPr>
        <p:spPr/>
        <p:txBody>
          <a:bodyPr/>
          <a:lstStyle/>
          <a:p>
            <a:r>
              <a:rPr lang="en-VN" dirty="0"/>
              <a:t>Ví dụ</a:t>
            </a:r>
          </a:p>
        </p:txBody>
      </p:sp>
      <p:pic>
        <p:nvPicPr>
          <p:cNvPr id="4" name="Content Placeholder 3">
            <a:extLst>
              <a:ext uri="{FF2B5EF4-FFF2-40B4-BE49-F238E27FC236}">
                <a16:creationId xmlns:a16="http://schemas.microsoft.com/office/drawing/2014/main" id="{8DA66076-F3ED-7C46-B15E-C8EF8D11E38E}"/>
              </a:ext>
            </a:extLst>
          </p:cNvPr>
          <p:cNvPicPr>
            <a:picLocks noGrp="1" noChangeAspect="1"/>
          </p:cNvPicPr>
          <p:nvPr>
            <p:ph idx="1"/>
          </p:nvPr>
        </p:nvPicPr>
        <p:blipFill>
          <a:blip r:embed="rId2"/>
          <a:stretch>
            <a:fillRect/>
          </a:stretch>
        </p:blipFill>
        <p:spPr>
          <a:xfrm>
            <a:off x="173566" y="2332831"/>
            <a:ext cx="6830569" cy="3085836"/>
          </a:xfrm>
          <a:prstGeom prst="rect">
            <a:avLst/>
          </a:prstGeom>
        </p:spPr>
      </p:pic>
      <p:pic>
        <p:nvPicPr>
          <p:cNvPr id="5" name="Picture 4">
            <a:extLst>
              <a:ext uri="{FF2B5EF4-FFF2-40B4-BE49-F238E27FC236}">
                <a16:creationId xmlns:a16="http://schemas.microsoft.com/office/drawing/2014/main" id="{27FCD775-0369-954C-8EDA-3E1926B797FC}"/>
              </a:ext>
            </a:extLst>
          </p:cNvPr>
          <p:cNvPicPr>
            <a:picLocks noChangeAspect="1"/>
          </p:cNvPicPr>
          <p:nvPr/>
        </p:nvPicPr>
        <p:blipFill>
          <a:blip r:embed="rId3"/>
          <a:stretch>
            <a:fillRect/>
          </a:stretch>
        </p:blipFill>
        <p:spPr>
          <a:xfrm>
            <a:off x="7004135" y="2364449"/>
            <a:ext cx="6807200" cy="3022600"/>
          </a:xfrm>
          <a:prstGeom prst="rect">
            <a:avLst/>
          </a:prstGeom>
        </p:spPr>
      </p:pic>
    </p:spTree>
    <p:extLst>
      <p:ext uri="{BB962C8B-B14F-4D97-AF65-F5344CB8AC3E}">
        <p14:creationId xmlns:p14="http://schemas.microsoft.com/office/powerpoint/2010/main" val="2528863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E0A5-93B9-8842-9DA0-FD6BC259344E}"/>
              </a:ext>
            </a:extLst>
          </p:cNvPr>
          <p:cNvSpPr>
            <a:spLocks noGrp="1"/>
          </p:cNvSpPr>
          <p:nvPr>
            <p:ph type="title"/>
          </p:nvPr>
        </p:nvSpPr>
        <p:spPr/>
        <p:txBody>
          <a:bodyPr/>
          <a:lstStyle/>
          <a:p>
            <a:r>
              <a:rPr lang="en-VN" dirty="0"/>
              <a:t>Tổng kết</a:t>
            </a:r>
          </a:p>
        </p:txBody>
      </p:sp>
      <p:sp>
        <p:nvSpPr>
          <p:cNvPr id="3" name="Content Placeholder 2">
            <a:extLst>
              <a:ext uri="{FF2B5EF4-FFF2-40B4-BE49-F238E27FC236}">
                <a16:creationId xmlns:a16="http://schemas.microsoft.com/office/drawing/2014/main" id="{42828ACA-9383-844C-974C-BD737CFFCFAC}"/>
              </a:ext>
            </a:extLst>
          </p:cNvPr>
          <p:cNvSpPr>
            <a:spLocks noGrp="1"/>
          </p:cNvSpPr>
          <p:nvPr>
            <p:ph idx="1"/>
          </p:nvPr>
        </p:nvSpPr>
        <p:spPr/>
        <p:txBody>
          <a:bodyPr/>
          <a:lstStyle/>
          <a:p>
            <a:r>
              <a:rPr lang="en-US" dirty="0" err="1"/>
              <a:t>Làm</a:t>
            </a:r>
            <a:r>
              <a:rPr lang="en-US" dirty="0"/>
              <a:t> </a:t>
            </a:r>
            <a:r>
              <a:rPr lang="en-US" dirty="0" err="1"/>
              <a:t>quen</a:t>
            </a:r>
            <a:r>
              <a:rPr lang="en-US" dirty="0"/>
              <a:t> </a:t>
            </a:r>
            <a:r>
              <a:rPr lang="en-US" dirty="0" err="1"/>
              <a:t>với</a:t>
            </a:r>
            <a:r>
              <a:rPr lang="en-US" dirty="0"/>
              <a:t> Controller</a:t>
            </a:r>
          </a:p>
          <a:p>
            <a:r>
              <a:rPr lang="en-US" dirty="0" err="1"/>
              <a:t>Tạo</a:t>
            </a:r>
            <a:r>
              <a:rPr lang="en-US" dirty="0"/>
              <a:t> </a:t>
            </a:r>
            <a:r>
              <a:rPr lang="en-US" dirty="0" err="1"/>
              <a:t>và</a:t>
            </a:r>
            <a:r>
              <a:rPr lang="en-US" dirty="0"/>
              <a:t> </a:t>
            </a:r>
            <a:r>
              <a:rPr lang="en-US" dirty="0" err="1"/>
              <a:t>sử</a:t>
            </a:r>
            <a:r>
              <a:rPr lang="en-US" dirty="0"/>
              <a:t> </a:t>
            </a:r>
            <a:r>
              <a:rPr lang="en-US" dirty="0" err="1"/>
              <a:t>dụng</a:t>
            </a:r>
            <a:r>
              <a:rPr lang="en-US" dirty="0"/>
              <a:t> Controller</a:t>
            </a:r>
          </a:p>
          <a:p>
            <a:r>
              <a:rPr lang="en-US" dirty="0" err="1"/>
              <a:t>Xử</a:t>
            </a:r>
            <a:r>
              <a:rPr lang="en-US" dirty="0"/>
              <a:t> </a:t>
            </a:r>
            <a:r>
              <a:rPr lang="en-US" dirty="0" err="1"/>
              <a:t>lý</a:t>
            </a:r>
            <a:r>
              <a:rPr lang="en-US" dirty="0"/>
              <a:t> request </a:t>
            </a:r>
            <a:r>
              <a:rPr lang="en-US" dirty="0" err="1"/>
              <a:t>trong</a:t>
            </a:r>
            <a:r>
              <a:rPr lang="en-US" dirty="0"/>
              <a:t> Laravel</a:t>
            </a:r>
          </a:p>
          <a:p>
            <a:r>
              <a:rPr lang="en-US" dirty="0" err="1"/>
              <a:t>Xử</a:t>
            </a:r>
            <a:r>
              <a:rPr lang="en-US" dirty="0"/>
              <a:t> </a:t>
            </a:r>
            <a:r>
              <a:rPr lang="en-US" dirty="0" err="1"/>
              <a:t>lý</a:t>
            </a:r>
            <a:r>
              <a:rPr lang="en-US" dirty="0"/>
              <a:t> form </a:t>
            </a:r>
            <a:r>
              <a:rPr lang="en-US" dirty="0" err="1"/>
              <a:t>và</a:t>
            </a:r>
            <a:r>
              <a:rPr lang="en-US" dirty="0"/>
              <a:t> validation</a:t>
            </a:r>
          </a:p>
          <a:p>
            <a:r>
              <a:rPr lang="en-US" dirty="0" err="1"/>
              <a:t>Sử</a:t>
            </a:r>
            <a:r>
              <a:rPr lang="en-US" dirty="0"/>
              <a:t> </a:t>
            </a:r>
            <a:r>
              <a:rPr lang="en-US" dirty="0" err="1"/>
              <a:t>dụng</a:t>
            </a:r>
            <a:r>
              <a:rPr lang="en-US" dirty="0"/>
              <a:t> blade view </a:t>
            </a:r>
            <a:r>
              <a:rPr lang="en-US" dirty="0" err="1"/>
              <a:t>nâng</a:t>
            </a:r>
            <a:r>
              <a:rPr lang="en-US" dirty="0"/>
              <a:t> </a:t>
            </a:r>
            <a:r>
              <a:rPr lang="en-US" dirty="0" err="1"/>
              <a:t>cao</a:t>
            </a:r>
            <a:r>
              <a:rPr lang="en-US" dirty="0"/>
              <a:t> – layout template</a:t>
            </a:r>
          </a:p>
          <a:p>
            <a:endParaRPr lang="en-VN" dirty="0"/>
          </a:p>
        </p:txBody>
      </p:sp>
    </p:spTree>
    <p:extLst>
      <p:ext uri="{BB962C8B-B14F-4D97-AF65-F5344CB8AC3E}">
        <p14:creationId xmlns:p14="http://schemas.microsoft.com/office/powerpoint/2010/main" val="303949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F2B6-1B82-A64E-BF20-83B504941D9F}"/>
              </a:ext>
            </a:extLst>
          </p:cNvPr>
          <p:cNvSpPr>
            <a:spLocks noGrp="1"/>
          </p:cNvSpPr>
          <p:nvPr>
            <p:ph type="title"/>
          </p:nvPr>
        </p:nvSpPr>
        <p:spPr/>
        <p:txBody>
          <a:bodyPr/>
          <a:lstStyle/>
          <a:p>
            <a:r>
              <a:rPr lang="en-US" dirty="0"/>
              <a:t>Controller</a:t>
            </a:r>
          </a:p>
        </p:txBody>
      </p:sp>
      <p:sp>
        <p:nvSpPr>
          <p:cNvPr id="3" name="Content Placeholder 2">
            <a:extLst>
              <a:ext uri="{FF2B5EF4-FFF2-40B4-BE49-F238E27FC236}">
                <a16:creationId xmlns:a16="http://schemas.microsoft.com/office/drawing/2014/main" id="{89E08FA7-9F56-7C4C-9312-9F9B940CACC0}"/>
              </a:ext>
            </a:extLst>
          </p:cNvPr>
          <p:cNvSpPr>
            <a:spLocks noGrp="1"/>
          </p:cNvSpPr>
          <p:nvPr>
            <p:ph idx="1"/>
          </p:nvPr>
        </p:nvSpPr>
        <p:spPr/>
        <p:txBody>
          <a:bodyPr/>
          <a:lstStyle/>
          <a:p>
            <a:r>
              <a:rPr lang="en-US" dirty="0"/>
              <a:t>Controller </a:t>
            </a:r>
            <a:r>
              <a:rPr lang="en-US" dirty="0" err="1"/>
              <a:t>là</a:t>
            </a:r>
            <a:r>
              <a:rPr lang="en-US" dirty="0"/>
              <a:t> </a:t>
            </a:r>
            <a:r>
              <a:rPr lang="en-US" dirty="0" err="1"/>
              <a:t>một</a:t>
            </a:r>
            <a:r>
              <a:rPr lang="en-US" dirty="0"/>
              <a:t> </a:t>
            </a:r>
            <a:r>
              <a:rPr lang="en-US" dirty="0" err="1"/>
              <a:t>thành</a:t>
            </a:r>
            <a:r>
              <a:rPr lang="en-US" dirty="0"/>
              <a:t> </a:t>
            </a:r>
            <a:r>
              <a:rPr lang="en-US" dirty="0" err="1"/>
              <a:t>phần</a:t>
            </a:r>
            <a:r>
              <a:rPr lang="en-US" dirty="0"/>
              <a:t> </a:t>
            </a:r>
            <a:r>
              <a:rPr lang="en-US" dirty="0" err="1"/>
              <a:t>không</a:t>
            </a:r>
            <a:r>
              <a:rPr lang="en-US" dirty="0"/>
              <a:t> </a:t>
            </a:r>
            <a:r>
              <a:rPr lang="en-US" dirty="0" err="1"/>
              <a:t>thể</a:t>
            </a:r>
            <a:r>
              <a:rPr lang="en-US" dirty="0"/>
              <a:t> </a:t>
            </a:r>
            <a:r>
              <a:rPr lang="en-US" dirty="0" err="1"/>
              <a:t>thiếu</a:t>
            </a:r>
            <a:r>
              <a:rPr lang="en-US" dirty="0"/>
              <a:t> </a:t>
            </a:r>
            <a:r>
              <a:rPr lang="en-US" dirty="0" err="1"/>
              <a:t>trong</a:t>
            </a:r>
            <a:r>
              <a:rPr lang="en-US" dirty="0"/>
              <a:t> </a:t>
            </a:r>
            <a:r>
              <a:rPr lang="en-US" dirty="0" err="1"/>
              <a:t>mô</a:t>
            </a:r>
            <a:r>
              <a:rPr lang="en-US" dirty="0"/>
              <a:t> </a:t>
            </a:r>
            <a:r>
              <a:rPr lang="en-US" dirty="0" err="1"/>
              <a:t>hình</a:t>
            </a:r>
            <a:r>
              <a:rPr lang="en-US" dirty="0"/>
              <a:t> MVC, controller </a:t>
            </a:r>
            <a:r>
              <a:rPr lang="en-US" dirty="0" err="1"/>
              <a:t>chịu</a:t>
            </a:r>
            <a:r>
              <a:rPr lang="en-US" dirty="0"/>
              <a:t> </a:t>
            </a:r>
            <a:r>
              <a:rPr lang="en-US" dirty="0" err="1"/>
              <a:t>trách</a:t>
            </a:r>
            <a:r>
              <a:rPr lang="en-US" dirty="0"/>
              <a:t> </a:t>
            </a:r>
            <a:r>
              <a:rPr lang="en-US" dirty="0" err="1"/>
              <a:t>nhiệm</a:t>
            </a:r>
            <a:r>
              <a:rPr lang="en-US" dirty="0"/>
              <a:t> </a:t>
            </a:r>
            <a:r>
              <a:rPr lang="en-US" dirty="0" err="1"/>
              <a:t>điều</a:t>
            </a:r>
            <a:r>
              <a:rPr lang="en-US" dirty="0"/>
              <a:t> </a:t>
            </a:r>
            <a:r>
              <a:rPr lang="en-US" dirty="0" err="1"/>
              <a:t>phối</a:t>
            </a:r>
            <a:r>
              <a:rPr lang="en-US" dirty="0"/>
              <a:t> </a:t>
            </a:r>
            <a:r>
              <a:rPr lang="en-US" dirty="0" err="1"/>
              <a:t>hoạt</a:t>
            </a:r>
            <a:r>
              <a:rPr lang="en-US" dirty="0"/>
              <a:t> </a:t>
            </a:r>
            <a:r>
              <a:rPr lang="en-US" dirty="0" err="1"/>
              <a:t>động</a:t>
            </a:r>
            <a:r>
              <a:rPr lang="en-US" dirty="0"/>
              <a:t> </a:t>
            </a:r>
            <a:r>
              <a:rPr lang="en-US" dirty="0" err="1"/>
              <a:t>giữa</a:t>
            </a:r>
            <a:r>
              <a:rPr lang="en-US" dirty="0"/>
              <a:t> view </a:t>
            </a:r>
            <a:r>
              <a:rPr lang="en-US" dirty="0" err="1"/>
              <a:t>và</a:t>
            </a:r>
            <a:r>
              <a:rPr lang="en-US" dirty="0"/>
              <a:t> model.</a:t>
            </a:r>
          </a:p>
          <a:p>
            <a:r>
              <a:rPr lang="en-US" dirty="0"/>
              <a:t>Controller </a:t>
            </a:r>
            <a:r>
              <a:rPr lang="en-US" dirty="0" err="1"/>
              <a:t>là</a:t>
            </a:r>
            <a:r>
              <a:rPr lang="en-US" dirty="0"/>
              <a:t> </a:t>
            </a:r>
            <a:r>
              <a:rPr lang="en-US" dirty="0" err="1"/>
              <a:t>một</a:t>
            </a:r>
            <a:r>
              <a:rPr lang="en-US" dirty="0"/>
              <a:t> Class (</a:t>
            </a:r>
            <a:r>
              <a:rPr lang="en-US" dirty="0" err="1"/>
              <a:t>Lớp</a:t>
            </a:r>
            <a:r>
              <a:rPr lang="en-US" dirty="0"/>
              <a:t>).</a:t>
            </a:r>
          </a:p>
          <a:p>
            <a:r>
              <a:rPr lang="en-US" dirty="0" err="1"/>
              <a:t>Thực</a:t>
            </a:r>
            <a:r>
              <a:rPr lang="en-US" dirty="0"/>
              <a:t> </a:t>
            </a:r>
            <a:r>
              <a:rPr lang="en-US" dirty="0" err="1"/>
              <a:t>chất</a:t>
            </a:r>
            <a:r>
              <a:rPr lang="en-US" dirty="0"/>
              <a:t> controller </a:t>
            </a:r>
            <a:r>
              <a:rPr lang="en-US" dirty="0" err="1"/>
              <a:t>trong</a:t>
            </a:r>
            <a:r>
              <a:rPr lang="en-US" dirty="0"/>
              <a:t> Laravel </a:t>
            </a:r>
            <a:r>
              <a:rPr lang="en-US" dirty="0" err="1"/>
              <a:t>cho</a:t>
            </a:r>
            <a:r>
              <a:rPr lang="en-US" dirty="0"/>
              <a:t> </a:t>
            </a:r>
            <a:r>
              <a:rPr lang="en-US" dirty="0" err="1"/>
              <a:t>phép</a:t>
            </a:r>
            <a:r>
              <a:rPr lang="en-US" dirty="0"/>
              <a:t> </a:t>
            </a:r>
            <a:r>
              <a:rPr lang="en-US" dirty="0" err="1"/>
              <a:t>gom</a:t>
            </a:r>
            <a:r>
              <a:rPr lang="en-US" dirty="0"/>
              <a:t> </a:t>
            </a:r>
            <a:r>
              <a:rPr lang="en-US" dirty="0" err="1"/>
              <a:t>nhóm</a:t>
            </a:r>
            <a:r>
              <a:rPr lang="en-US" dirty="0"/>
              <a:t> </a:t>
            </a:r>
            <a:r>
              <a:rPr lang="en-US" dirty="0" err="1"/>
              <a:t>các</a:t>
            </a:r>
            <a:r>
              <a:rPr lang="en-US" dirty="0"/>
              <a:t> </a:t>
            </a:r>
            <a:r>
              <a:rPr lang="en-US" dirty="0" err="1"/>
              <a:t>xử</a:t>
            </a:r>
            <a:r>
              <a:rPr lang="en-US" dirty="0"/>
              <a:t> </a:t>
            </a:r>
            <a:r>
              <a:rPr lang="en-US" dirty="0" err="1"/>
              <a:t>lý</a:t>
            </a:r>
            <a:r>
              <a:rPr lang="en-US" dirty="0"/>
              <a:t> request </a:t>
            </a:r>
            <a:r>
              <a:rPr lang="en-US" dirty="0" err="1"/>
              <a:t>liên</a:t>
            </a:r>
            <a:r>
              <a:rPr lang="en-US" dirty="0"/>
              <a:t> </a:t>
            </a:r>
            <a:r>
              <a:rPr lang="en-US" dirty="0" err="1"/>
              <a:t>quan</a:t>
            </a:r>
            <a:r>
              <a:rPr lang="en-US" dirty="0"/>
              <a:t> </a:t>
            </a:r>
            <a:r>
              <a:rPr lang="en-US" dirty="0" err="1"/>
              <a:t>vào</a:t>
            </a:r>
            <a:r>
              <a:rPr lang="en-US" dirty="0"/>
              <a:t> </a:t>
            </a:r>
            <a:r>
              <a:rPr lang="en-US" dirty="0" err="1"/>
              <a:t>cùng</a:t>
            </a:r>
            <a:r>
              <a:rPr lang="en-US" dirty="0"/>
              <a:t> </a:t>
            </a:r>
            <a:r>
              <a:rPr lang="en-US" dirty="0" err="1"/>
              <a:t>một</a:t>
            </a:r>
            <a:r>
              <a:rPr lang="en-US" dirty="0"/>
              <a:t>  Class </a:t>
            </a:r>
            <a:r>
              <a:rPr lang="en-US" dirty="0" err="1"/>
              <a:t>để</a:t>
            </a:r>
            <a:r>
              <a:rPr lang="en-US" dirty="0"/>
              <a:t> </a:t>
            </a:r>
            <a:r>
              <a:rPr lang="en-US" dirty="0" err="1"/>
              <a:t>tiện</a:t>
            </a:r>
            <a:r>
              <a:rPr lang="en-US" dirty="0"/>
              <a:t> </a:t>
            </a:r>
            <a:r>
              <a:rPr lang="en-US" dirty="0" err="1"/>
              <a:t>xử</a:t>
            </a:r>
            <a:r>
              <a:rPr lang="en-US" dirty="0"/>
              <a:t> </a:t>
            </a:r>
            <a:r>
              <a:rPr lang="en-US" dirty="0" err="1"/>
              <a:t>lý</a:t>
            </a:r>
            <a:r>
              <a:rPr lang="en-US" dirty="0"/>
              <a:t> </a:t>
            </a:r>
            <a:r>
              <a:rPr lang="en-US" dirty="0" err="1"/>
              <a:t>và</a:t>
            </a:r>
            <a:r>
              <a:rPr lang="en-US" dirty="0"/>
              <a:t> </a:t>
            </a:r>
            <a:r>
              <a:rPr lang="en-US" dirty="0" err="1"/>
              <a:t>bảo</a:t>
            </a:r>
            <a:r>
              <a:rPr lang="en-US" dirty="0"/>
              <a:t> </a:t>
            </a:r>
            <a:r>
              <a:rPr lang="en-US" dirty="0" err="1"/>
              <a:t>trì</a:t>
            </a:r>
            <a:r>
              <a:rPr lang="en-US" dirty="0"/>
              <a:t>.</a:t>
            </a:r>
          </a:p>
          <a:p>
            <a:r>
              <a:rPr lang="en-US" dirty="0"/>
              <a:t>Controller </a:t>
            </a:r>
            <a:r>
              <a:rPr lang="en-US" dirty="0" err="1"/>
              <a:t>trong</a:t>
            </a:r>
            <a:r>
              <a:rPr lang="en-US" dirty="0"/>
              <a:t> Laravel </a:t>
            </a:r>
            <a:r>
              <a:rPr lang="en-US" dirty="0" err="1"/>
              <a:t>nằm</a:t>
            </a:r>
            <a:r>
              <a:rPr lang="en-US" dirty="0"/>
              <a:t> </a:t>
            </a:r>
            <a:r>
              <a:rPr lang="en-US" dirty="0" err="1"/>
              <a:t>trong</a:t>
            </a:r>
            <a:r>
              <a:rPr lang="en-US" dirty="0"/>
              <a:t> </a:t>
            </a:r>
            <a:r>
              <a:rPr lang="en-US" dirty="0" err="1"/>
              <a:t>thư</a:t>
            </a:r>
            <a:r>
              <a:rPr lang="en-US" dirty="0"/>
              <a:t> </a:t>
            </a:r>
            <a:r>
              <a:rPr lang="en-US" dirty="0" err="1"/>
              <a:t>mục</a:t>
            </a:r>
            <a:r>
              <a:rPr lang="en-US" dirty="0"/>
              <a:t> app/Http/Controllers.</a:t>
            </a:r>
          </a:p>
          <a:p>
            <a:r>
              <a:rPr lang="en-US" dirty="0" err="1"/>
              <a:t>Mọi</a:t>
            </a:r>
            <a:r>
              <a:rPr lang="en-US" dirty="0"/>
              <a:t> controller </a:t>
            </a:r>
            <a:r>
              <a:rPr lang="en-US" dirty="0" err="1"/>
              <a:t>đều</a:t>
            </a:r>
            <a:r>
              <a:rPr lang="en-US" dirty="0"/>
              <a:t> </a:t>
            </a:r>
            <a:r>
              <a:rPr lang="en-US" dirty="0" err="1"/>
              <a:t>kế</a:t>
            </a:r>
            <a:r>
              <a:rPr lang="en-US" dirty="0"/>
              <a:t> </a:t>
            </a:r>
            <a:r>
              <a:rPr lang="en-US" dirty="0" err="1"/>
              <a:t>thừa</a:t>
            </a:r>
            <a:r>
              <a:rPr lang="en-US" dirty="0"/>
              <a:t> </a:t>
            </a:r>
            <a:r>
              <a:rPr lang="en-US" dirty="0" err="1"/>
              <a:t>lại</a:t>
            </a:r>
            <a:r>
              <a:rPr lang="en-US" dirty="0"/>
              <a:t> </a:t>
            </a:r>
            <a:r>
              <a:rPr lang="en-US" dirty="0" err="1"/>
              <a:t>từ</a:t>
            </a:r>
            <a:r>
              <a:rPr lang="en-US" dirty="0"/>
              <a:t> </a:t>
            </a:r>
            <a:r>
              <a:rPr lang="en-US" dirty="0" err="1"/>
              <a:t>lớp</a:t>
            </a:r>
            <a:r>
              <a:rPr lang="en-US" dirty="0"/>
              <a:t> Controller </a:t>
            </a:r>
            <a:r>
              <a:rPr lang="en-US" dirty="0" err="1"/>
              <a:t>có</a:t>
            </a:r>
            <a:r>
              <a:rPr lang="en-US" dirty="0"/>
              <a:t> </a:t>
            </a:r>
            <a:r>
              <a:rPr lang="en-US" dirty="0" err="1"/>
              <a:t>sẵn</a:t>
            </a:r>
            <a:r>
              <a:rPr lang="en-US" dirty="0"/>
              <a:t> </a:t>
            </a:r>
            <a:r>
              <a:rPr lang="en-US" dirty="0" err="1"/>
              <a:t>của</a:t>
            </a:r>
            <a:r>
              <a:rPr lang="en-US" dirty="0"/>
              <a:t> Laravel.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9745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9921-6596-224E-AD0A-BB55D01011A4}"/>
              </a:ext>
            </a:extLst>
          </p:cNvPr>
          <p:cNvSpPr>
            <a:spLocks noGrp="1"/>
          </p:cNvSpPr>
          <p:nvPr>
            <p:ph type="title"/>
          </p:nvPr>
        </p:nvSpPr>
        <p:spPr/>
        <p:txBody>
          <a:bodyPr/>
          <a:lstStyle/>
          <a:p>
            <a:r>
              <a:rPr lang="en-US" dirty="0" err="1"/>
              <a:t>Tạo</a:t>
            </a:r>
            <a:r>
              <a:rPr lang="en-US" dirty="0"/>
              <a:t> </a:t>
            </a:r>
            <a:r>
              <a:rPr lang="en-US" dirty="0" err="1"/>
              <a:t>và</a:t>
            </a:r>
            <a:r>
              <a:rPr lang="en-US" dirty="0"/>
              <a:t> </a:t>
            </a:r>
            <a:r>
              <a:rPr lang="en-US" dirty="0" err="1"/>
              <a:t>sử</a:t>
            </a:r>
            <a:r>
              <a:rPr lang="en-US" dirty="0"/>
              <a:t> </a:t>
            </a:r>
            <a:r>
              <a:rPr lang="en-US" dirty="0" err="1"/>
              <a:t>dụng</a:t>
            </a:r>
            <a:r>
              <a:rPr lang="en-US" dirty="0"/>
              <a:t> controller</a:t>
            </a:r>
          </a:p>
        </p:txBody>
      </p:sp>
      <p:sp>
        <p:nvSpPr>
          <p:cNvPr id="3" name="Content Placeholder 2">
            <a:extLst>
              <a:ext uri="{FF2B5EF4-FFF2-40B4-BE49-F238E27FC236}">
                <a16:creationId xmlns:a16="http://schemas.microsoft.com/office/drawing/2014/main" id="{83714183-EF8B-0849-B06C-DB3AE4E15C4A}"/>
              </a:ext>
            </a:extLst>
          </p:cNvPr>
          <p:cNvSpPr>
            <a:spLocks noGrp="1"/>
          </p:cNvSpPr>
          <p:nvPr>
            <p:ph idx="1"/>
          </p:nvPr>
        </p:nvSpPr>
        <p:spPr/>
        <p:txBody>
          <a:bodyPr/>
          <a:lstStyle/>
          <a:p>
            <a:r>
              <a:rPr lang="en-US" dirty="0" err="1"/>
              <a:t>Để</a:t>
            </a:r>
            <a:r>
              <a:rPr lang="en-US" dirty="0"/>
              <a:t> </a:t>
            </a:r>
            <a:r>
              <a:rPr lang="en-US" dirty="0" err="1"/>
              <a:t>tạo</a:t>
            </a:r>
            <a:r>
              <a:rPr lang="en-US" dirty="0"/>
              <a:t> controller, </a:t>
            </a:r>
            <a:r>
              <a:rPr lang="en-US" dirty="0" err="1"/>
              <a:t>sử</a:t>
            </a:r>
            <a:r>
              <a:rPr lang="en-US" dirty="0"/>
              <a:t> </a:t>
            </a:r>
            <a:r>
              <a:rPr lang="en-US" dirty="0" err="1"/>
              <a:t>dụng</a:t>
            </a:r>
            <a:r>
              <a:rPr lang="en-US" dirty="0"/>
              <a:t> </a:t>
            </a:r>
            <a:r>
              <a:rPr lang="en-US" dirty="0" err="1"/>
              <a:t>lệnh</a:t>
            </a:r>
            <a:r>
              <a:rPr lang="en-US" dirty="0"/>
              <a:t> “</a:t>
            </a:r>
            <a:r>
              <a:rPr lang="en-US" b="1" dirty="0"/>
              <a:t>php artisan </a:t>
            </a:r>
            <a:r>
              <a:rPr lang="en-US" b="1" dirty="0" err="1"/>
              <a:t>make:controller</a:t>
            </a:r>
            <a:r>
              <a:rPr lang="en-US" b="1" dirty="0"/>
              <a:t> &lt;Controller Name&gt;</a:t>
            </a:r>
            <a:r>
              <a:rPr lang="en-US" dirty="0"/>
              <a:t>”. </a:t>
            </a:r>
            <a:r>
              <a:rPr lang="en-US" dirty="0" err="1"/>
              <a:t>Lệnh</a:t>
            </a:r>
            <a:r>
              <a:rPr lang="en-US" dirty="0"/>
              <a:t> </a:t>
            </a:r>
            <a:r>
              <a:rPr lang="en-US" dirty="0" err="1"/>
              <a:t>này</a:t>
            </a:r>
            <a:r>
              <a:rPr lang="en-US" dirty="0"/>
              <a:t> </a:t>
            </a:r>
            <a:r>
              <a:rPr lang="en-US" dirty="0" err="1"/>
              <a:t>sẽ</a:t>
            </a:r>
            <a:r>
              <a:rPr lang="en-US" dirty="0"/>
              <a:t> </a:t>
            </a:r>
            <a:r>
              <a:rPr lang="en-US" dirty="0" err="1"/>
              <a:t>tạo</a:t>
            </a:r>
            <a:r>
              <a:rPr lang="en-US" dirty="0"/>
              <a:t> </a:t>
            </a:r>
            <a:r>
              <a:rPr lang="en-US" dirty="0" err="1"/>
              <a:t>sẵn</a:t>
            </a:r>
            <a:r>
              <a:rPr lang="en-US" dirty="0"/>
              <a:t> </a:t>
            </a:r>
            <a:r>
              <a:rPr lang="en-US" dirty="0" err="1"/>
              <a:t>một</a:t>
            </a:r>
            <a:r>
              <a:rPr lang="en-US" dirty="0"/>
              <a:t> template controller </a:t>
            </a:r>
            <a:r>
              <a:rPr lang="en-US" dirty="0" err="1"/>
              <a:t>trong</a:t>
            </a:r>
            <a:r>
              <a:rPr lang="en-US" dirty="0"/>
              <a:t> </a:t>
            </a:r>
            <a:r>
              <a:rPr lang="en-US" dirty="0" err="1"/>
              <a:t>thư</a:t>
            </a:r>
            <a:r>
              <a:rPr lang="en-US" dirty="0"/>
              <a:t> </a:t>
            </a:r>
            <a:r>
              <a:rPr lang="en-US" dirty="0" err="1"/>
              <a:t>mục</a:t>
            </a:r>
            <a:r>
              <a:rPr lang="en-US" dirty="0"/>
              <a:t> Http.</a:t>
            </a:r>
          </a:p>
          <a:p>
            <a:r>
              <a:rPr lang="en-US" dirty="0" err="1"/>
              <a:t>Mọi</a:t>
            </a:r>
            <a:r>
              <a:rPr lang="en-US" dirty="0"/>
              <a:t> controller </a:t>
            </a:r>
            <a:r>
              <a:rPr lang="en-US" dirty="0" err="1"/>
              <a:t>đều</a:t>
            </a:r>
            <a:r>
              <a:rPr lang="en-US" dirty="0"/>
              <a:t> </a:t>
            </a:r>
            <a:r>
              <a:rPr lang="en-US" dirty="0" err="1"/>
              <a:t>kế</a:t>
            </a:r>
            <a:r>
              <a:rPr lang="en-US" dirty="0"/>
              <a:t> </a:t>
            </a:r>
            <a:r>
              <a:rPr lang="en-US" dirty="0" err="1"/>
              <a:t>thừa</a:t>
            </a:r>
            <a:r>
              <a:rPr lang="en-US" dirty="0"/>
              <a:t> </a:t>
            </a:r>
            <a:r>
              <a:rPr lang="en-US" dirty="0" err="1"/>
              <a:t>lớp</a:t>
            </a:r>
            <a:r>
              <a:rPr lang="en-US" dirty="0"/>
              <a:t> Controller </a:t>
            </a:r>
            <a:r>
              <a:rPr lang="en-US" dirty="0" err="1"/>
              <a:t>của</a:t>
            </a:r>
            <a:r>
              <a:rPr lang="en-US" dirty="0"/>
              <a:t> Laravel </a:t>
            </a:r>
          </a:p>
          <a:p>
            <a:r>
              <a:rPr lang="en-US" dirty="0" err="1"/>
              <a:t>Lưu</a:t>
            </a:r>
            <a:r>
              <a:rPr lang="en-US" dirty="0"/>
              <a:t> </a:t>
            </a:r>
            <a:r>
              <a:rPr lang="en-US" dirty="0" err="1"/>
              <a:t>ý</a:t>
            </a:r>
            <a:r>
              <a:rPr lang="en-US" dirty="0"/>
              <a:t> </a:t>
            </a:r>
            <a:r>
              <a:rPr lang="en-US" dirty="0" err="1"/>
              <a:t>đặt</a:t>
            </a:r>
            <a:r>
              <a:rPr lang="en-US" dirty="0"/>
              <a:t> </a:t>
            </a:r>
            <a:r>
              <a:rPr lang="en-US" dirty="0" err="1"/>
              <a:t>tên</a:t>
            </a:r>
            <a:r>
              <a:rPr lang="en-US" dirty="0"/>
              <a:t> Controller </a:t>
            </a:r>
            <a:r>
              <a:rPr lang="en-US" dirty="0" err="1"/>
              <a:t>nên</a:t>
            </a:r>
            <a:r>
              <a:rPr lang="en-US" dirty="0"/>
              <a:t> </a:t>
            </a:r>
            <a:r>
              <a:rPr lang="en-US" dirty="0" err="1"/>
              <a:t>theo</a:t>
            </a:r>
            <a:r>
              <a:rPr lang="en-US" dirty="0"/>
              <a:t> </a:t>
            </a:r>
            <a:r>
              <a:rPr lang="en-US" dirty="0" err="1"/>
              <a:t>kiểu</a:t>
            </a:r>
            <a:r>
              <a:rPr lang="en-US" dirty="0"/>
              <a:t> Pascal.</a:t>
            </a:r>
          </a:p>
          <a:p>
            <a:r>
              <a:rPr lang="en-US" dirty="0" err="1"/>
              <a:t>Trong</a:t>
            </a:r>
            <a:r>
              <a:rPr lang="en-US" dirty="0"/>
              <a:t> controller </a:t>
            </a:r>
            <a:r>
              <a:rPr lang="en-US" dirty="0" err="1"/>
              <a:t>sẽ</a:t>
            </a:r>
            <a:r>
              <a:rPr lang="en-US" dirty="0"/>
              <a:t> </a:t>
            </a:r>
            <a:r>
              <a:rPr lang="en-US" dirty="0" err="1"/>
              <a:t>có</a:t>
            </a:r>
            <a:r>
              <a:rPr lang="en-US" dirty="0"/>
              <a:t> </a:t>
            </a:r>
            <a:r>
              <a:rPr lang="en-US" dirty="0" err="1"/>
              <a:t>các</a:t>
            </a:r>
            <a:r>
              <a:rPr lang="en-US" dirty="0"/>
              <a:t> method, </a:t>
            </a:r>
            <a:r>
              <a:rPr lang="en-US" dirty="0" err="1"/>
              <a:t>mõi</a:t>
            </a:r>
            <a:r>
              <a:rPr lang="en-US" dirty="0"/>
              <a:t> method </a:t>
            </a:r>
            <a:r>
              <a:rPr lang="en-US" dirty="0" err="1"/>
              <a:t>được</a:t>
            </a:r>
            <a:r>
              <a:rPr lang="en-US" dirty="0"/>
              <a:t> </a:t>
            </a:r>
            <a:r>
              <a:rPr lang="en-US" dirty="0" err="1"/>
              <a:t>gọi</a:t>
            </a:r>
            <a:r>
              <a:rPr lang="en-US" dirty="0"/>
              <a:t> </a:t>
            </a:r>
            <a:r>
              <a:rPr lang="en-US" dirty="0" err="1"/>
              <a:t>là</a:t>
            </a:r>
            <a:r>
              <a:rPr lang="en-US" dirty="0"/>
              <a:t> </a:t>
            </a:r>
            <a:r>
              <a:rPr lang="en-US" dirty="0" err="1"/>
              <a:t>một</a:t>
            </a:r>
            <a:r>
              <a:rPr lang="en-US" dirty="0"/>
              <a:t> action, </a:t>
            </a:r>
            <a:r>
              <a:rPr lang="en-US" dirty="0" err="1"/>
              <a:t>mỗi</a:t>
            </a:r>
            <a:r>
              <a:rPr lang="en-US" dirty="0"/>
              <a:t> action </a:t>
            </a:r>
            <a:r>
              <a:rPr lang="en-US" dirty="0" err="1"/>
              <a:t>sẽ</a:t>
            </a:r>
            <a:r>
              <a:rPr lang="en-US" dirty="0"/>
              <a:t> </a:t>
            </a:r>
            <a:r>
              <a:rPr lang="en-US" dirty="0" err="1"/>
              <a:t>xử</a:t>
            </a:r>
            <a:r>
              <a:rPr lang="en-US" dirty="0"/>
              <a:t> </a:t>
            </a:r>
            <a:r>
              <a:rPr lang="en-US" dirty="0" err="1"/>
              <a:t>lý</a:t>
            </a:r>
            <a:r>
              <a:rPr lang="en-US" dirty="0"/>
              <a:t> </a:t>
            </a:r>
            <a:r>
              <a:rPr lang="en-US" dirty="0" err="1"/>
              <a:t>một</a:t>
            </a:r>
            <a:r>
              <a:rPr lang="en-US" dirty="0"/>
              <a:t> request </a:t>
            </a:r>
            <a:r>
              <a:rPr lang="en-US" dirty="0" err="1"/>
              <a:t>tương</a:t>
            </a:r>
            <a:r>
              <a:rPr lang="en-US" dirty="0"/>
              <a:t> </a:t>
            </a:r>
            <a:r>
              <a:rPr lang="en-US" dirty="0" err="1"/>
              <a:t>ứng</a:t>
            </a:r>
            <a:r>
              <a:rPr lang="en-US" dirty="0"/>
              <a:t> </a:t>
            </a:r>
            <a:r>
              <a:rPr lang="en-US" dirty="0" err="1"/>
              <a:t>được</a:t>
            </a:r>
            <a:r>
              <a:rPr lang="en-US" dirty="0"/>
              <a:t> </a:t>
            </a:r>
            <a:r>
              <a:rPr lang="en-US" dirty="0" err="1"/>
              <a:t>cấu</a:t>
            </a:r>
            <a:r>
              <a:rPr lang="en-US" dirty="0"/>
              <a:t> </a:t>
            </a:r>
            <a:r>
              <a:rPr lang="en-US" dirty="0" err="1"/>
              <a:t>hình</a:t>
            </a:r>
            <a:r>
              <a:rPr lang="en-US" dirty="0"/>
              <a:t> </a:t>
            </a:r>
            <a:r>
              <a:rPr lang="en-US" dirty="0" err="1"/>
              <a:t>trong</a:t>
            </a:r>
            <a:r>
              <a:rPr lang="en-US" dirty="0"/>
              <a:t> router</a:t>
            </a:r>
          </a:p>
          <a:p>
            <a:r>
              <a:rPr lang="en-US" dirty="0" err="1"/>
              <a:t>Cấu</a:t>
            </a:r>
            <a:r>
              <a:rPr lang="en-US" dirty="0"/>
              <a:t> </a:t>
            </a:r>
            <a:r>
              <a:rPr lang="en-US" dirty="0" err="1"/>
              <a:t>trúc</a:t>
            </a:r>
            <a:r>
              <a:rPr lang="en-US" dirty="0"/>
              <a:t> </a:t>
            </a:r>
            <a:r>
              <a:rPr lang="en-US" dirty="0" err="1"/>
              <a:t>của</a:t>
            </a:r>
            <a:r>
              <a:rPr lang="en-US" dirty="0"/>
              <a:t> </a:t>
            </a:r>
            <a:r>
              <a:rPr lang="en-US" dirty="0" err="1"/>
              <a:t>một</a:t>
            </a:r>
            <a:r>
              <a:rPr lang="en-US" dirty="0"/>
              <a:t> controller.</a:t>
            </a:r>
          </a:p>
          <a:p>
            <a:endParaRPr lang="en-US" dirty="0"/>
          </a:p>
        </p:txBody>
      </p:sp>
    </p:spTree>
    <p:extLst>
      <p:ext uri="{BB962C8B-B14F-4D97-AF65-F5344CB8AC3E}">
        <p14:creationId xmlns:p14="http://schemas.microsoft.com/office/powerpoint/2010/main" val="477339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E6C4-1E82-D04B-A0A8-0B916C1DD6D8}"/>
              </a:ext>
            </a:extLst>
          </p:cNvPr>
          <p:cNvSpPr>
            <a:spLocks noGrp="1"/>
          </p:cNvSpPr>
          <p:nvPr>
            <p:ph type="title"/>
          </p:nvPr>
        </p:nvSpPr>
        <p:spPr/>
        <p:txBody>
          <a:bodyPr/>
          <a:lstStyle/>
          <a:p>
            <a:r>
              <a:rPr lang="en-US" dirty="0" err="1"/>
              <a:t>Tạo</a:t>
            </a:r>
            <a:r>
              <a:rPr lang="en-US" dirty="0"/>
              <a:t> </a:t>
            </a:r>
            <a:r>
              <a:rPr lang="en-US" dirty="0" err="1"/>
              <a:t>và</a:t>
            </a:r>
            <a:r>
              <a:rPr lang="en-US" dirty="0"/>
              <a:t> </a:t>
            </a:r>
            <a:r>
              <a:rPr lang="en-US" dirty="0" err="1"/>
              <a:t>sử</a:t>
            </a:r>
            <a:r>
              <a:rPr lang="en-US" dirty="0"/>
              <a:t> </a:t>
            </a:r>
            <a:r>
              <a:rPr lang="en-US" dirty="0" err="1"/>
              <a:t>dụng</a:t>
            </a:r>
            <a:r>
              <a:rPr lang="en-US" dirty="0"/>
              <a:t> controller</a:t>
            </a:r>
          </a:p>
        </p:txBody>
      </p:sp>
      <p:sp>
        <p:nvSpPr>
          <p:cNvPr id="3" name="Content Placeholder 2">
            <a:extLst>
              <a:ext uri="{FF2B5EF4-FFF2-40B4-BE49-F238E27FC236}">
                <a16:creationId xmlns:a16="http://schemas.microsoft.com/office/drawing/2014/main" id="{1420EC0D-2837-6042-ACE5-EA0D2437243B}"/>
              </a:ext>
            </a:extLst>
          </p:cNvPr>
          <p:cNvSpPr>
            <a:spLocks noGrp="1"/>
          </p:cNvSpPr>
          <p:nvPr>
            <p:ph idx="1"/>
          </p:nvPr>
        </p:nvSpPr>
        <p:spPr>
          <a:xfrm>
            <a:off x="672408" y="2145793"/>
            <a:ext cx="11214792" cy="4498848"/>
          </a:xfrm>
        </p:spPr>
        <p:txBody>
          <a:bodyPr>
            <a:noAutofit/>
          </a:bodyPr>
          <a:lstStyle/>
          <a:p>
            <a:pPr marL="0" indent="0">
              <a:buNone/>
            </a:pPr>
            <a:endParaRPr lang="en-US" sz="1400" dirty="0"/>
          </a:p>
          <a:p>
            <a:pPr marL="0" indent="0">
              <a:buNone/>
            </a:pPr>
            <a:r>
              <a:rPr lang="en-US" sz="1400" dirty="0"/>
              <a:t>&lt;?php</a:t>
            </a:r>
          </a:p>
          <a:p>
            <a:pPr marL="0" indent="0">
              <a:buNone/>
            </a:pPr>
            <a:br>
              <a:rPr lang="en-US" sz="1400" dirty="0"/>
            </a:br>
            <a:r>
              <a:rPr lang="en-US" sz="1400" dirty="0"/>
              <a:t>  namespace App\Http\Controllers;</a:t>
            </a:r>
          </a:p>
          <a:p>
            <a:pPr marL="0" indent="0">
              <a:buNone/>
            </a:pPr>
            <a:br>
              <a:rPr lang="en-US" sz="1400" dirty="0"/>
            </a:br>
            <a:r>
              <a:rPr lang="en-US" sz="1400" dirty="0"/>
              <a:t>  use Illuminate\Http\Request;</a:t>
            </a:r>
          </a:p>
          <a:p>
            <a:pPr marL="0" indent="0">
              <a:buNone/>
            </a:pPr>
            <a:br>
              <a:rPr lang="en-US" sz="1400" dirty="0"/>
            </a:br>
            <a:r>
              <a:rPr lang="en-US" sz="1400" dirty="0"/>
              <a:t>  class Test extends Controller</a:t>
            </a:r>
          </a:p>
          <a:p>
            <a:pPr marL="0" indent="0">
              <a:buNone/>
            </a:pPr>
            <a:r>
              <a:rPr lang="en-US" sz="1400" dirty="0"/>
              <a:t>     {</a:t>
            </a:r>
          </a:p>
          <a:p>
            <a:pPr marL="0" indent="0">
              <a:buNone/>
            </a:pPr>
            <a:r>
              <a:rPr lang="en-US" sz="1400" dirty="0"/>
              <a:t>        //</a:t>
            </a:r>
          </a:p>
          <a:p>
            <a:pPr marL="0" indent="0">
              <a:buNone/>
            </a:pPr>
            <a:r>
              <a:rPr lang="en-US" sz="1400" dirty="0"/>
              <a:t>         public function index(){</a:t>
            </a:r>
          </a:p>
          <a:p>
            <a:pPr marL="0" indent="0">
              <a:buNone/>
            </a:pPr>
            <a:r>
              <a:rPr lang="en-US" sz="1400" dirty="0"/>
              <a:t>    </a:t>
            </a:r>
          </a:p>
          <a:p>
            <a:pPr marL="0" indent="0">
              <a:buNone/>
            </a:pPr>
            <a:r>
              <a:rPr lang="en-US" sz="1400" dirty="0"/>
              <a:t>         }</a:t>
            </a:r>
          </a:p>
          <a:p>
            <a:pPr marL="0" indent="0">
              <a:buNone/>
            </a:pPr>
            <a:r>
              <a:rPr lang="en-US" sz="1400" dirty="0"/>
              <a:t>     }</a:t>
            </a:r>
          </a:p>
          <a:p>
            <a:pPr marL="0" indent="0">
              <a:buNone/>
            </a:pPr>
            <a:r>
              <a:rPr lang="en-US" sz="1400" dirty="0"/>
              <a:t>?&gt;</a:t>
            </a:r>
            <a:br>
              <a:rPr lang="en-US" sz="1400" dirty="0"/>
            </a:br>
            <a:endParaRPr lang="en-US" sz="1400" dirty="0"/>
          </a:p>
          <a:p>
            <a:pPr marL="0" indent="0">
              <a:buNone/>
            </a:pPr>
            <a:endParaRPr lang="en-US" sz="1400" dirty="0"/>
          </a:p>
        </p:txBody>
      </p:sp>
    </p:spTree>
    <p:extLst>
      <p:ext uri="{BB962C8B-B14F-4D97-AF65-F5344CB8AC3E}">
        <p14:creationId xmlns:p14="http://schemas.microsoft.com/office/powerpoint/2010/main" val="248693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E6C4-1E82-D04B-A0A8-0B916C1DD6D8}"/>
              </a:ext>
            </a:extLst>
          </p:cNvPr>
          <p:cNvSpPr>
            <a:spLocks noGrp="1"/>
          </p:cNvSpPr>
          <p:nvPr>
            <p:ph type="title"/>
          </p:nvPr>
        </p:nvSpPr>
        <p:spPr/>
        <p:txBody>
          <a:bodyPr/>
          <a:lstStyle/>
          <a:p>
            <a:r>
              <a:rPr lang="en-US" dirty="0" err="1"/>
              <a:t>Tạo</a:t>
            </a:r>
            <a:r>
              <a:rPr lang="en-US" dirty="0"/>
              <a:t> </a:t>
            </a:r>
            <a:r>
              <a:rPr lang="en-US" dirty="0" err="1"/>
              <a:t>và</a:t>
            </a:r>
            <a:r>
              <a:rPr lang="en-US" dirty="0"/>
              <a:t> </a:t>
            </a:r>
            <a:r>
              <a:rPr lang="en-US" dirty="0" err="1"/>
              <a:t>sử</a:t>
            </a:r>
            <a:r>
              <a:rPr lang="en-US" dirty="0"/>
              <a:t> </a:t>
            </a:r>
            <a:r>
              <a:rPr lang="en-US" dirty="0" err="1"/>
              <a:t>dụng</a:t>
            </a:r>
            <a:r>
              <a:rPr lang="en-US" dirty="0"/>
              <a:t> Controller</a:t>
            </a:r>
          </a:p>
        </p:txBody>
      </p:sp>
      <p:sp>
        <p:nvSpPr>
          <p:cNvPr id="3" name="Content Placeholder 2">
            <a:extLst>
              <a:ext uri="{FF2B5EF4-FFF2-40B4-BE49-F238E27FC236}">
                <a16:creationId xmlns:a16="http://schemas.microsoft.com/office/drawing/2014/main" id="{1420EC0D-2837-6042-ACE5-EA0D2437243B}"/>
              </a:ext>
            </a:extLst>
          </p:cNvPr>
          <p:cNvSpPr>
            <a:spLocks noGrp="1"/>
          </p:cNvSpPr>
          <p:nvPr>
            <p:ph idx="1"/>
          </p:nvPr>
        </p:nvSpPr>
        <p:spPr>
          <a:xfrm>
            <a:off x="672408" y="2145793"/>
            <a:ext cx="11214792" cy="4498848"/>
          </a:xfrm>
        </p:spPr>
        <p:txBody>
          <a:bodyPr>
            <a:noAutofit/>
          </a:bodyPr>
          <a:lstStyle/>
          <a:p>
            <a:r>
              <a:rPr lang="en-US" sz="1400" dirty="0"/>
              <a:t>Sau </a:t>
            </a:r>
            <a:r>
              <a:rPr lang="en-US" sz="1400" dirty="0" err="1"/>
              <a:t>khi</a:t>
            </a:r>
            <a:r>
              <a:rPr lang="en-US" sz="1400" dirty="0"/>
              <a:t> </a:t>
            </a:r>
            <a:r>
              <a:rPr lang="en-US" sz="1400" dirty="0" err="1"/>
              <a:t>tạo</a:t>
            </a:r>
            <a:r>
              <a:rPr lang="en-US" sz="1400" dirty="0"/>
              <a:t> controller, </a:t>
            </a:r>
            <a:r>
              <a:rPr lang="en-US" sz="1400" dirty="0" err="1"/>
              <a:t>chúng</a:t>
            </a:r>
            <a:r>
              <a:rPr lang="en-US" sz="1400" dirty="0"/>
              <a:t> ta </a:t>
            </a:r>
            <a:r>
              <a:rPr lang="en-US" sz="1400" dirty="0" err="1"/>
              <a:t>phải</a:t>
            </a:r>
            <a:r>
              <a:rPr lang="en-US" sz="1400" dirty="0"/>
              <a:t> </a:t>
            </a:r>
            <a:r>
              <a:rPr lang="en-US" sz="1400" dirty="0" err="1"/>
              <a:t>cấu</a:t>
            </a:r>
            <a:r>
              <a:rPr lang="en-US" sz="1400" dirty="0"/>
              <a:t> </a:t>
            </a:r>
            <a:r>
              <a:rPr lang="en-US" sz="1400" dirty="0" err="1"/>
              <a:t>hình</a:t>
            </a:r>
            <a:r>
              <a:rPr lang="en-US" sz="1400" dirty="0"/>
              <a:t> controller </a:t>
            </a:r>
            <a:r>
              <a:rPr lang="en-US" sz="1400" dirty="0" err="1"/>
              <a:t>thay</a:t>
            </a:r>
            <a:r>
              <a:rPr lang="en-US" sz="1400" dirty="0"/>
              <a:t> </a:t>
            </a:r>
            <a:r>
              <a:rPr lang="en-US" sz="1400" dirty="0" err="1"/>
              <a:t>cho</a:t>
            </a:r>
            <a:r>
              <a:rPr lang="en-US" sz="1400" dirty="0"/>
              <a:t> closures </a:t>
            </a:r>
            <a:r>
              <a:rPr lang="en-US" sz="1400" dirty="0" err="1"/>
              <a:t>trong</a:t>
            </a:r>
            <a:r>
              <a:rPr lang="en-US" sz="1400" dirty="0"/>
              <a:t> router.  </a:t>
            </a:r>
            <a:r>
              <a:rPr lang="en-US" sz="1400" dirty="0" err="1"/>
              <a:t>Khi</a:t>
            </a:r>
            <a:r>
              <a:rPr lang="en-US" sz="1400" dirty="0"/>
              <a:t> </a:t>
            </a:r>
            <a:r>
              <a:rPr lang="en-US" sz="1400" dirty="0" err="1"/>
              <a:t>đó</a:t>
            </a:r>
            <a:r>
              <a:rPr lang="en-US" sz="1400" dirty="0"/>
              <a:t> </a:t>
            </a:r>
            <a:r>
              <a:rPr lang="en-US" sz="1400" dirty="0" err="1"/>
              <a:t>phương</a:t>
            </a:r>
            <a:r>
              <a:rPr lang="en-US" sz="1400" dirty="0"/>
              <a:t> </a:t>
            </a:r>
            <a:r>
              <a:rPr lang="en-US" sz="1400" dirty="0" err="1"/>
              <a:t>thức</a:t>
            </a:r>
            <a:r>
              <a:rPr lang="en-US" sz="1400" dirty="0"/>
              <a:t> </a:t>
            </a:r>
            <a:r>
              <a:rPr lang="en-US" sz="1400" dirty="0" err="1"/>
              <a:t>trong</a:t>
            </a:r>
            <a:r>
              <a:rPr lang="en-US" sz="1400" dirty="0"/>
              <a:t> controller </a:t>
            </a:r>
            <a:r>
              <a:rPr lang="en-US" sz="1400" dirty="0" err="1"/>
              <a:t>sẽ</a:t>
            </a:r>
            <a:r>
              <a:rPr lang="en-US" sz="1400" dirty="0"/>
              <a:t> </a:t>
            </a:r>
            <a:r>
              <a:rPr lang="en-US" sz="1400" dirty="0" err="1"/>
              <a:t>được</a:t>
            </a:r>
            <a:r>
              <a:rPr lang="en-US" sz="1400" dirty="0"/>
              <a:t> map </a:t>
            </a:r>
            <a:r>
              <a:rPr lang="en-US" sz="1400" dirty="0" err="1"/>
              <a:t>vào</a:t>
            </a:r>
            <a:r>
              <a:rPr lang="en-US" sz="1400" dirty="0"/>
              <a:t> action </a:t>
            </a:r>
            <a:r>
              <a:rPr lang="en-US" sz="1400" dirty="0" err="1"/>
              <a:t>của</a:t>
            </a:r>
            <a:r>
              <a:rPr lang="en-US" sz="1400" dirty="0"/>
              <a:t> URI </a:t>
            </a:r>
            <a:r>
              <a:rPr lang="en-US" sz="1400" dirty="0" err="1"/>
              <a:t>thay</a:t>
            </a:r>
            <a:r>
              <a:rPr lang="en-US" sz="1400" dirty="0"/>
              <a:t> </a:t>
            </a:r>
            <a:r>
              <a:rPr lang="en-US" sz="1400" dirty="0" err="1"/>
              <a:t>cho</a:t>
            </a:r>
            <a:r>
              <a:rPr lang="en-US" sz="1400" dirty="0"/>
              <a:t> callback function parameter.</a:t>
            </a:r>
          </a:p>
          <a:p>
            <a:r>
              <a:rPr lang="en-US" sz="1400" dirty="0" err="1"/>
              <a:t>Ví</a:t>
            </a:r>
            <a:r>
              <a:rPr lang="en-US" sz="1400" dirty="0"/>
              <a:t> </a:t>
            </a:r>
            <a:r>
              <a:rPr lang="en-US" sz="1400" dirty="0" err="1"/>
              <a:t>dụ</a:t>
            </a:r>
            <a:r>
              <a:rPr lang="en-US" sz="1400" dirty="0"/>
              <a:t> : </a:t>
            </a:r>
          </a:p>
          <a:p>
            <a:pPr marL="0" indent="0">
              <a:buNone/>
            </a:pPr>
            <a:r>
              <a:rPr lang="en-US" sz="1400" dirty="0"/>
              <a:t>       //</a:t>
            </a:r>
            <a:r>
              <a:rPr lang="en-US" sz="1400" dirty="0" err="1"/>
              <a:t>web.php</a:t>
            </a:r>
            <a:r>
              <a:rPr lang="en-US" sz="1400" dirty="0"/>
              <a:t> </a:t>
            </a:r>
          </a:p>
          <a:p>
            <a:pPr marL="0" indent="0">
              <a:buNone/>
            </a:pPr>
            <a:r>
              <a:rPr lang="en-US" sz="1400" dirty="0"/>
              <a:t>       Route::get(‘user/profile’,’</a:t>
            </a:r>
            <a:r>
              <a:rPr lang="en-US" sz="1400" dirty="0" err="1"/>
              <a:t>UserController@profile</a:t>
            </a:r>
            <a:r>
              <a:rPr lang="en-US" sz="1400" dirty="0"/>
              <a:t>’);</a:t>
            </a:r>
          </a:p>
          <a:p>
            <a:pPr marL="0" indent="0">
              <a:buNone/>
            </a:pPr>
            <a:r>
              <a:rPr lang="en-US" sz="1400" dirty="0"/>
              <a:t>       Route::get(‘user/profile’,[</a:t>
            </a:r>
            <a:r>
              <a:rPr lang="en-US" sz="1400" dirty="0" err="1"/>
              <a:t>UserController</a:t>
            </a:r>
            <a:r>
              <a:rPr lang="en-US" sz="1400" dirty="0"/>
              <a:t>::</a:t>
            </a:r>
            <a:r>
              <a:rPr lang="en-US" sz="1400" dirty="0" err="1"/>
              <a:t>class,’profile</a:t>
            </a:r>
            <a:r>
              <a:rPr lang="en-US" sz="1400" dirty="0"/>
              <a:t>’]); //</a:t>
            </a:r>
            <a:r>
              <a:rPr lang="en-US" sz="1400" dirty="0" err="1"/>
              <a:t>cấu</a:t>
            </a:r>
            <a:r>
              <a:rPr lang="en-US" sz="1400" dirty="0"/>
              <a:t> </a:t>
            </a:r>
            <a:r>
              <a:rPr lang="en-US" sz="1400" dirty="0" err="1"/>
              <a:t>hình</a:t>
            </a:r>
            <a:r>
              <a:rPr lang="en-US" sz="1400" dirty="0"/>
              <a:t> </a:t>
            </a:r>
            <a:r>
              <a:rPr lang="en-US" sz="1400" dirty="0" err="1"/>
              <a:t>trong</a:t>
            </a:r>
            <a:r>
              <a:rPr lang="en-US" sz="1400" dirty="0"/>
              <a:t> Laravel 8</a:t>
            </a:r>
            <a:br>
              <a:rPr lang="en-US" sz="1400" dirty="0"/>
            </a:br>
            <a:br>
              <a:rPr lang="en-US" sz="1400" dirty="0"/>
            </a:br>
            <a:endParaRPr lang="en-US" sz="1400" dirty="0"/>
          </a:p>
          <a:p>
            <a:pPr marL="0" indent="0">
              <a:buNone/>
            </a:pPr>
            <a:endParaRPr lang="en-US" sz="1400" dirty="0"/>
          </a:p>
        </p:txBody>
      </p:sp>
    </p:spTree>
    <p:extLst>
      <p:ext uri="{BB962C8B-B14F-4D97-AF65-F5344CB8AC3E}">
        <p14:creationId xmlns:p14="http://schemas.microsoft.com/office/powerpoint/2010/main" val="239884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40CA-1F71-ED43-B4BB-9549C687B723}"/>
              </a:ext>
            </a:extLst>
          </p:cNvPr>
          <p:cNvSpPr>
            <a:spLocks noGrp="1"/>
          </p:cNvSpPr>
          <p:nvPr>
            <p:ph type="title"/>
          </p:nvPr>
        </p:nvSpPr>
        <p:spPr/>
        <p:txBody>
          <a:bodyPr/>
          <a:lstStyle/>
          <a:p>
            <a:r>
              <a:rPr lang="en-US" dirty="0" err="1"/>
              <a:t>Xử</a:t>
            </a:r>
            <a:r>
              <a:rPr lang="en-US" dirty="0"/>
              <a:t> </a:t>
            </a:r>
            <a:r>
              <a:rPr lang="en-US" dirty="0" err="1"/>
              <a:t>lý</a:t>
            </a:r>
            <a:r>
              <a:rPr lang="en-US" dirty="0"/>
              <a:t> request </a:t>
            </a:r>
            <a:r>
              <a:rPr lang="en-US" dirty="0" err="1"/>
              <a:t>trong</a:t>
            </a:r>
            <a:r>
              <a:rPr lang="en-US" dirty="0"/>
              <a:t> Laravel </a:t>
            </a:r>
          </a:p>
        </p:txBody>
      </p:sp>
      <p:sp>
        <p:nvSpPr>
          <p:cNvPr id="3" name="Content Placeholder 2">
            <a:extLst>
              <a:ext uri="{FF2B5EF4-FFF2-40B4-BE49-F238E27FC236}">
                <a16:creationId xmlns:a16="http://schemas.microsoft.com/office/drawing/2014/main" id="{E19ABC45-CB48-7C48-9E3B-E7AA6E2887D7}"/>
              </a:ext>
            </a:extLst>
          </p:cNvPr>
          <p:cNvSpPr>
            <a:spLocks noGrp="1"/>
          </p:cNvSpPr>
          <p:nvPr>
            <p:ph idx="1"/>
          </p:nvPr>
        </p:nvSpPr>
        <p:spPr/>
        <p:txBody>
          <a:bodyPr/>
          <a:lstStyle/>
          <a:p>
            <a:r>
              <a:rPr lang="en-US" dirty="0"/>
              <a:t>Laravel </a:t>
            </a:r>
            <a:r>
              <a:rPr lang="en-US" dirty="0" err="1"/>
              <a:t>xử</a:t>
            </a:r>
            <a:r>
              <a:rPr lang="en-US" dirty="0"/>
              <a:t> </a:t>
            </a:r>
            <a:r>
              <a:rPr lang="en-US" dirty="0" err="1"/>
              <a:t>lý</a:t>
            </a:r>
            <a:r>
              <a:rPr lang="en-US" dirty="0"/>
              <a:t> request </a:t>
            </a:r>
            <a:r>
              <a:rPr lang="en-US" dirty="0" err="1"/>
              <a:t>gửi</a:t>
            </a:r>
            <a:r>
              <a:rPr lang="en-US" dirty="0"/>
              <a:t> </a:t>
            </a:r>
            <a:r>
              <a:rPr lang="en-US" dirty="0" err="1"/>
              <a:t>lên</a:t>
            </a:r>
            <a:r>
              <a:rPr lang="en-US" dirty="0"/>
              <a:t> </a:t>
            </a:r>
            <a:r>
              <a:rPr lang="en-US" dirty="0" err="1"/>
              <a:t>từ</a:t>
            </a:r>
            <a:r>
              <a:rPr lang="en-US" dirty="0"/>
              <a:t> client </a:t>
            </a:r>
            <a:r>
              <a:rPr lang="en-US" dirty="0" err="1"/>
              <a:t>bằng</a:t>
            </a:r>
            <a:r>
              <a:rPr lang="en-US" dirty="0"/>
              <a:t> </a:t>
            </a:r>
            <a:r>
              <a:rPr lang="en-US" dirty="0" err="1"/>
              <a:t>lớp</a:t>
            </a:r>
            <a:r>
              <a:rPr lang="en-US" dirty="0"/>
              <a:t> Illuminate\Http\Request. </a:t>
            </a:r>
            <a:r>
              <a:rPr lang="en-US" dirty="0" err="1"/>
              <a:t>Đối</a:t>
            </a:r>
            <a:r>
              <a:rPr lang="en-US" dirty="0"/>
              <a:t> </a:t>
            </a:r>
            <a:r>
              <a:rPr lang="en-US" dirty="0" err="1"/>
              <a:t>tượng</a:t>
            </a:r>
            <a:r>
              <a:rPr lang="en-US" dirty="0"/>
              <a:t> request </a:t>
            </a:r>
            <a:r>
              <a:rPr lang="en-US" dirty="0" err="1"/>
              <a:t>sẽ</a:t>
            </a:r>
            <a:r>
              <a:rPr lang="en-US" dirty="0"/>
              <a:t> </a:t>
            </a:r>
            <a:r>
              <a:rPr lang="en-US" dirty="0" err="1"/>
              <a:t>được</a:t>
            </a:r>
            <a:r>
              <a:rPr lang="en-US" dirty="0"/>
              <a:t> </a:t>
            </a:r>
            <a:r>
              <a:rPr lang="en-US" dirty="0" err="1"/>
              <a:t>tự</a:t>
            </a:r>
            <a:r>
              <a:rPr lang="en-US" dirty="0"/>
              <a:t> </a:t>
            </a:r>
            <a:r>
              <a:rPr lang="en-US" dirty="0" err="1"/>
              <a:t>động</a:t>
            </a:r>
            <a:r>
              <a:rPr lang="en-US" dirty="0"/>
              <a:t> inject(</a:t>
            </a:r>
            <a:r>
              <a:rPr lang="en-US" dirty="0" err="1"/>
              <a:t>tiêm</a:t>
            </a:r>
            <a:r>
              <a:rPr lang="en-US" dirty="0"/>
              <a:t>) </a:t>
            </a:r>
            <a:r>
              <a:rPr lang="en-US" dirty="0" err="1"/>
              <a:t>vào</a:t>
            </a:r>
            <a:r>
              <a:rPr lang="en-US" dirty="0"/>
              <a:t> </a:t>
            </a:r>
            <a:r>
              <a:rPr lang="en-US" dirty="0" err="1"/>
              <a:t>phương</a:t>
            </a:r>
            <a:r>
              <a:rPr lang="en-US" dirty="0"/>
              <a:t> </a:t>
            </a:r>
            <a:r>
              <a:rPr lang="en-US" dirty="0" err="1"/>
              <a:t>thức</a:t>
            </a:r>
            <a:r>
              <a:rPr lang="en-US" dirty="0"/>
              <a:t> </a:t>
            </a:r>
            <a:r>
              <a:rPr lang="en-US" dirty="0" err="1"/>
              <a:t>của</a:t>
            </a:r>
            <a:r>
              <a:rPr lang="en-US" dirty="0"/>
              <a:t> controller </a:t>
            </a:r>
            <a:r>
              <a:rPr lang="en-US" dirty="0" err="1"/>
              <a:t>bằng</a:t>
            </a:r>
            <a:r>
              <a:rPr lang="en-US" dirty="0"/>
              <a:t> service container. </a:t>
            </a:r>
          </a:p>
          <a:p>
            <a:r>
              <a:rPr lang="en-US" dirty="0" err="1"/>
              <a:t>Đối</a:t>
            </a:r>
            <a:r>
              <a:rPr lang="en-US" dirty="0"/>
              <a:t> </a:t>
            </a:r>
            <a:r>
              <a:rPr lang="en-US" dirty="0" err="1"/>
              <a:t>tượng</a:t>
            </a:r>
            <a:r>
              <a:rPr lang="en-US" dirty="0"/>
              <a:t> request </a:t>
            </a:r>
            <a:r>
              <a:rPr lang="en-US" dirty="0" err="1"/>
              <a:t>cho</a:t>
            </a:r>
            <a:r>
              <a:rPr lang="en-US" dirty="0"/>
              <a:t> </a:t>
            </a:r>
            <a:r>
              <a:rPr lang="en-US" dirty="0" err="1"/>
              <a:t>phép</a:t>
            </a:r>
            <a:r>
              <a:rPr lang="en-US" dirty="0"/>
              <a:t> </a:t>
            </a:r>
            <a:r>
              <a:rPr lang="en-US" dirty="0" err="1"/>
              <a:t>lấy</a:t>
            </a:r>
            <a:r>
              <a:rPr lang="en-US" dirty="0"/>
              <a:t> </a:t>
            </a:r>
            <a:r>
              <a:rPr lang="en-US" dirty="0" err="1"/>
              <a:t>dữ</a:t>
            </a:r>
            <a:r>
              <a:rPr lang="en-US" dirty="0"/>
              <a:t> </a:t>
            </a:r>
            <a:r>
              <a:rPr lang="en-US" dirty="0" err="1"/>
              <a:t>liệu</a:t>
            </a:r>
            <a:r>
              <a:rPr lang="en-US" dirty="0"/>
              <a:t> </a:t>
            </a:r>
            <a:r>
              <a:rPr lang="en-US" dirty="0" err="1"/>
              <a:t>từ</a:t>
            </a:r>
            <a:r>
              <a:rPr lang="en-US" dirty="0"/>
              <a:t> get, post.</a:t>
            </a:r>
          </a:p>
          <a:p>
            <a:r>
              <a:rPr lang="en-US" dirty="0" err="1"/>
              <a:t>Để</a:t>
            </a:r>
            <a:r>
              <a:rPr lang="en-US" dirty="0"/>
              <a:t> </a:t>
            </a:r>
            <a:r>
              <a:rPr lang="en-US" dirty="0" err="1"/>
              <a:t>lấy</a:t>
            </a:r>
            <a:r>
              <a:rPr lang="en-US" dirty="0"/>
              <a:t> </a:t>
            </a:r>
            <a:r>
              <a:rPr lang="en-US" dirty="0" err="1"/>
              <a:t>dữ</a:t>
            </a:r>
            <a:r>
              <a:rPr lang="en-US" dirty="0"/>
              <a:t> </a:t>
            </a:r>
            <a:r>
              <a:rPr lang="en-US" dirty="0" err="1"/>
              <a:t>liệu</a:t>
            </a:r>
            <a:r>
              <a:rPr lang="en-US" dirty="0"/>
              <a:t> post </a:t>
            </a:r>
            <a:r>
              <a:rPr lang="en-US" dirty="0" err="1"/>
              <a:t>và</a:t>
            </a:r>
            <a:r>
              <a:rPr lang="en-US" dirty="0"/>
              <a:t> get, </a:t>
            </a:r>
            <a:r>
              <a:rPr lang="en-US" dirty="0" err="1"/>
              <a:t>sử</a:t>
            </a:r>
            <a:r>
              <a:rPr lang="en-US" dirty="0"/>
              <a:t> </a:t>
            </a:r>
            <a:r>
              <a:rPr lang="en-US" dirty="0" err="1"/>
              <a:t>dụng</a:t>
            </a:r>
            <a:r>
              <a:rPr lang="en-US" dirty="0"/>
              <a:t> </a:t>
            </a:r>
            <a:r>
              <a:rPr lang="en-US" dirty="0" err="1"/>
              <a:t>lệnh</a:t>
            </a:r>
            <a:r>
              <a:rPr lang="en-US" dirty="0"/>
              <a:t> $request-&gt;input(‘</a:t>
            </a:r>
            <a:r>
              <a:rPr lang="en-US" dirty="0" err="1"/>
              <a:t>payload_key</a:t>
            </a:r>
            <a:r>
              <a:rPr lang="en-US" dirty="0"/>
              <a:t>’) ,</a:t>
            </a:r>
            <a:r>
              <a:rPr lang="en-US" dirty="0" err="1"/>
              <a:t>hoặc</a:t>
            </a:r>
            <a:r>
              <a:rPr lang="en-US" dirty="0"/>
              <a:t> </a:t>
            </a:r>
            <a:r>
              <a:rPr lang="en-US" dirty="0" err="1"/>
              <a:t>bằng</a:t>
            </a:r>
            <a:r>
              <a:rPr lang="en-US" dirty="0"/>
              <a:t> </a:t>
            </a:r>
            <a:r>
              <a:rPr lang="en-US" dirty="0" err="1"/>
              <a:t>cách</a:t>
            </a:r>
            <a:r>
              <a:rPr lang="en-US" dirty="0"/>
              <a:t> </a:t>
            </a:r>
            <a:r>
              <a:rPr lang="en-US" dirty="0" err="1"/>
              <a:t>gọi</a:t>
            </a:r>
            <a:r>
              <a:rPr lang="en-US" dirty="0"/>
              <a:t> $request-&gt;</a:t>
            </a:r>
            <a:r>
              <a:rPr lang="en-US" dirty="0" err="1"/>
              <a:t>payload_key</a:t>
            </a:r>
            <a:r>
              <a:rPr lang="en-US" dirty="0"/>
              <a:t>.</a:t>
            </a:r>
          </a:p>
          <a:p>
            <a:r>
              <a:rPr lang="en-US" dirty="0" err="1"/>
              <a:t>Ngoài</a:t>
            </a:r>
            <a:r>
              <a:rPr lang="en-US" dirty="0"/>
              <a:t> ra, </a:t>
            </a:r>
            <a:r>
              <a:rPr lang="en-US" dirty="0" err="1"/>
              <a:t>có</a:t>
            </a:r>
            <a:r>
              <a:rPr lang="en-US" dirty="0"/>
              <a:t> </a:t>
            </a:r>
            <a:r>
              <a:rPr lang="en-US" dirty="0" err="1"/>
              <a:t>thể</a:t>
            </a:r>
            <a:r>
              <a:rPr lang="en-US" dirty="0"/>
              <a:t> </a:t>
            </a:r>
            <a:r>
              <a:rPr lang="en-US" dirty="0" err="1"/>
              <a:t>gọi</a:t>
            </a:r>
            <a:r>
              <a:rPr lang="en-US" dirty="0"/>
              <a:t> </a:t>
            </a:r>
            <a:r>
              <a:rPr lang="en-US" dirty="0" err="1"/>
              <a:t>lệnh</a:t>
            </a:r>
            <a:r>
              <a:rPr lang="en-US" dirty="0"/>
              <a:t> $request-&gt;query(‘name’) </a:t>
            </a:r>
            <a:r>
              <a:rPr lang="en-US" dirty="0" err="1"/>
              <a:t>để</a:t>
            </a:r>
            <a:r>
              <a:rPr lang="en-US" dirty="0"/>
              <a:t> </a:t>
            </a:r>
            <a:r>
              <a:rPr lang="en-US" dirty="0" err="1"/>
              <a:t>lấy</a:t>
            </a:r>
            <a:r>
              <a:rPr lang="en-US" dirty="0"/>
              <a:t> </a:t>
            </a:r>
            <a:r>
              <a:rPr lang="en-US" dirty="0" err="1"/>
              <a:t>dữ</a:t>
            </a:r>
            <a:r>
              <a:rPr lang="en-US" dirty="0"/>
              <a:t> </a:t>
            </a:r>
            <a:r>
              <a:rPr lang="en-US" dirty="0" err="1"/>
              <a:t>liệu</a:t>
            </a:r>
            <a:r>
              <a:rPr lang="en-US" dirty="0"/>
              <a:t> </a:t>
            </a:r>
            <a:r>
              <a:rPr lang="en-US" dirty="0" err="1"/>
              <a:t>với</a:t>
            </a:r>
            <a:r>
              <a:rPr lang="en-US" dirty="0"/>
              <a:t> get.</a:t>
            </a:r>
          </a:p>
          <a:p>
            <a:r>
              <a:rPr lang="en-US" dirty="0" err="1"/>
              <a:t>Ngoài</a:t>
            </a:r>
            <a:r>
              <a:rPr lang="en-US" dirty="0"/>
              <a:t> ra </a:t>
            </a:r>
            <a:r>
              <a:rPr lang="en-US" dirty="0" err="1"/>
              <a:t>bạn</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phương</a:t>
            </a:r>
            <a:r>
              <a:rPr lang="en-US" dirty="0"/>
              <a:t> </a:t>
            </a:r>
            <a:r>
              <a:rPr lang="en-US" dirty="0" err="1"/>
              <a:t>thức</a:t>
            </a:r>
            <a:r>
              <a:rPr lang="en-US" dirty="0"/>
              <a:t> $request-&gt;all() </a:t>
            </a:r>
            <a:r>
              <a:rPr lang="en-US" dirty="0" err="1"/>
              <a:t>để</a:t>
            </a:r>
            <a:r>
              <a:rPr lang="en-US" dirty="0"/>
              <a:t> </a:t>
            </a:r>
            <a:r>
              <a:rPr lang="en-US" dirty="0" err="1"/>
              <a:t>lấy</a:t>
            </a:r>
            <a:r>
              <a:rPr lang="en-US" dirty="0"/>
              <a:t> </a:t>
            </a:r>
            <a:r>
              <a:rPr lang="en-US" dirty="0" err="1"/>
              <a:t>về</a:t>
            </a:r>
            <a:r>
              <a:rPr lang="en-US" dirty="0"/>
              <a:t> </a:t>
            </a:r>
            <a:r>
              <a:rPr lang="en-US" dirty="0" err="1"/>
              <a:t>toàn</a:t>
            </a:r>
            <a:r>
              <a:rPr lang="en-US" dirty="0"/>
              <a:t> </a:t>
            </a:r>
            <a:r>
              <a:rPr lang="en-US" dirty="0" err="1"/>
              <a:t>bộ</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dưới</a:t>
            </a:r>
            <a:r>
              <a:rPr lang="en-US" dirty="0"/>
              <a:t> </a:t>
            </a:r>
            <a:r>
              <a:rPr lang="en-US" dirty="0" err="1"/>
              <a:t>dạng</a:t>
            </a:r>
            <a:r>
              <a:rPr lang="en-US" dirty="0"/>
              <a:t> </a:t>
            </a:r>
            <a:r>
              <a:rPr lang="en-US" dirty="0" err="1"/>
              <a:t>một</a:t>
            </a:r>
            <a:r>
              <a:rPr lang="en-US" dirty="0"/>
              <a:t> </a:t>
            </a:r>
            <a:r>
              <a:rPr lang="en-US" dirty="0" err="1"/>
              <a:t>mảng</a:t>
            </a:r>
            <a:r>
              <a:rPr lang="en-US" dirty="0"/>
              <a:t> </a:t>
            </a:r>
            <a:r>
              <a:rPr lang="en-US" dirty="0" err="1"/>
              <a:t>liên</a:t>
            </a:r>
            <a:r>
              <a:rPr lang="en-US" dirty="0"/>
              <a:t> </a:t>
            </a:r>
            <a:r>
              <a:rPr lang="en-US" dirty="0" err="1"/>
              <a:t>hợp</a:t>
            </a:r>
            <a:endParaRPr lang="en-US" dirty="0"/>
          </a:p>
          <a:p>
            <a:endParaRPr lang="en-US" dirty="0"/>
          </a:p>
        </p:txBody>
      </p:sp>
    </p:spTree>
    <p:extLst>
      <p:ext uri="{BB962C8B-B14F-4D97-AF65-F5344CB8AC3E}">
        <p14:creationId xmlns:p14="http://schemas.microsoft.com/office/powerpoint/2010/main" val="354621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3813-056A-4941-8BB4-BA9147034A40}"/>
              </a:ext>
            </a:extLst>
          </p:cNvPr>
          <p:cNvSpPr>
            <a:spLocks noGrp="1"/>
          </p:cNvSpPr>
          <p:nvPr>
            <p:ph type="title"/>
          </p:nvPr>
        </p:nvSpPr>
        <p:spPr/>
        <p:txBody>
          <a:bodyPr/>
          <a:lstStyle/>
          <a:p>
            <a:r>
              <a:rPr lang="en-US" dirty="0" err="1"/>
              <a:t>Xử</a:t>
            </a:r>
            <a:r>
              <a:rPr lang="en-US" dirty="0"/>
              <a:t> </a:t>
            </a:r>
            <a:r>
              <a:rPr lang="en-US" dirty="0" err="1"/>
              <a:t>lý</a:t>
            </a:r>
            <a:r>
              <a:rPr lang="en-US" dirty="0"/>
              <a:t> request </a:t>
            </a:r>
            <a:r>
              <a:rPr lang="en-US" dirty="0" err="1"/>
              <a:t>trong</a:t>
            </a:r>
            <a:r>
              <a:rPr lang="en-US" dirty="0"/>
              <a:t> Laravel </a:t>
            </a:r>
          </a:p>
        </p:txBody>
      </p:sp>
      <p:sp>
        <p:nvSpPr>
          <p:cNvPr id="3" name="Content Placeholder 2">
            <a:extLst>
              <a:ext uri="{FF2B5EF4-FFF2-40B4-BE49-F238E27FC236}">
                <a16:creationId xmlns:a16="http://schemas.microsoft.com/office/drawing/2014/main" id="{6CF1BB2A-553C-6C41-BD44-8292437BD37A}"/>
              </a:ext>
            </a:extLst>
          </p:cNvPr>
          <p:cNvSpPr>
            <a:spLocks noGrp="1"/>
          </p:cNvSpPr>
          <p:nvPr>
            <p:ph idx="1"/>
          </p:nvPr>
        </p:nvSpPr>
        <p:spPr>
          <a:xfrm>
            <a:off x="801288" y="2311685"/>
            <a:ext cx="10571998" cy="4315146"/>
          </a:xfrm>
        </p:spPr>
        <p:txBody>
          <a:bodyPr>
            <a:normAutofit fontScale="85000" lnSpcReduction="20000"/>
          </a:bodyPr>
          <a:lstStyle/>
          <a:p>
            <a:r>
              <a:rPr lang="en-US" dirty="0" err="1"/>
              <a:t>Ví</a:t>
            </a:r>
            <a:r>
              <a:rPr lang="en-US" dirty="0"/>
              <a:t> </a:t>
            </a:r>
            <a:r>
              <a:rPr lang="en-US" dirty="0" err="1"/>
              <a:t>dụ</a:t>
            </a:r>
            <a:r>
              <a:rPr lang="en-US" dirty="0"/>
              <a:t>:</a:t>
            </a:r>
          </a:p>
          <a:p>
            <a:pPr marL="0" indent="0">
              <a:buNone/>
            </a:pPr>
            <a:r>
              <a:rPr lang="en-US" dirty="0"/>
              <a:t>//link: </a:t>
            </a:r>
            <a:r>
              <a:rPr lang="en-US" dirty="0">
                <a:hlinkClick r:id="rId2"/>
              </a:rPr>
              <a:t>https://niit.com/post?id=10</a:t>
            </a:r>
            <a:endParaRPr lang="en-US" dirty="0"/>
          </a:p>
          <a:p>
            <a:pPr marL="0" indent="0">
              <a:buNone/>
            </a:pPr>
            <a:r>
              <a:rPr lang="en-US" dirty="0"/>
              <a:t>//route</a:t>
            </a:r>
          </a:p>
          <a:p>
            <a:pPr marL="0" indent="0">
              <a:buNone/>
            </a:pPr>
            <a:r>
              <a:rPr lang="en-US" dirty="0"/>
              <a:t>Route::get(‘</a:t>
            </a:r>
            <a:r>
              <a:rPr lang="en-US" dirty="0" err="1"/>
              <a:t>post’,function</a:t>
            </a:r>
            <a:r>
              <a:rPr lang="en-US" dirty="0"/>
              <a:t>(Request $request){</a:t>
            </a:r>
          </a:p>
          <a:p>
            <a:pPr marL="0" indent="0">
              <a:buNone/>
            </a:pPr>
            <a:r>
              <a:rPr lang="en-US" dirty="0"/>
              <a:t>    echo $request-&gt;id;//10</a:t>
            </a:r>
          </a:p>
          <a:p>
            <a:pPr marL="0" indent="0">
              <a:buNone/>
            </a:pPr>
            <a:r>
              <a:rPr lang="en-US" dirty="0"/>
              <a:t>})</a:t>
            </a:r>
          </a:p>
          <a:p>
            <a:pPr marL="0" indent="0">
              <a:buNone/>
            </a:pPr>
            <a:endParaRPr lang="en-US" dirty="0"/>
          </a:p>
          <a:p>
            <a:pPr marL="0" indent="0">
              <a:buNone/>
            </a:pPr>
            <a:r>
              <a:rPr lang="en-US" dirty="0"/>
              <a:t>Route::get(‘</a:t>
            </a:r>
            <a:r>
              <a:rPr lang="en-US" dirty="0" err="1"/>
              <a:t>post’,function</a:t>
            </a:r>
            <a:r>
              <a:rPr lang="en-US" dirty="0"/>
              <a:t>(Request $request){</a:t>
            </a:r>
          </a:p>
          <a:p>
            <a:pPr marL="0" indent="0">
              <a:buNone/>
            </a:pPr>
            <a:r>
              <a:rPr lang="en-US" dirty="0"/>
              <a:t>    echo $request-&gt;input(‘id’);//10</a:t>
            </a:r>
          </a:p>
          <a:p>
            <a:pPr marL="0" indent="0">
              <a:buNone/>
            </a:pPr>
            <a:r>
              <a:rPr lang="en-US" dirty="0"/>
              <a:t>})</a:t>
            </a:r>
          </a:p>
          <a:p>
            <a:pPr marL="0" indent="0">
              <a:buNone/>
            </a:pPr>
            <a:endParaRPr lang="en-US" dirty="0"/>
          </a:p>
          <a:p>
            <a:pPr marL="0" indent="0">
              <a:buNone/>
            </a:pPr>
            <a:r>
              <a:rPr lang="en-US" dirty="0"/>
              <a:t>Route::get(‘</a:t>
            </a:r>
            <a:r>
              <a:rPr lang="en-US" dirty="0" err="1"/>
              <a:t>post’,function</a:t>
            </a:r>
            <a:r>
              <a:rPr lang="en-US" dirty="0"/>
              <a:t>(Request $request){</a:t>
            </a:r>
          </a:p>
          <a:p>
            <a:pPr marL="0" indent="0">
              <a:buNone/>
            </a:pPr>
            <a:r>
              <a:rPr lang="en-US" dirty="0"/>
              <a:t>    echo $request-&gt;query(‘id’);//10  //</a:t>
            </a:r>
            <a:r>
              <a:rPr lang="en-US" dirty="0" err="1"/>
              <a:t>chỉ</a:t>
            </a:r>
            <a:r>
              <a:rPr lang="en-US" dirty="0"/>
              <a:t> </a:t>
            </a:r>
            <a:r>
              <a:rPr lang="en-US" dirty="0" err="1"/>
              <a:t>làm</a:t>
            </a:r>
            <a:r>
              <a:rPr lang="en-US" dirty="0"/>
              <a:t> </a:t>
            </a:r>
            <a:r>
              <a:rPr lang="en-US" dirty="0" err="1"/>
              <a:t>việc</a:t>
            </a:r>
            <a:r>
              <a:rPr lang="en-US" dirty="0"/>
              <a:t> </a:t>
            </a:r>
            <a:r>
              <a:rPr lang="en-US" dirty="0" err="1"/>
              <a:t>với</a:t>
            </a:r>
            <a:r>
              <a:rPr lang="en-US" dirty="0"/>
              <a:t> get</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6941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CAD4-A450-5548-BD9D-AA780827C572}"/>
              </a:ext>
            </a:extLst>
          </p:cNvPr>
          <p:cNvSpPr>
            <a:spLocks noGrp="1"/>
          </p:cNvSpPr>
          <p:nvPr>
            <p:ph type="title"/>
          </p:nvPr>
        </p:nvSpPr>
        <p:spPr/>
        <p:txBody>
          <a:bodyPr/>
          <a:lstStyle/>
          <a:p>
            <a:r>
              <a:rPr lang="en-US" dirty="0" err="1"/>
              <a:t>Xử</a:t>
            </a:r>
            <a:r>
              <a:rPr lang="en-US" dirty="0"/>
              <a:t> </a:t>
            </a:r>
            <a:r>
              <a:rPr lang="en-US" dirty="0" err="1"/>
              <a:t>lý</a:t>
            </a:r>
            <a:r>
              <a:rPr lang="en-US" dirty="0"/>
              <a:t> request </a:t>
            </a:r>
            <a:r>
              <a:rPr lang="en-US" dirty="0" err="1"/>
              <a:t>trong</a:t>
            </a:r>
            <a:r>
              <a:rPr lang="en-US" dirty="0"/>
              <a:t> Laravel</a:t>
            </a:r>
          </a:p>
        </p:txBody>
      </p:sp>
      <p:sp>
        <p:nvSpPr>
          <p:cNvPr id="3" name="Content Placeholder 2">
            <a:extLst>
              <a:ext uri="{FF2B5EF4-FFF2-40B4-BE49-F238E27FC236}">
                <a16:creationId xmlns:a16="http://schemas.microsoft.com/office/drawing/2014/main" id="{11B211A7-CF47-AA4A-8C3F-CB96DFF19D3E}"/>
              </a:ext>
            </a:extLst>
          </p:cNvPr>
          <p:cNvSpPr>
            <a:spLocks noGrp="1"/>
          </p:cNvSpPr>
          <p:nvPr>
            <p:ph idx="1"/>
          </p:nvPr>
        </p:nvSpPr>
        <p:spPr/>
        <p:txBody>
          <a:bodyPr/>
          <a:lstStyle/>
          <a:p>
            <a:r>
              <a:rPr lang="en-US" dirty="0" err="1"/>
              <a:t>Giáo</a:t>
            </a:r>
            <a:r>
              <a:rPr lang="en-US" dirty="0"/>
              <a:t> </a:t>
            </a:r>
            <a:r>
              <a:rPr lang="en-US" dirty="0" err="1"/>
              <a:t>viên</a:t>
            </a:r>
            <a:r>
              <a:rPr lang="en-US" dirty="0"/>
              <a:t> demo </a:t>
            </a:r>
            <a:r>
              <a:rPr lang="en-US" dirty="0" err="1"/>
              <a:t>về</a:t>
            </a:r>
            <a:r>
              <a:rPr lang="en-US" dirty="0"/>
              <a:t> </a:t>
            </a:r>
            <a:r>
              <a:rPr lang="en-US" dirty="0" err="1"/>
              <a:t>xử</a:t>
            </a:r>
            <a:r>
              <a:rPr lang="en-US" dirty="0"/>
              <a:t> </a:t>
            </a:r>
            <a:r>
              <a:rPr lang="en-US" dirty="0" err="1"/>
              <a:t>lý</a:t>
            </a:r>
            <a:r>
              <a:rPr lang="en-US" dirty="0"/>
              <a:t> request </a:t>
            </a:r>
            <a:r>
              <a:rPr lang="en-US" dirty="0" err="1"/>
              <a:t>trong</a:t>
            </a:r>
            <a:r>
              <a:rPr lang="en-US" dirty="0"/>
              <a:t> Laravel</a:t>
            </a:r>
          </a:p>
        </p:txBody>
      </p:sp>
    </p:spTree>
    <p:extLst>
      <p:ext uri="{BB962C8B-B14F-4D97-AF65-F5344CB8AC3E}">
        <p14:creationId xmlns:p14="http://schemas.microsoft.com/office/powerpoint/2010/main" val="1838389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{3C1F1FE8-97B6-0F46-AB20-2B29E0ACC3BD}tf10001121</Template>
  <TotalTime>1165</TotalTime>
  <Words>1649</Words>
  <Application>Microsoft Macintosh PowerPoint</Application>
  <PresentationFormat>Widescreen</PresentationFormat>
  <Paragraphs>137</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Century Gothic</vt:lpstr>
      <vt:lpstr>Wingdings 2</vt:lpstr>
      <vt:lpstr>Quotable</vt:lpstr>
      <vt:lpstr>Controller &amp; Xử lý request trong Laravel, Template nâng cao</vt:lpstr>
      <vt:lpstr>Mục tiêu bài học</vt:lpstr>
      <vt:lpstr>Controller</vt:lpstr>
      <vt:lpstr>Tạo và sử dụng controller</vt:lpstr>
      <vt:lpstr>Tạo và sử dụng controller</vt:lpstr>
      <vt:lpstr>Tạo và sử dụng Controller</vt:lpstr>
      <vt:lpstr>Xử lý request trong Laravel </vt:lpstr>
      <vt:lpstr>Xử lý request trong Laravel </vt:lpstr>
      <vt:lpstr>Xử lý request trong Laravel</vt:lpstr>
      <vt:lpstr>Kiểm tra phương thức gửi dữ liệu HTTP</vt:lpstr>
      <vt:lpstr>Kiểm tra sự tồn tại của dữ liệu trong request</vt:lpstr>
      <vt:lpstr>Kiểm tra sự tồn tại của dữ liệu trong request</vt:lpstr>
      <vt:lpstr>Xử lý form trong Laravel - Validation</vt:lpstr>
      <vt:lpstr>Tạo Logic Validation</vt:lpstr>
      <vt:lpstr>Ví dụ validate dữ liệu</vt:lpstr>
      <vt:lpstr>Bảng các quy tắc validate thông dụng </vt:lpstr>
      <vt:lpstr>Hiển thị lỗi ra ngoài view</vt:lpstr>
      <vt:lpstr>Ví dụ</vt:lpstr>
      <vt:lpstr>Hiển thị lỗi sử dụng @error directive</vt:lpstr>
      <vt:lpstr>Tuỳ biến thông báo lỗi</vt:lpstr>
      <vt:lpstr>Điền lại thông tin vào form</vt:lpstr>
      <vt:lpstr>Blade nâng cao – Layout template</vt:lpstr>
      <vt:lpstr>Định nghĩa layout master</vt:lpstr>
      <vt:lpstr>Ví dụ</vt:lpstr>
      <vt:lpstr>Kế thừa layout master</vt:lpstr>
      <vt:lpstr>Ví dụ</vt:lpstr>
      <vt:lpstr>Tổng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LARAVEL FRAMEWORK</dc:title>
  <dc:creator>Microsoft Office User</dc:creator>
  <cp:lastModifiedBy>Microsoft Office User</cp:lastModifiedBy>
  <cp:revision>315</cp:revision>
  <dcterms:created xsi:type="dcterms:W3CDTF">2020-06-22T11:31:44Z</dcterms:created>
  <dcterms:modified xsi:type="dcterms:W3CDTF">2021-07-08T13:20:26Z</dcterms:modified>
</cp:coreProperties>
</file>