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9" r:id="rId4"/>
    <p:sldId id="267" r:id="rId5"/>
    <p:sldId id="283" r:id="rId6"/>
    <p:sldId id="285" r:id="rId7"/>
    <p:sldId id="284" r:id="rId8"/>
    <p:sldId id="286" r:id="rId9"/>
    <p:sldId id="287" r:id="rId10"/>
    <p:sldId id="288" r:id="rId11"/>
    <p:sldId id="289" r:id="rId12"/>
    <p:sldId id="290" r:id="rId13"/>
    <p:sldId id="291" r:id="rId14"/>
    <p:sldId id="299" r:id="rId15"/>
    <p:sldId id="292" r:id="rId16"/>
    <p:sldId id="293" r:id="rId17"/>
    <p:sldId id="295" r:id="rId18"/>
    <p:sldId id="294" r:id="rId19"/>
    <p:sldId id="296" r:id="rId20"/>
    <p:sldId id="297" r:id="rId21"/>
    <p:sldId id="298" r:id="rId22"/>
    <p:sldId id="282"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FFCC"/>
    <a:srgbClr val="009900"/>
    <a:srgbClr val="FFFF00"/>
    <a:srgbClr val="0000CC"/>
    <a:srgbClr val="FF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7DBDBF9-55F8-4254-A986-394EACD7DD56}" type="slidenum">
              <a:rPr lang="en-US"/>
              <a:pPr>
                <a:defRPr/>
              </a:pPr>
              <a:t>‹#›</a:t>
            </a:fld>
            <a:endParaRPr lang="en-US"/>
          </a:p>
        </p:txBody>
      </p:sp>
    </p:spTree>
    <p:extLst>
      <p:ext uri="{BB962C8B-B14F-4D97-AF65-F5344CB8AC3E}">
        <p14:creationId xmlns:p14="http://schemas.microsoft.com/office/powerpoint/2010/main" val="2656928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629400"/>
            <a:ext cx="9144000" cy="2286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1268" name="Rectangle 4"/>
          <p:cNvSpPr>
            <a:spLocks noGrp="1" noChangeArrowheads="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11269"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6" name="Rectangle 6"/>
          <p:cNvSpPr>
            <a:spLocks noGrp="1" noChangeArrowheads="1"/>
          </p:cNvSpPr>
          <p:nvPr>
            <p:ph type="ftr" sz="quarter" idx="10"/>
          </p:nvPr>
        </p:nvSpPr>
        <p:spPr>
          <a:xfrm>
            <a:off x="3124200" y="6245225"/>
            <a:ext cx="2895600" cy="476250"/>
          </a:xfrm>
        </p:spPr>
        <p:txBody>
          <a:bodyPr/>
          <a:lstStyle>
            <a:lvl1pPr>
              <a:defRPr/>
            </a:lvl1pPr>
          </a:lstStyle>
          <a:p>
            <a:pPr>
              <a:defRPr/>
            </a:pPr>
            <a:r>
              <a:rPr lang="en-US"/>
              <a:t> </a:t>
            </a:r>
            <a:r>
              <a:rPr lang="en-US">
                <a:latin typeface="Verdana" pitchFamily="34" charset="0"/>
              </a:rPr>
              <a:t>Slide </a:t>
            </a:r>
            <a:fld id="{44D7F68D-75F6-43B2-BC12-519E027CA2F1}" type="slidenum">
              <a:rPr lang="en-US">
                <a:latin typeface="Verdana" pitchFamily="34" charset="0"/>
              </a:rPr>
              <a:pPr>
                <a:defRPr/>
              </a:pPr>
              <a:t>‹#›</a:t>
            </a:fld>
            <a:r>
              <a:rPr lang="en-US">
                <a:latin typeface="Verdana" pitchFamily="34" charset="0"/>
              </a:rPr>
              <a:t> of 23</a:t>
            </a:r>
          </a:p>
        </p:txBody>
      </p:sp>
    </p:spTree>
    <p:extLst>
      <p:ext uri="{BB962C8B-B14F-4D97-AF65-F5344CB8AC3E}">
        <p14:creationId xmlns:p14="http://schemas.microsoft.com/office/powerpoint/2010/main" val="19010966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0018A2D-6F64-4E05-B71C-6AF2B14F4A5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6438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6038"/>
            <a:ext cx="2057400" cy="6080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6038"/>
            <a:ext cx="6019800" cy="6080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F668757-3F32-41A4-958D-9D324DF6427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70920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229600" cy="5059363"/>
          </a:xfrm>
        </p:spPr>
        <p:txBody>
          <a:bodyPr/>
          <a:lstStyle/>
          <a:p>
            <a:pPr lvl="0"/>
            <a:r>
              <a:rPr lang="en-US" noProof="0" smtClean="0"/>
              <a:t>Click icon to add table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25C7963-C019-49AC-8948-88675AF59190}"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84641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8229600" cy="2452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671888"/>
            <a:ext cx="82296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6C4BB29B-1048-438A-BE55-B263E7C02D7B}"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57849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19958721-4E81-4BD1-B6B9-2C963274F79F}"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7185567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0DE41F91-4D09-4196-BC1C-B1FE7AAE82C5}"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7000966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28FFFB85-2B08-4B5C-9E47-0CC1D925AB8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5836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B94C9F75-11C3-44DB-9200-F8ADB07B8303}"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9681857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FD3EDD04-19B7-4D4D-905C-A770F5BAA04A}"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0841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9888ACB-5160-41A2-B0A7-32E9D4F627F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49468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7F560B0E-9FF5-4DF7-9712-66A59CC46222}"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1408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8BC85D01-1255-426A-9C0D-598211356A8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641656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028" name="Rectangle 2"/>
          <p:cNvSpPr>
            <a:spLocks noGrp="1" noChangeArrowheads="1"/>
          </p:cNvSpPr>
          <p:nvPr>
            <p:ph type="title"/>
          </p:nvPr>
        </p:nvSpPr>
        <p:spPr bwMode="auto">
          <a:xfrm>
            <a:off x="457200" y="460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5" name="Rectangle 11"/>
          <p:cNvSpPr>
            <a:spLocks noGrp="1" noChangeArrowheads="1"/>
          </p:cNvSpPr>
          <p:nvPr>
            <p:ph type="ftr" sz="quarter" idx="3"/>
          </p:nvPr>
        </p:nvSpPr>
        <p:spPr bwMode="auto">
          <a:xfrm>
            <a:off x="457200" y="6629400"/>
            <a:ext cx="8229600" cy="228600"/>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r">
              <a:defRPr sz="1400">
                <a:solidFill>
                  <a:schemeClr val="bg1"/>
                </a:solidFill>
                <a:latin typeface="Garamond" pitchFamily="18" charset="0"/>
              </a:defRPr>
            </a:lvl1pPr>
          </a:lstStyle>
          <a:p>
            <a:pPr>
              <a:defRPr/>
            </a:pPr>
            <a:r>
              <a:rPr lang="en-US"/>
              <a:t> </a:t>
            </a:r>
            <a:r>
              <a:rPr lang="en-US">
                <a:latin typeface="Verdana" pitchFamily="34" charset="0"/>
              </a:rPr>
              <a:t>Slide </a:t>
            </a:r>
            <a:fld id="{759C15CB-5F7C-48EC-A085-3C90079B92FB}" type="slidenum">
              <a:rPr lang="en-US">
                <a:latin typeface="Verdana" pitchFamily="34" charset="0"/>
              </a:rPr>
              <a:pPr>
                <a:defRPr/>
              </a:pPr>
              <a:t>‹#›</a:t>
            </a:fld>
            <a:r>
              <a:rPr lang="en-US">
                <a:latin typeface="Verdana" pitchFamily="34" charset="0"/>
              </a:rPr>
              <a:t> of 19</a:t>
            </a:r>
          </a:p>
        </p:txBody>
      </p:sp>
      <p:pic>
        <p:nvPicPr>
          <p:cNvPr id="1026" name="Picture 2" descr="G:\A Tai lieu giang day va lam viec tai NIIT\Tai lieu chuyen mon NIIT\logoict.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334000" y="-38100"/>
            <a:ext cx="3708400" cy="8001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7" r:id="rId1"/>
    <p:sldLayoutId id="2147483786" r:id="rId2"/>
    <p:sldLayoutId id="2147483785" r:id="rId3"/>
    <p:sldLayoutId id="2147483784" r:id="rId4"/>
    <p:sldLayoutId id="2147483783" r:id="rId5"/>
    <p:sldLayoutId id="2147483782" r:id="rId6"/>
    <p:sldLayoutId id="2147483781" r:id="rId7"/>
    <p:sldLayoutId id="2147483780" r:id="rId8"/>
    <p:sldLayoutId id="2147483779" r:id="rId9"/>
    <p:sldLayoutId id="2147483778" r:id="rId10"/>
    <p:sldLayoutId id="2147483777" r:id="rId11"/>
    <p:sldLayoutId id="2147483776" r:id="rId12"/>
    <p:sldLayoutId id="2147483775"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Arial" charset="0"/>
        </a:defRPr>
      </a:lvl2pPr>
      <a:lvl3pPr algn="l" rtl="0" eaLnBrk="1" fontAlgn="base" hangingPunct="1">
        <a:spcBef>
          <a:spcPct val="0"/>
        </a:spcBef>
        <a:spcAft>
          <a:spcPct val="0"/>
        </a:spcAft>
        <a:defRPr sz="4000" b="1">
          <a:solidFill>
            <a:schemeClr val="bg1"/>
          </a:solidFill>
          <a:latin typeface="Arial" charset="0"/>
        </a:defRPr>
      </a:lvl3pPr>
      <a:lvl4pPr algn="l" rtl="0" eaLnBrk="1" fontAlgn="base" hangingPunct="1">
        <a:spcBef>
          <a:spcPct val="0"/>
        </a:spcBef>
        <a:spcAft>
          <a:spcPct val="0"/>
        </a:spcAft>
        <a:defRPr sz="4000" b="1">
          <a:solidFill>
            <a:schemeClr val="bg1"/>
          </a:solidFill>
          <a:latin typeface="Arial" charset="0"/>
        </a:defRPr>
      </a:lvl4pPr>
      <a:lvl5pPr algn="l" rtl="0" eaLnBrk="1" fontAlgn="base" hangingPunct="1">
        <a:spcBef>
          <a:spcPct val="0"/>
        </a:spcBef>
        <a:spcAft>
          <a:spcPct val="0"/>
        </a:spcAft>
        <a:defRPr sz="4000" b="1">
          <a:solidFill>
            <a:schemeClr val="bg1"/>
          </a:solidFill>
          <a:latin typeface="Arial" charset="0"/>
        </a:defRPr>
      </a:lvl5pPr>
      <a:lvl6pPr marL="457200" algn="l" rtl="0" eaLnBrk="1" fontAlgn="base" hangingPunct="1">
        <a:spcBef>
          <a:spcPct val="0"/>
        </a:spcBef>
        <a:spcAft>
          <a:spcPct val="0"/>
        </a:spcAft>
        <a:defRPr sz="4000" b="1">
          <a:solidFill>
            <a:schemeClr val="bg1"/>
          </a:solidFill>
          <a:latin typeface="Arial" charset="0"/>
        </a:defRPr>
      </a:lvl6pPr>
      <a:lvl7pPr marL="914400" algn="l" rtl="0" eaLnBrk="1" fontAlgn="base" hangingPunct="1">
        <a:spcBef>
          <a:spcPct val="0"/>
        </a:spcBef>
        <a:spcAft>
          <a:spcPct val="0"/>
        </a:spcAft>
        <a:defRPr sz="4000" b="1">
          <a:solidFill>
            <a:schemeClr val="bg1"/>
          </a:solidFill>
          <a:latin typeface="Arial" charset="0"/>
        </a:defRPr>
      </a:lvl7pPr>
      <a:lvl8pPr marL="1371600" algn="l" rtl="0" eaLnBrk="1" fontAlgn="base" hangingPunct="1">
        <a:spcBef>
          <a:spcPct val="0"/>
        </a:spcBef>
        <a:spcAft>
          <a:spcPct val="0"/>
        </a:spcAft>
        <a:defRPr sz="4000" b="1">
          <a:solidFill>
            <a:schemeClr val="bg1"/>
          </a:solidFill>
          <a:latin typeface="Arial" charset="0"/>
        </a:defRPr>
      </a:lvl8pPr>
      <a:lvl9pPr marL="1828800" algn="l" rtl="0" eaLnBrk="1" fontAlgn="base" hangingPunct="1">
        <a:spcBef>
          <a:spcPct val="0"/>
        </a:spcBef>
        <a:spcAft>
          <a:spcPct val="0"/>
        </a:spcAft>
        <a:defRPr sz="4000" b="1">
          <a:solidFill>
            <a:schemeClr val="bg1"/>
          </a:solidFill>
          <a:latin typeface="Arial" charset="0"/>
        </a:defRPr>
      </a:lvl9pPr>
    </p:titleStyle>
    <p:bodyStyle>
      <a:lvl1pPr marL="342900" indent="-342900" algn="l" rtl="0" eaLnBrk="1" fontAlgn="base" hangingPunct="1">
        <a:spcBef>
          <a:spcPct val="20000"/>
        </a:spcBef>
        <a:spcAft>
          <a:spcPct val="0"/>
        </a:spcAft>
        <a:buClr>
          <a:srgbClr val="FF6600"/>
        </a:buClr>
        <a:buSzPct val="7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70000"/>
        <a:buFont typeface="Wingdings" pitchFamily="2" charset="2"/>
        <a:buChar char="v"/>
        <a:defRPr sz="2400">
          <a:solidFill>
            <a:schemeClr val="tx1"/>
          </a:solidFill>
          <a:latin typeface="+mn-lt"/>
        </a:defRPr>
      </a:lvl2pPr>
      <a:lvl3pPr marL="1143000" indent="-228600" algn="l" rtl="0" eaLnBrk="1" fontAlgn="base" hangingPunct="1">
        <a:spcBef>
          <a:spcPct val="20000"/>
        </a:spcBef>
        <a:spcAft>
          <a:spcPct val="0"/>
        </a:spcAft>
        <a:buClr>
          <a:srgbClr val="FF6600"/>
        </a:buClr>
        <a:buFont typeface="Wingdings" pitchFamily="2" charset="2"/>
        <a:buChar char="v"/>
        <a:defRPr sz="20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v"/>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v"/>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v"/>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v"/>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v"/>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v"/>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BB9B718C-8B9D-4F4B-B653-4D4130872E34}" type="slidenum">
              <a:rPr lang="en-US" altLang="en-US" smtClean="0">
                <a:solidFill>
                  <a:schemeClr val="bg1"/>
                </a:solidFill>
                <a:latin typeface="Verdana" pitchFamily="34" charset="0"/>
              </a:rPr>
              <a:pPr eaLnBrk="1" hangingPunct="1"/>
              <a:t>1</a:t>
            </a:fld>
            <a:r>
              <a:rPr lang="en-US" altLang="en-US" smtClean="0">
                <a:solidFill>
                  <a:schemeClr val="bg1"/>
                </a:solidFill>
                <a:latin typeface="Verdana" pitchFamily="34" charset="0"/>
              </a:rPr>
              <a:t> of 23</a:t>
            </a:r>
          </a:p>
        </p:txBody>
      </p:sp>
      <p:sp>
        <p:nvSpPr>
          <p:cNvPr id="3075" name="Rectangle 2"/>
          <p:cNvSpPr>
            <a:spLocks noGrp="1" noChangeArrowheads="1"/>
          </p:cNvSpPr>
          <p:nvPr>
            <p:ph type="ctrTitle"/>
          </p:nvPr>
        </p:nvSpPr>
        <p:spPr>
          <a:xfrm>
            <a:off x="685800" y="1600200"/>
            <a:ext cx="7772400" cy="1470025"/>
          </a:xfrm>
        </p:spPr>
        <p:txBody>
          <a:bodyPr/>
          <a:lstStyle/>
          <a:p>
            <a:pPr algn="ctr" eaLnBrk="1" hangingPunct="1"/>
            <a:r>
              <a:rPr lang="en-US" altLang="en-US" dirty="0" smtClean="0"/>
              <a:t>Introduction to PHP</a:t>
            </a:r>
          </a:p>
        </p:txBody>
      </p:sp>
      <p:pic>
        <p:nvPicPr>
          <p:cNvPr id="2050" name="Picture 2" descr="G:\A Tai lieu giang day va lam viec tai NIIT\Tai lieu chuyen mon NIIT\logoi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0"/>
            <a:ext cx="3708400" cy="800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variables</a:t>
            </a:r>
            <a:endParaRPr lang="en-US" dirty="0"/>
          </a:p>
        </p:txBody>
      </p:sp>
      <p:sp>
        <p:nvSpPr>
          <p:cNvPr id="3" name="Content Placeholder 2"/>
          <p:cNvSpPr>
            <a:spLocks noGrp="1"/>
          </p:cNvSpPr>
          <p:nvPr>
            <p:ph idx="1"/>
          </p:nvPr>
        </p:nvSpPr>
        <p:spPr/>
        <p:txBody>
          <a:bodyPr/>
          <a:lstStyle/>
          <a:p>
            <a:r>
              <a:rPr lang="en-US" sz="2400" dirty="0"/>
              <a:t>In PHP, a variable starts with the $ sign, followed by the name of the </a:t>
            </a:r>
            <a:r>
              <a:rPr lang="en-US" sz="2400" dirty="0" smtClean="0"/>
              <a:t>variable.</a:t>
            </a:r>
          </a:p>
          <a:p>
            <a:r>
              <a:rPr lang="en-US" sz="2400" dirty="0"/>
              <a:t>When you assign a text value to a variable, put quotes around the value</a:t>
            </a:r>
            <a:r>
              <a:rPr lang="en-US" sz="2400" dirty="0" smtClean="0"/>
              <a:t>.</a:t>
            </a:r>
          </a:p>
          <a:p>
            <a:r>
              <a:rPr lang="en-US" sz="2400" dirty="0"/>
              <a:t>PHP variable names are </a:t>
            </a:r>
            <a:r>
              <a:rPr lang="en-US" sz="2400" dirty="0" smtClean="0"/>
              <a:t>case-sensitive.</a:t>
            </a:r>
          </a:p>
          <a:p>
            <a:r>
              <a:rPr lang="en-US" sz="2400" dirty="0"/>
              <a:t>In PHP, variables can be declared anywhere in the script.</a:t>
            </a:r>
          </a:p>
          <a:p>
            <a:r>
              <a:rPr lang="en-US" sz="2400" dirty="0"/>
              <a:t>The scope of a variable is the part of the script where the variable can be referenced/used.</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10</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521097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variables</a:t>
            </a:r>
            <a:endParaRPr lang="en-US" dirty="0"/>
          </a:p>
        </p:txBody>
      </p:sp>
      <p:sp>
        <p:nvSpPr>
          <p:cNvPr id="3" name="Content Placeholder 2"/>
          <p:cNvSpPr>
            <a:spLocks noGrp="1"/>
          </p:cNvSpPr>
          <p:nvPr>
            <p:ph idx="1"/>
          </p:nvPr>
        </p:nvSpPr>
        <p:spPr/>
        <p:txBody>
          <a:bodyPr/>
          <a:lstStyle/>
          <a:p>
            <a:r>
              <a:rPr lang="en-US" dirty="0" smtClean="0"/>
              <a:t>Rules </a:t>
            </a:r>
            <a:r>
              <a:rPr lang="en-US" dirty="0"/>
              <a:t>for PHP variables:</a:t>
            </a:r>
          </a:p>
          <a:p>
            <a:pPr lvl="1"/>
            <a:r>
              <a:rPr lang="en-US" dirty="0"/>
              <a:t>A variable starts with the $ sign, followed by the name of the variable</a:t>
            </a:r>
          </a:p>
          <a:p>
            <a:pPr lvl="1"/>
            <a:r>
              <a:rPr lang="en-US" dirty="0"/>
              <a:t>A variable name must start with a letter or the underscore character</a:t>
            </a:r>
          </a:p>
          <a:p>
            <a:pPr lvl="1"/>
            <a:r>
              <a:rPr lang="en-US" dirty="0"/>
              <a:t>A variable name cannot start with a number</a:t>
            </a:r>
          </a:p>
          <a:p>
            <a:pPr lvl="1"/>
            <a:r>
              <a:rPr lang="en-US" dirty="0"/>
              <a:t>A variable name can only contain alpha-numeric characters and underscores (A-z, 0-9, and _ )</a:t>
            </a:r>
          </a:p>
          <a:p>
            <a:pPr lvl="1"/>
            <a:r>
              <a:rPr lang="en-US" dirty="0"/>
              <a:t>Variable names are case-sensitive ($age and $AGE are two different variables)</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11</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455380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constants</a:t>
            </a:r>
            <a:endParaRPr lang="en-US" dirty="0"/>
          </a:p>
        </p:txBody>
      </p:sp>
      <p:sp>
        <p:nvSpPr>
          <p:cNvPr id="3" name="Content Placeholder 2"/>
          <p:cNvSpPr>
            <a:spLocks noGrp="1"/>
          </p:cNvSpPr>
          <p:nvPr>
            <p:ph idx="1"/>
          </p:nvPr>
        </p:nvSpPr>
        <p:spPr/>
        <p:txBody>
          <a:bodyPr/>
          <a:lstStyle/>
          <a:p>
            <a:r>
              <a:rPr lang="en-US" sz="2400" dirty="0"/>
              <a:t>A constant is a name or an identifier for a simple value. </a:t>
            </a:r>
            <a:endParaRPr lang="en-US" sz="2400" dirty="0" smtClean="0"/>
          </a:p>
          <a:p>
            <a:r>
              <a:rPr lang="en-US" sz="2400" dirty="0" smtClean="0"/>
              <a:t>A </a:t>
            </a:r>
            <a:r>
              <a:rPr lang="en-US" sz="2400" dirty="0"/>
              <a:t>constant value cannot change during the execution of the script. </a:t>
            </a:r>
            <a:r>
              <a:rPr lang="en-US" sz="2400" dirty="0" smtClean="0"/>
              <a:t>By </a:t>
            </a:r>
            <a:r>
              <a:rPr lang="en-US" sz="2400" dirty="0"/>
              <a:t>default, a constant is case-sensitive. </a:t>
            </a:r>
            <a:endParaRPr lang="en-US" sz="2400" dirty="0" smtClean="0"/>
          </a:p>
          <a:p>
            <a:r>
              <a:rPr lang="en-US" sz="2400" dirty="0" smtClean="0"/>
              <a:t>By </a:t>
            </a:r>
            <a:r>
              <a:rPr lang="en-US" sz="2400" dirty="0"/>
              <a:t>convention, constant identifiers are always uppercase. </a:t>
            </a:r>
            <a:endParaRPr lang="en-US" sz="2400" dirty="0" smtClean="0"/>
          </a:p>
          <a:p>
            <a:r>
              <a:rPr lang="en-US" sz="2400" dirty="0" smtClean="0"/>
              <a:t>A </a:t>
            </a:r>
            <a:r>
              <a:rPr lang="en-US" sz="2400" dirty="0"/>
              <a:t>constant name starts with a letter or underscore, followed by any number of letters, numbers, or underscores. If you have defined a constant, it can never be changed or undefined</a:t>
            </a:r>
            <a:r>
              <a:rPr lang="en-US" sz="2400" dirty="0" smtClean="0"/>
              <a:t>.</a:t>
            </a:r>
          </a:p>
          <a:p>
            <a:r>
              <a:rPr lang="en-US" sz="2400" dirty="0" smtClean="0"/>
              <a:t>To </a:t>
            </a:r>
            <a:r>
              <a:rPr lang="en-US" sz="2400" dirty="0"/>
              <a:t>define a constant you have to use define() function and to retrieve the value of a constant, you have to simply specifying its name. Unlike with variables, you do not need to have a constant with a $.</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12</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3703088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constants</a:t>
            </a:r>
            <a:endParaRPr lang="en-US" dirty="0"/>
          </a:p>
        </p:txBody>
      </p:sp>
      <p:sp>
        <p:nvSpPr>
          <p:cNvPr id="3" name="Content Placeholder 2"/>
          <p:cNvSpPr>
            <a:spLocks noGrp="1"/>
          </p:cNvSpPr>
          <p:nvPr>
            <p:ph idx="1"/>
          </p:nvPr>
        </p:nvSpPr>
        <p:spPr>
          <a:xfrm>
            <a:off x="381000" y="914400"/>
            <a:ext cx="8229600" cy="5059363"/>
          </a:xfrm>
        </p:spPr>
        <p:txBody>
          <a:bodyPr/>
          <a:lstStyle/>
          <a:p>
            <a:r>
              <a:rPr lang="en-US" sz="2400" dirty="0"/>
              <a:t>Differences between constants and </a:t>
            </a:r>
            <a:r>
              <a:rPr lang="en-US" sz="2400" dirty="0" smtClean="0"/>
              <a:t>variables:</a:t>
            </a:r>
            <a:endParaRPr lang="en-US" sz="2400" dirty="0"/>
          </a:p>
          <a:p>
            <a:pPr lvl="1"/>
            <a:r>
              <a:rPr lang="en-US" sz="2000" dirty="0"/>
              <a:t>There is no need to write a dollar sign ($) before a constant, where as in Variable one has to write a dollar sign.</a:t>
            </a:r>
          </a:p>
          <a:p>
            <a:pPr lvl="1"/>
            <a:r>
              <a:rPr lang="en-US" sz="2000" dirty="0"/>
              <a:t>Constants cannot be defined by simple assignment, they may only be defined using the define() function.</a:t>
            </a:r>
          </a:p>
          <a:p>
            <a:pPr lvl="1"/>
            <a:r>
              <a:rPr lang="en-US" sz="2000" dirty="0"/>
              <a:t>Constants may be defined and accessed anywhere without regard to variable scoping rules.</a:t>
            </a:r>
          </a:p>
          <a:p>
            <a:pPr lvl="1"/>
            <a:r>
              <a:rPr lang="en-US" sz="2000" dirty="0"/>
              <a:t>Once the Constants have been set, may not be redefined or undefined</a:t>
            </a:r>
            <a:r>
              <a:rPr lang="en-US" sz="2000" dirty="0" smtClean="0"/>
              <a:t>.</a:t>
            </a:r>
          </a:p>
          <a:p>
            <a:pPr lvl="1"/>
            <a:endParaRPr lang="en-US" sz="20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13</a:t>
            </a:fld>
            <a:r>
              <a:rPr lang="en-US" smtClean="0">
                <a:latin typeface="Verdana" pitchFamily="34" charset="0"/>
              </a:rPr>
              <a:t> of 19</a:t>
            </a:r>
            <a:endParaRPr lang="en-US">
              <a:latin typeface="Verdana" pitchFamily="34" charset="0"/>
            </a:endParaRPr>
          </a:p>
        </p:txBody>
      </p:sp>
      <p:pic>
        <p:nvPicPr>
          <p:cNvPr id="3074" name="Picture 2" descr="C:\Users\TONY HUNG CUONG\Desktop\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691" y="3810000"/>
            <a:ext cx="4038600" cy="2264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045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Teacher demo code about variable and creating PHP file.</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14</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3151066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Conditional </a:t>
            </a:r>
            <a:r>
              <a:rPr lang="en-US" sz="3600" b="0" dirty="0"/>
              <a:t>Statements</a:t>
            </a:r>
            <a:br>
              <a:rPr lang="en-US" sz="3600" b="0" dirty="0"/>
            </a:br>
            <a:endParaRPr lang="en-US" sz="3600" dirty="0"/>
          </a:p>
        </p:txBody>
      </p:sp>
      <p:sp>
        <p:nvSpPr>
          <p:cNvPr id="3" name="Content Placeholder 2"/>
          <p:cNvSpPr>
            <a:spLocks noGrp="1"/>
          </p:cNvSpPr>
          <p:nvPr>
            <p:ph idx="1"/>
          </p:nvPr>
        </p:nvSpPr>
        <p:spPr/>
        <p:txBody>
          <a:bodyPr/>
          <a:lstStyle/>
          <a:p>
            <a:r>
              <a:rPr lang="en-US" sz="2400" dirty="0"/>
              <a:t>Very often when you write code, you want to perform different actions for different conditions. You can use conditional statements in your code to do this.</a:t>
            </a:r>
          </a:p>
          <a:p>
            <a:r>
              <a:rPr lang="en-US" sz="2400" dirty="0"/>
              <a:t>In PHP we have the following conditional statements:</a:t>
            </a:r>
          </a:p>
          <a:p>
            <a:pPr lvl="1"/>
            <a:r>
              <a:rPr lang="en-US" sz="2000" dirty="0"/>
              <a:t>if statement - executes some code if one condition is true</a:t>
            </a:r>
          </a:p>
          <a:p>
            <a:pPr lvl="1"/>
            <a:r>
              <a:rPr lang="en-US" sz="2000" dirty="0"/>
              <a:t>if...else statement - executes some code if a condition is true and another code if that condition is false</a:t>
            </a:r>
          </a:p>
          <a:p>
            <a:pPr lvl="1"/>
            <a:r>
              <a:rPr lang="en-US" sz="2000" dirty="0"/>
              <a:t>if...</a:t>
            </a:r>
            <a:r>
              <a:rPr lang="en-US" sz="2000" dirty="0" err="1"/>
              <a:t>elseif</a:t>
            </a:r>
            <a:r>
              <a:rPr lang="en-US" sz="2000" dirty="0"/>
              <a:t>....else statement - executes different codes for more than two conditions</a:t>
            </a:r>
          </a:p>
          <a:p>
            <a:pPr lvl="1"/>
            <a:r>
              <a:rPr lang="en-US" sz="2000" dirty="0"/>
              <a:t>switch statement - selects one of many blocks of code to be executed</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15</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2284988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lstStyle/>
          <a:p>
            <a:r>
              <a:rPr lang="en-US" dirty="0"/>
              <a:t>The if statement executes some code if one condition is true</a:t>
            </a:r>
            <a:r>
              <a:rPr lang="en-US" dirty="0" smtClean="0"/>
              <a:t>.</a:t>
            </a:r>
          </a:p>
          <a:p>
            <a:endParaRPr lang="en-US" dirty="0" smtClean="0"/>
          </a:p>
          <a:p>
            <a:endParaRPr lang="en-US" dirty="0"/>
          </a:p>
          <a:p>
            <a:r>
              <a:rPr lang="en-US" dirty="0" smtClean="0"/>
              <a:t>Example:</a:t>
            </a:r>
          </a:p>
          <a:p>
            <a:endParaRPr lang="en-US" dirty="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16</a:t>
            </a:fld>
            <a:r>
              <a:rPr lang="en-US" smtClean="0">
                <a:latin typeface="Verdana" pitchFamily="34" charset="0"/>
              </a:rPr>
              <a:t> of 19</a:t>
            </a:r>
            <a:endParaRPr lang="en-US">
              <a:latin typeface="Verdana" pitchFamily="34" charset="0"/>
            </a:endParaRPr>
          </a:p>
        </p:txBody>
      </p:sp>
      <p:pic>
        <p:nvPicPr>
          <p:cNvPr id="4098" name="Picture 2" descr="C:\Users\TONY HUNG CUONG\Deskto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84664"/>
            <a:ext cx="602273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TONY HUNG CUONG\Desktop\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657600"/>
            <a:ext cx="3205716"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919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 else statement</a:t>
            </a:r>
            <a:endParaRPr lang="en-US" dirty="0"/>
          </a:p>
        </p:txBody>
      </p:sp>
      <p:sp>
        <p:nvSpPr>
          <p:cNvPr id="3" name="Content Placeholder 2"/>
          <p:cNvSpPr>
            <a:spLocks noGrp="1"/>
          </p:cNvSpPr>
          <p:nvPr>
            <p:ph idx="1"/>
          </p:nvPr>
        </p:nvSpPr>
        <p:spPr/>
        <p:txBody>
          <a:bodyPr/>
          <a:lstStyle/>
          <a:p>
            <a:r>
              <a:rPr lang="en-US" dirty="0"/>
              <a:t>The if....else statement executes some code if a condition is true and another code if that condition is false</a:t>
            </a:r>
            <a:r>
              <a:rPr lang="en-US" dirty="0" smtClean="0"/>
              <a:t>.</a:t>
            </a:r>
          </a:p>
          <a:p>
            <a:endParaRPr lang="en-US" dirty="0"/>
          </a:p>
          <a:p>
            <a:endParaRPr lang="en-US" dirty="0" smtClean="0"/>
          </a:p>
          <a:p>
            <a:endParaRPr lang="en-US" dirty="0"/>
          </a:p>
          <a:p>
            <a:r>
              <a:rPr lang="en-US" dirty="0" smtClean="0"/>
              <a:t>Example:</a:t>
            </a:r>
          </a:p>
          <a:p>
            <a:endParaRPr lang="en-US" dirty="0"/>
          </a:p>
          <a:p>
            <a:endParaRPr lang="en-US" dirty="0" smtClean="0"/>
          </a:p>
          <a:p>
            <a:endParaRPr lang="en-US" dirty="0" smtClean="0"/>
          </a:p>
          <a:p>
            <a:endParaRPr lang="en-US" dirty="0" smtClean="0"/>
          </a:p>
          <a:p>
            <a:pPr marL="0" indent="0">
              <a:buNone/>
            </a:pP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17</a:t>
            </a:fld>
            <a:r>
              <a:rPr lang="en-US" smtClean="0">
                <a:latin typeface="Verdana" pitchFamily="34" charset="0"/>
              </a:rPr>
              <a:t> of 19</a:t>
            </a:r>
            <a:endParaRPr lang="en-US">
              <a:latin typeface="Verdana" pitchFamily="34" charset="0"/>
            </a:endParaRPr>
          </a:p>
        </p:txBody>
      </p:sp>
      <p:pic>
        <p:nvPicPr>
          <p:cNvPr id="4099" name="Picture 3" descr="C:\Users\TONY HUNG CUONG\Deskto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527" y="2362200"/>
            <a:ext cx="5943601" cy="1685872"/>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TONY HUNG CUONG\Desktop\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91000"/>
            <a:ext cx="289560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798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if</a:t>
            </a:r>
            <a:r>
              <a:rPr lang="en-US" sz="3600" b="0" dirty="0"/>
              <a:t>...</a:t>
            </a:r>
            <a:r>
              <a:rPr lang="en-US" sz="3600" b="0" dirty="0" err="1"/>
              <a:t>elseif</a:t>
            </a:r>
            <a:r>
              <a:rPr lang="en-US" sz="3600" b="0" dirty="0"/>
              <a:t>....else Statement</a:t>
            </a:r>
            <a:br>
              <a:rPr lang="en-US" sz="3600" b="0" dirty="0"/>
            </a:br>
            <a:endParaRPr lang="en-US" sz="3600" dirty="0"/>
          </a:p>
        </p:txBody>
      </p:sp>
      <p:sp>
        <p:nvSpPr>
          <p:cNvPr id="3" name="Content Placeholder 2"/>
          <p:cNvSpPr>
            <a:spLocks noGrp="1"/>
          </p:cNvSpPr>
          <p:nvPr>
            <p:ph idx="1"/>
          </p:nvPr>
        </p:nvSpPr>
        <p:spPr/>
        <p:txBody>
          <a:bodyPr/>
          <a:lstStyle/>
          <a:p>
            <a:r>
              <a:rPr lang="en-US" dirty="0"/>
              <a:t>The if....</a:t>
            </a:r>
            <a:r>
              <a:rPr lang="en-US" dirty="0" err="1"/>
              <a:t>elseif</a:t>
            </a:r>
            <a:r>
              <a:rPr lang="en-US" dirty="0"/>
              <a:t>...else statement executes different codes for more than two conditions</a:t>
            </a:r>
            <a:r>
              <a:rPr lang="en-US" dirty="0" smtClean="0"/>
              <a:t>.</a:t>
            </a:r>
          </a:p>
          <a:p>
            <a:endParaRPr lang="en-US" dirty="0"/>
          </a:p>
          <a:p>
            <a:endParaRPr lang="en-US" dirty="0" smtClean="0"/>
          </a:p>
          <a:p>
            <a:endParaRPr lang="en-US" dirty="0"/>
          </a:p>
          <a:p>
            <a:endParaRPr lang="en-US" dirty="0" smtClean="0"/>
          </a:p>
          <a:p>
            <a:r>
              <a:rPr lang="en-US" dirty="0" smtClean="0"/>
              <a:t>Example:</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18</a:t>
            </a:fld>
            <a:r>
              <a:rPr lang="en-US" smtClean="0">
                <a:latin typeface="Verdana" pitchFamily="34" charset="0"/>
              </a:rPr>
              <a:t> of 19</a:t>
            </a:r>
            <a:endParaRPr lang="en-US">
              <a:latin typeface="Verdana" pitchFamily="34" charset="0"/>
            </a:endParaRPr>
          </a:p>
        </p:txBody>
      </p:sp>
      <p:pic>
        <p:nvPicPr>
          <p:cNvPr id="5122" name="Picture 2" descr="C:\Users\TONY HUNG CUONG\Deskto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705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TONY HUNG CUONG\Desktop\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4603"/>
            <a:ext cx="3362325" cy="221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10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a:t>
            </a:r>
            <a:r>
              <a:rPr lang="en-US" b="0" dirty="0" smtClean="0"/>
              <a:t>witch</a:t>
            </a:r>
            <a:r>
              <a:rPr lang="en-US" b="0" dirty="0"/>
              <a:t> Statement</a:t>
            </a:r>
            <a:br>
              <a:rPr lang="en-US" b="0" dirty="0"/>
            </a:br>
            <a:endParaRPr lang="en-US" dirty="0"/>
          </a:p>
        </p:txBody>
      </p:sp>
      <p:sp>
        <p:nvSpPr>
          <p:cNvPr id="3" name="Content Placeholder 2"/>
          <p:cNvSpPr>
            <a:spLocks noGrp="1"/>
          </p:cNvSpPr>
          <p:nvPr>
            <p:ph idx="1"/>
          </p:nvPr>
        </p:nvSpPr>
        <p:spPr/>
        <p:txBody>
          <a:bodyPr/>
          <a:lstStyle/>
          <a:p>
            <a:r>
              <a:rPr lang="en-US" sz="2400" dirty="0"/>
              <a:t>The switch statement is used to perform different actions based on different conditions</a:t>
            </a:r>
            <a:r>
              <a:rPr lang="en-US" sz="2400" dirty="0" smtClean="0"/>
              <a:t>.</a:t>
            </a:r>
          </a:p>
          <a:p>
            <a:r>
              <a:rPr lang="en-US" sz="2400" dirty="0"/>
              <a:t>This is how it works: </a:t>
            </a:r>
            <a:endParaRPr lang="en-US" sz="2400" dirty="0" smtClean="0"/>
          </a:p>
          <a:p>
            <a:pPr lvl="1"/>
            <a:r>
              <a:rPr lang="en-US" sz="2000" dirty="0" smtClean="0"/>
              <a:t>First </a:t>
            </a:r>
            <a:r>
              <a:rPr lang="en-US" sz="2000" dirty="0"/>
              <a:t>we have a single expression </a:t>
            </a:r>
            <a:r>
              <a:rPr lang="en-US" sz="2000" i="1" dirty="0"/>
              <a:t>n</a:t>
            </a:r>
            <a:r>
              <a:rPr lang="en-US" sz="2000" dirty="0"/>
              <a:t> (most often a variable), that is evaluated once. </a:t>
            </a:r>
            <a:endParaRPr lang="en-US" sz="2000" dirty="0" smtClean="0"/>
          </a:p>
          <a:p>
            <a:pPr lvl="1"/>
            <a:r>
              <a:rPr lang="en-US" sz="2000" dirty="0" smtClean="0"/>
              <a:t>The </a:t>
            </a:r>
            <a:r>
              <a:rPr lang="en-US" sz="2000" dirty="0"/>
              <a:t>value of the expression is then compared with the values for each case in the structure. </a:t>
            </a:r>
            <a:endParaRPr lang="en-US" sz="2000" dirty="0" smtClean="0"/>
          </a:p>
          <a:p>
            <a:pPr lvl="1"/>
            <a:r>
              <a:rPr lang="en-US" sz="2000" dirty="0" smtClean="0"/>
              <a:t>If </a:t>
            </a:r>
            <a:r>
              <a:rPr lang="en-US" sz="2000" dirty="0"/>
              <a:t>there is a match, the block of code associated with that case is executed. </a:t>
            </a:r>
            <a:endParaRPr lang="en-US" sz="2000" dirty="0" smtClean="0"/>
          </a:p>
          <a:p>
            <a:pPr lvl="1"/>
            <a:r>
              <a:rPr lang="en-US" sz="2000" dirty="0" smtClean="0"/>
              <a:t>Use</a:t>
            </a:r>
            <a:r>
              <a:rPr lang="en-US" sz="2000" dirty="0"/>
              <a:t> break to prevent the code from running into the next case automatically. </a:t>
            </a:r>
            <a:endParaRPr lang="en-US" sz="2000" dirty="0" smtClean="0"/>
          </a:p>
          <a:p>
            <a:pPr lvl="1"/>
            <a:r>
              <a:rPr lang="en-US" sz="2000" dirty="0" smtClean="0"/>
              <a:t>The</a:t>
            </a:r>
            <a:r>
              <a:rPr lang="en-US" sz="2000" dirty="0"/>
              <a:t> default statement is used if no match is found.</a:t>
            </a:r>
            <a:endParaRPr lang="en-US" sz="2000" dirty="0" smtClean="0"/>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19</a:t>
            </a:fld>
            <a:r>
              <a:rPr lang="en-US" smtClean="0">
                <a:latin typeface="Verdana" pitchFamily="34" charset="0"/>
              </a:rPr>
              <a:t> of 19</a:t>
            </a:r>
            <a:endParaRPr lang="en-US">
              <a:latin typeface="Verdana" pitchFamily="34" charset="0"/>
            </a:endParaRPr>
          </a:p>
        </p:txBody>
      </p:sp>
      <p:pic>
        <p:nvPicPr>
          <p:cNvPr id="1026" name="Picture 2" descr="C:\Users\TONY HUNG CUONG\Desktop\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68582"/>
            <a:ext cx="6687062"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01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63B8CCAE-4D30-401A-B333-2B9DDC6EFEFB}" type="slidenum">
              <a:rPr lang="en-US" altLang="en-US" smtClean="0">
                <a:solidFill>
                  <a:schemeClr val="bg1"/>
                </a:solidFill>
                <a:latin typeface="Verdana" pitchFamily="34" charset="0"/>
              </a:rPr>
              <a:pPr eaLnBrk="1" hangingPunct="1"/>
              <a:t>2</a:t>
            </a:fld>
            <a:r>
              <a:rPr lang="en-US" altLang="en-US" smtClean="0">
                <a:solidFill>
                  <a:schemeClr val="bg1"/>
                </a:solidFill>
                <a:latin typeface="Verdana" pitchFamily="34" charset="0"/>
              </a:rPr>
              <a:t> of 9</a:t>
            </a:r>
          </a:p>
        </p:txBody>
      </p:sp>
      <p:sp>
        <p:nvSpPr>
          <p:cNvPr id="4099" name="Rectangle 2"/>
          <p:cNvSpPr>
            <a:spLocks noGrp="1" noChangeArrowheads="1"/>
          </p:cNvSpPr>
          <p:nvPr>
            <p:ph type="title"/>
          </p:nvPr>
        </p:nvSpPr>
        <p:spPr/>
        <p:txBody>
          <a:bodyPr/>
          <a:lstStyle/>
          <a:p>
            <a:pPr eaLnBrk="1" hangingPunct="1"/>
            <a:r>
              <a:rPr lang="en-US" altLang="en-US" smtClean="0"/>
              <a:t>Objectives</a:t>
            </a:r>
          </a:p>
        </p:txBody>
      </p:sp>
      <p:sp>
        <p:nvSpPr>
          <p:cNvPr id="12291" name="Rectangle 3"/>
          <p:cNvSpPr>
            <a:spLocks noGrp="1" noChangeArrowheads="1"/>
          </p:cNvSpPr>
          <p:nvPr>
            <p:ph type="body" idx="1"/>
          </p:nvPr>
        </p:nvSpPr>
        <p:spPr/>
        <p:txBody>
          <a:bodyPr/>
          <a:lstStyle/>
          <a:p>
            <a:pPr eaLnBrk="1" hangingPunct="1">
              <a:lnSpc>
                <a:spcPct val="90000"/>
              </a:lnSpc>
            </a:pPr>
            <a:r>
              <a:rPr lang="en-US" altLang="en-US" dirty="0" smtClean="0"/>
              <a:t>History of PHP</a:t>
            </a:r>
          </a:p>
          <a:p>
            <a:pPr eaLnBrk="1" hangingPunct="1">
              <a:lnSpc>
                <a:spcPct val="90000"/>
              </a:lnSpc>
            </a:pPr>
            <a:r>
              <a:rPr lang="en-US" altLang="en-US" dirty="0" smtClean="0"/>
              <a:t>Characteristics of  PHP</a:t>
            </a:r>
          </a:p>
          <a:p>
            <a:pPr eaLnBrk="1" hangingPunct="1">
              <a:lnSpc>
                <a:spcPct val="90000"/>
              </a:lnSpc>
            </a:pPr>
            <a:r>
              <a:rPr lang="en-US" altLang="en-US" dirty="0" smtClean="0"/>
              <a:t>Variables in PHP</a:t>
            </a:r>
          </a:p>
          <a:p>
            <a:pPr eaLnBrk="1" hangingPunct="1">
              <a:lnSpc>
                <a:spcPct val="90000"/>
              </a:lnSpc>
            </a:pPr>
            <a:r>
              <a:rPr lang="en-US" altLang="en-US" dirty="0" smtClean="0"/>
              <a:t>Syntax of PHP</a:t>
            </a:r>
          </a:p>
          <a:p>
            <a:pPr eaLnBrk="1" hangingPunct="1">
              <a:lnSpc>
                <a:spcPct val="90000"/>
              </a:lnSpc>
            </a:pPr>
            <a:r>
              <a:rPr lang="en-US" altLang="en-US" dirty="0" smtClean="0"/>
              <a:t>Data types in PHP</a:t>
            </a:r>
          </a:p>
          <a:p>
            <a:pPr eaLnBrk="1" hangingPunct="1">
              <a:lnSpc>
                <a:spcPct val="90000"/>
              </a:lnSpc>
            </a:pPr>
            <a:r>
              <a:rPr lang="en-US" altLang="en-US" dirty="0" smtClean="0"/>
              <a:t>Conditional statements</a:t>
            </a:r>
          </a:p>
          <a:p>
            <a:pPr lvl="1">
              <a:lnSpc>
                <a:spcPct val="90000"/>
              </a:lnSpc>
            </a:pPr>
            <a:r>
              <a:rPr lang="en-US" altLang="en-US" dirty="0" smtClean="0"/>
              <a:t>If .. Else statement</a:t>
            </a:r>
          </a:p>
          <a:p>
            <a:pPr lvl="1">
              <a:lnSpc>
                <a:spcPct val="90000"/>
              </a:lnSpc>
            </a:pPr>
            <a:r>
              <a:rPr lang="en-US" altLang="en-US" dirty="0" smtClean="0"/>
              <a:t>Switch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10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10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10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10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1000" fill="hold"/>
                                        <p:tgtEl>
                                          <p:spTgt spid="12291">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22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1">
                                            <p:txEl>
                                              <p:pRg st="5" end="5"/>
                                            </p:txEl>
                                          </p:spTgt>
                                        </p:tgtEl>
                                        <p:attrNameLst>
                                          <p:attrName>style.visibility</p:attrName>
                                        </p:attrNameLst>
                                      </p:cBhvr>
                                      <p:to>
                                        <p:strVal val="visible"/>
                                      </p:to>
                                    </p:set>
                                    <p:anim calcmode="lin" valueType="num">
                                      <p:cBhvr additive="base">
                                        <p:cTn id="37" dur="1000" fill="hold"/>
                                        <p:tgtEl>
                                          <p:spTgt spid="12291">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2291">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2291">
                                            <p:txEl>
                                              <p:pRg st="6" end="6"/>
                                            </p:txEl>
                                          </p:spTgt>
                                        </p:tgtEl>
                                        <p:attrNameLst>
                                          <p:attrName>style.visibility</p:attrName>
                                        </p:attrNameLst>
                                      </p:cBhvr>
                                      <p:to>
                                        <p:strVal val="visible"/>
                                      </p:to>
                                    </p:set>
                                    <p:anim calcmode="lin" valueType="num">
                                      <p:cBhvr additive="base">
                                        <p:cTn id="41" dur="1000" fill="hold"/>
                                        <p:tgtEl>
                                          <p:spTgt spid="12291">
                                            <p:txEl>
                                              <p:pRg st="6" end="6"/>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12291">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2291">
                                            <p:txEl>
                                              <p:pRg st="7" end="7"/>
                                            </p:txEl>
                                          </p:spTgt>
                                        </p:tgtEl>
                                        <p:attrNameLst>
                                          <p:attrName>style.visibility</p:attrName>
                                        </p:attrNameLst>
                                      </p:cBhvr>
                                      <p:to>
                                        <p:strVal val="visible"/>
                                      </p:to>
                                    </p:set>
                                    <p:anim calcmode="lin" valueType="num">
                                      <p:cBhvr additive="base">
                                        <p:cTn id="45" dur="1000" fill="hold"/>
                                        <p:tgtEl>
                                          <p:spTgt spid="12291">
                                            <p:txEl>
                                              <p:pRg st="7" end="7"/>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1229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a:t>
            </a:r>
            <a:r>
              <a:rPr lang="en-US" b="0" dirty="0" smtClean="0"/>
              <a:t>witch</a:t>
            </a:r>
            <a:r>
              <a:rPr lang="en-US" b="0" dirty="0"/>
              <a:t> Statement</a:t>
            </a:r>
            <a:br>
              <a:rPr lang="en-US" b="0" dirty="0"/>
            </a:br>
            <a:endParaRPr lang="en-US" dirty="0"/>
          </a:p>
        </p:txBody>
      </p:sp>
      <p:sp>
        <p:nvSpPr>
          <p:cNvPr id="3" name="Content Placeholder 2"/>
          <p:cNvSpPr>
            <a:spLocks noGrp="1"/>
          </p:cNvSpPr>
          <p:nvPr>
            <p:ph idx="1"/>
          </p:nvPr>
        </p:nvSpPr>
        <p:spPr/>
        <p:txBody>
          <a:bodyPr/>
          <a:lstStyle/>
          <a:p>
            <a:r>
              <a:rPr lang="en-US" sz="2400" dirty="0" smtClean="0"/>
              <a:t>Example</a:t>
            </a:r>
          </a:p>
          <a:p>
            <a:endParaRPr lang="en-US" sz="2400"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20</a:t>
            </a:fld>
            <a:r>
              <a:rPr lang="en-US" smtClean="0">
                <a:latin typeface="Verdana" pitchFamily="34" charset="0"/>
              </a:rPr>
              <a:t> of 19</a:t>
            </a:r>
            <a:endParaRPr lang="en-US">
              <a:latin typeface="Verdana" pitchFamily="34" charset="0"/>
            </a:endParaRPr>
          </a:p>
        </p:txBody>
      </p:sp>
      <p:pic>
        <p:nvPicPr>
          <p:cNvPr id="2051" name="Picture 3" descr="C:\Users\TONY HUNG CUONG\Desktop\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676400"/>
            <a:ext cx="615315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470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Teacher demo code about </a:t>
            </a:r>
            <a:r>
              <a:rPr lang="en-US" dirty="0" err="1" smtClean="0"/>
              <a:t>if..else</a:t>
            </a:r>
            <a:r>
              <a:rPr lang="en-US" dirty="0" smtClean="0"/>
              <a:t> and switch statements for students</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21</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458175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7AF65E3B-76E0-450B-86F1-8824DD7442DB}" type="slidenum">
              <a:rPr lang="en-US" altLang="en-US" smtClean="0">
                <a:solidFill>
                  <a:schemeClr val="bg1"/>
                </a:solidFill>
                <a:latin typeface="Verdana" pitchFamily="34" charset="0"/>
              </a:rPr>
              <a:pPr eaLnBrk="1" hangingPunct="1"/>
              <a:t>22</a:t>
            </a:fld>
            <a:r>
              <a:rPr lang="en-US" altLang="en-US" smtClean="0">
                <a:solidFill>
                  <a:schemeClr val="bg1"/>
                </a:solidFill>
                <a:latin typeface="Verdana" pitchFamily="34" charset="0"/>
              </a:rPr>
              <a:t> of 9</a:t>
            </a:r>
          </a:p>
        </p:txBody>
      </p:sp>
      <p:sp>
        <p:nvSpPr>
          <p:cNvPr id="22531" name="Rectangle 2"/>
          <p:cNvSpPr>
            <a:spLocks noGrp="1" noChangeArrowheads="1"/>
          </p:cNvSpPr>
          <p:nvPr>
            <p:ph type="title"/>
          </p:nvPr>
        </p:nvSpPr>
        <p:spPr/>
        <p:txBody>
          <a:bodyPr/>
          <a:lstStyle/>
          <a:p>
            <a:pPr eaLnBrk="1" hangingPunct="1"/>
            <a:r>
              <a:rPr lang="en-US" altLang="en-US" smtClean="0"/>
              <a:t>Summary</a:t>
            </a:r>
          </a:p>
        </p:txBody>
      </p:sp>
      <p:sp>
        <p:nvSpPr>
          <p:cNvPr id="21508" name="Rectangle 3"/>
          <p:cNvSpPr>
            <a:spLocks noGrp="1" noChangeArrowheads="1"/>
          </p:cNvSpPr>
          <p:nvPr>
            <p:ph type="body" idx="1"/>
          </p:nvPr>
        </p:nvSpPr>
        <p:spPr/>
        <p:txBody>
          <a:bodyPr/>
          <a:lstStyle/>
          <a:p>
            <a:pPr>
              <a:lnSpc>
                <a:spcPct val="90000"/>
              </a:lnSpc>
            </a:pPr>
            <a:r>
              <a:rPr lang="en-US" altLang="en-US" dirty="0"/>
              <a:t>History of PHP</a:t>
            </a:r>
          </a:p>
          <a:p>
            <a:pPr>
              <a:lnSpc>
                <a:spcPct val="90000"/>
              </a:lnSpc>
            </a:pPr>
            <a:r>
              <a:rPr lang="en-US" altLang="en-US" dirty="0"/>
              <a:t>Characteristics of  PHP</a:t>
            </a:r>
          </a:p>
          <a:p>
            <a:pPr>
              <a:lnSpc>
                <a:spcPct val="90000"/>
              </a:lnSpc>
            </a:pPr>
            <a:r>
              <a:rPr lang="en-US" altLang="en-US" dirty="0"/>
              <a:t>Variables in PHP</a:t>
            </a:r>
          </a:p>
          <a:p>
            <a:pPr>
              <a:lnSpc>
                <a:spcPct val="90000"/>
              </a:lnSpc>
            </a:pPr>
            <a:r>
              <a:rPr lang="en-US" altLang="en-US" dirty="0"/>
              <a:t>Syntax of PHP</a:t>
            </a:r>
          </a:p>
          <a:p>
            <a:pPr>
              <a:lnSpc>
                <a:spcPct val="90000"/>
              </a:lnSpc>
            </a:pPr>
            <a:r>
              <a:rPr lang="en-US" altLang="en-US" dirty="0"/>
              <a:t>Data types in PHP</a:t>
            </a:r>
          </a:p>
          <a:p>
            <a:pPr>
              <a:lnSpc>
                <a:spcPct val="90000"/>
              </a:lnSpc>
            </a:pPr>
            <a:r>
              <a:rPr lang="en-US" altLang="en-US" dirty="0"/>
              <a:t>Conditional statements</a:t>
            </a:r>
          </a:p>
          <a:p>
            <a:pPr lvl="1">
              <a:lnSpc>
                <a:spcPct val="90000"/>
              </a:lnSpc>
            </a:pPr>
            <a:r>
              <a:rPr lang="en-US" altLang="en-US" dirty="0"/>
              <a:t>If .. Else statement</a:t>
            </a:r>
          </a:p>
          <a:p>
            <a:pPr lvl="1">
              <a:lnSpc>
                <a:spcPct val="90000"/>
              </a:lnSpc>
            </a:pPr>
            <a:r>
              <a:rPr lang="en-US" altLang="en-US" dirty="0"/>
              <a:t>Switch statement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EC05275C-1DFA-4969-9797-F9186E56BA75}" type="slidenum">
              <a:rPr lang="en-US" altLang="en-US" smtClean="0">
                <a:solidFill>
                  <a:schemeClr val="bg1"/>
                </a:solidFill>
                <a:latin typeface="Verdana" pitchFamily="34" charset="0"/>
              </a:rPr>
              <a:pPr eaLnBrk="1" hangingPunct="1"/>
              <a:t>3</a:t>
            </a:fld>
            <a:r>
              <a:rPr lang="en-US" altLang="en-US" smtClean="0">
                <a:solidFill>
                  <a:schemeClr val="bg1"/>
                </a:solidFill>
                <a:latin typeface="Verdana" pitchFamily="34" charset="0"/>
              </a:rPr>
              <a:t> of 9</a:t>
            </a:r>
          </a:p>
        </p:txBody>
      </p:sp>
      <p:sp>
        <p:nvSpPr>
          <p:cNvPr id="5123" name="Rectangle 2"/>
          <p:cNvSpPr>
            <a:spLocks noGrp="1" noChangeArrowheads="1"/>
          </p:cNvSpPr>
          <p:nvPr>
            <p:ph type="title"/>
          </p:nvPr>
        </p:nvSpPr>
        <p:spPr/>
        <p:txBody>
          <a:bodyPr/>
          <a:lstStyle/>
          <a:p>
            <a:pPr eaLnBrk="1" hangingPunct="1"/>
            <a:r>
              <a:rPr lang="en-US" altLang="en-US" dirty="0" smtClean="0"/>
              <a:t>Introduction to PHP</a:t>
            </a:r>
          </a:p>
        </p:txBody>
      </p:sp>
      <p:sp>
        <p:nvSpPr>
          <p:cNvPr id="13315" name="Rectangle 3"/>
          <p:cNvSpPr>
            <a:spLocks noGrp="1" noChangeArrowheads="1"/>
          </p:cNvSpPr>
          <p:nvPr>
            <p:ph type="body" idx="1"/>
          </p:nvPr>
        </p:nvSpPr>
        <p:spPr/>
        <p:txBody>
          <a:bodyPr/>
          <a:lstStyle/>
          <a:p>
            <a:r>
              <a:rPr lang="en-US" sz="2000" dirty="0"/>
              <a:t>PHP started out as a small open source project that evolved as more and more people found out how useful it was. </a:t>
            </a:r>
            <a:r>
              <a:rPr lang="en-US" sz="2000" dirty="0" err="1"/>
              <a:t>Rasmus</a:t>
            </a:r>
            <a:r>
              <a:rPr lang="en-US" sz="2000" dirty="0"/>
              <a:t> </a:t>
            </a:r>
            <a:r>
              <a:rPr lang="en-US" sz="2000" dirty="0" err="1"/>
              <a:t>Lerdorf</a:t>
            </a:r>
            <a:r>
              <a:rPr lang="en-US" sz="2000" dirty="0"/>
              <a:t> unleashed the first version of PHP way back in 1994.</a:t>
            </a:r>
          </a:p>
          <a:p>
            <a:r>
              <a:rPr lang="en-US" sz="2000" dirty="0"/>
              <a:t>PHP is a recursive acronym for "PHP: Hypertext Preprocessor".</a:t>
            </a:r>
          </a:p>
          <a:p>
            <a:r>
              <a:rPr lang="en-US" sz="2000" dirty="0"/>
              <a:t>PHP is a server side scripting language that is embedded in HTML. It is used to manage dynamic content, databases, session tracking, even build entire e-commerce sites.</a:t>
            </a:r>
          </a:p>
          <a:p>
            <a:r>
              <a:rPr lang="en-US" sz="2000" dirty="0"/>
              <a:t>It is integrated with a number of popular databases, including MySQL, PostgreSQL, Oracle, Sybase, Informix, and Microsoft SQL Server.</a:t>
            </a:r>
          </a:p>
          <a:p>
            <a:r>
              <a:rPr lang="en-US" sz="2000" dirty="0"/>
              <a:t>PHP is pleasingly zippy in its execution, especially when compiled as an Apache module on the Unix side. The MySQL server, once started, executes even very complex queries with huge result sets in record-setting time.</a:t>
            </a:r>
          </a:p>
          <a:p>
            <a:r>
              <a:rPr lang="en-US" sz="2000" dirty="0" smtClean="0"/>
              <a:t>PHP </a:t>
            </a:r>
            <a:r>
              <a:rPr lang="en-US" sz="2000" dirty="0"/>
              <a:t>Syntax is C-Like.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10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10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10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10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 calcmode="lin" valueType="num">
                                      <p:cBhvr additive="base">
                                        <p:cTn id="31" dur="10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33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 calcmode="lin" valueType="num">
                                      <p:cBhvr additive="base">
                                        <p:cTn id="37" dur="10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33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mtClean="0">
                <a:solidFill>
                  <a:schemeClr val="bg1"/>
                </a:solidFill>
                <a:latin typeface="Garamond" pitchFamily="18" charset="0"/>
              </a:rPr>
              <a:t> </a:t>
            </a:r>
            <a:r>
              <a:rPr lang="en-US" altLang="en-US" smtClean="0">
                <a:solidFill>
                  <a:schemeClr val="bg1"/>
                </a:solidFill>
                <a:latin typeface="Verdana" pitchFamily="34" charset="0"/>
              </a:rPr>
              <a:t>Slide </a:t>
            </a:r>
            <a:fld id="{40D0EBC8-4A96-4D9A-8090-02754AFA5A3A}" type="slidenum">
              <a:rPr lang="en-US" altLang="en-US" smtClean="0">
                <a:solidFill>
                  <a:schemeClr val="bg1"/>
                </a:solidFill>
                <a:latin typeface="Verdana" pitchFamily="34" charset="0"/>
              </a:rPr>
              <a:pPr eaLnBrk="1" hangingPunct="1"/>
              <a:t>4</a:t>
            </a:fld>
            <a:r>
              <a:rPr lang="en-US" altLang="en-US" smtClean="0">
                <a:solidFill>
                  <a:schemeClr val="bg1"/>
                </a:solidFill>
                <a:latin typeface="Verdana" pitchFamily="34" charset="0"/>
              </a:rPr>
              <a:t> of 9</a:t>
            </a:r>
          </a:p>
        </p:txBody>
      </p:sp>
      <p:sp>
        <p:nvSpPr>
          <p:cNvPr id="6147" name="Rectangle 2"/>
          <p:cNvSpPr>
            <a:spLocks noGrp="1" noChangeArrowheads="1"/>
          </p:cNvSpPr>
          <p:nvPr>
            <p:ph type="title"/>
          </p:nvPr>
        </p:nvSpPr>
        <p:spPr/>
        <p:txBody>
          <a:bodyPr/>
          <a:lstStyle/>
          <a:p>
            <a:r>
              <a:rPr lang="en-US" b="0" dirty="0"/>
              <a:t>Common uses of PHP</a:t>
            </a:r>
          </a:p>
        </p:txBody>
      </p:sp>
      <p:sp>
        <p:nvSpPr>
          <p:cNvPr id="6148" name="Rectangle 3"/>
          <p:cNvSpPr>
            <a:spLocks noGrp="1" noChangeArrowheads="1"/>
          </p:cNvSpPr>
          <p:nvPr>
            <p:ph type="body" idx="1"/>
          </p:nvPr>
        </p:nvSpPr>
        <p:spPr/>
        <p:txBody>
          <a:bodyPr/>
          <a:lstStyle/>
          <a:p>
            <a:r>
              <a:rPr lang="en-US" sz="2400" dirty="0"/>
              <a:t>PHP performs system functions, i.e. from files on a system it can create, open, read, write, and close them.</a:t>
            </a:r>
          </a:p>
          <a:p>
            <a:r>
              <a:rPr lang="en-US" sz="2400" dirty="0"/>
              <a:t>PHP can handle forms, i.e. gather data from files, save data to a file, through email you can send data, return data to the user.</a:t>
            </a:r>
          </a:p>
          <a:p>
            <a:r>
              <a:rPr lang="en-US" sz="2400" dirty="0"/>
              <a:t>You add, delete, modify elements within your database through PHP.</a:t>
            </a:r>
          </a:p>
          <a:p>
            <a:r>
              <a:rPr lang="en-US" sz="2400" dirty="0"/>
              <a:t>Access cookies variables and set cookies.</a:t>
            </a:r>
          </a:p>
          <a:p>
            <a:r>
              <a:rPr lang="en-US" sz="2400" dirty="0"/>
              <a:t>Using PHP, you can restrict users to access some pages of your website.</a:t>
            </a:r>
          </a:p>
          <a:p>
            <a:r>
              <a:rPr lang="en-US" sz="2400" dirty="0"/>
              <a:t>It can encrypt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Characteristics of PHP</a:t>
            </a:r>
            <a:br>
              <a:rPr lang="en-US" b="0" dirty="0"/>
            </a:br>
            <a:endParaRPr lang="en-US" dirty="0"/>
          </a:p>
        </p:txBody>
      </p:sp>
      <p:sp>
        <p:nvSpPr>
          <p:cNvPr id="3" name="Content Placeholder 2"/>
          <p:cNvSpPr>
            <a:spLocks noGrp="1"/>
          </p:cNvSpPr>
          <p:nvPr>
            <p:ph idx="1"/>
          </p:nvPr>
        </p:nvSpPr>
        <p:spPr/>
        <p:txBody>
          <a:bodyPr/>
          <a:lstStyle/>
          <a:p>
            <a:r>
              <a:rPr lang="en-US" dirty="0"/>
              <a:t>Open source, free to download and use </a:t>
            </a:r>
          </a:p>
          <a:p>
            <a:r>
              <a:rPr lang="en-US" dirty="0"/>
              <a:t>Cross platform </a:t>
            </a:r>
          </a:p>
          <a:p>
            <a:r>
              <a:rPr lang="en-US" dirty="0"/>
              <a:t>Compatible with any server </a:t>
            </a:r>
          </a:p>
          <a:p>
            <a:r>
              <a:rPr lang="en-US" dirty="0"/>
              <a:t>Supports popular databases </a:t>
            </a:r>
          </a:p>
          <a:p>
            <a:r>
              <a:rPr lang="en-US" dirty="0"/>
              <a:t>Easy to learn </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5</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821287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"Hello World" Script in PHP</a:t>
            </a:r>
            <a:br>
              <a:rPr lang="en-US" b="0" dirty="0"/>
            </a:br>
            <a:endParaRPr lang="en-US" dirty="0"/>
          </a:p>
        </p:txBody>
      </p:sp>
      <p:sp>
        <p:nvSpPr>
          <p:cNvPr id="3" name="Content Placeholder 2"/>
          <p:cNvSpPr>
            <a:spLocks noGrp="1"/>
          </p:cNvSpPr>
          <p:nvPr>
            <p:ph idx="1"/>
          </p:nvPr>
        </p:nvSpPr>
        <p:spPr/>
        <p:txBody>
          <a:bodyPr/>
          <a:lstStyle/>
          <a:p>
            <a:r>
              <a:rPr lang="en-US" dirty="0" smtClean="0"/>
              <a:t>Example</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Output:</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6</a:t>
            </a:fld>
            <a:r>
              <a:rPr lang="en-US" smtClean="0">
                <a:latin typeface="Verdana" pitchFamily="34" charset="0"/>
              </a:rPr>
              <a:t> of 19</a:t>
            </a:r>
            <a:endParaRPr lang="en-US">
              <a:latin typeface="Verdana" pitchFamily="34" charset="0"/>
            </a:endParaRPr>
          </a:p>
        </p:txBody>
      </p:sp>
      <p:pic>
        <p:nvPicPr>
          <p:cNvPr id="1026" name="Picture 2" descr="C:\Users\TONY HUNG CUONG\Deskto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468559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ONY HUNG CUONG\Desktop\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126" y="4876800"/>
            <a:ext cx="4678663"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05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supported by PHP</a:t>
            </a:r>
          </a:p>
        </p:txBody>
      </p:sp>
      <p:sp>
        <p:nvSpPr>
          <p:cNvPr id="3" name="Content Placeholder 2"/>
          <p:cNvSpPr>
            <a:spLocks noGrp="1"/>
          </p:cNvSpPr>
          <p:nvPr>
            <p:ph idx="1"/>
          </p:nvPr>
        </p:nvSpPr>
        <p:spPr/>
        <p:txBody>
          <a:bodyPr/>
          <a:lstStyle/>
          <a:p>
            <a:r>
              <a:rPr lang="en-US" dirty="0"/>
              <a:t>Following data types are supported by PHP:</a:t>
            </a:r>
          </a:p>
          <a:p>
            <a:pPr lvl="1"/>
            <a:r>
              <a:rPr lang="en-US" sz="2000" dirty="0"/>
              <a:t>Integer: It is stored as signed integers with 32 bits, with a range of -2,147,483,648 and 2,147,483,647</a:t>
            </a:r>
          </a:p>
          <a:p>
            <a:pPr lvl="1"/>
            <a:r>
              <a:rPr lang="en-US" sz="2000" dirty="0"/>
              <a:t>Float: It is stored as IEEE floating point number with 64 bits.</a:t>
            </a:r>
          </a:p>
          <a:p>
            <a:pPr lvl="1"/>
            <a:r>
              <a:rPr lang="en-US" sz="2000" dirty="0"/>
              <a:t>String: It is a sequence of 8-bit characters.</a:t>
            </a:r>
          </a:p>
          <a:p>
            <a:pPr lvl="1"/>
            <a:r>
              <a:rPr lang="en-US" sz="2000" dirty="0"/>
              <a:t>Boolean: It has two literal values: 'true' and 'false'</a:t>
            </a:r>
          </a:p>
          <a:p>
            <a:pPr lvl="1"/>
            <a:r>
              <a:rPr lang="en-US" sz="2000" dirty="0"/>
              <a:t>Array: It store an ordered map of pairs of keys and values.</a:t>
            </a:r>
          </a:p>
          <a:p>
            <a:pPr lvl="1"/>
            <a:r>
              <a:rPr lang="en-US" sz="2000" dirty="0"/>
              <a:t>Object: It stores an instance of class.</a:t>
            </a:r>
          </a:p>
          <a:p>
            <a:pPr lvl="1"/>
            <a:r>
              <a:rPr lang="en-US" sz="2000" dirty="0"/>
              <a:t>Resource: It is for storing file handling, or database connection.</a:t>
            </a:r>
          </a:p>
          <a:p>
            <a:pPr lvl="1"/>
            <a:r>
              <a:rPr lang="en-US" sz="2000" dirty="0"/>
              <a:t>Null: It has only value null.</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7</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2467555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Commenting PHP Code</a:t>
            </a:r>
            <a:br>
              <a:rPr lang="en-US" b="0" dirty="0"/>
            </a:br>
            <a:endParaRPr lang="en-US" dirty="0"/>
          </a:p>
        </p:txBody>
      </p:sp>
      <p:sp>
        <p:nvSpPr>
          <p:cNvPr id="3" name="Content Placeholder 2"/>
          <p:cNvSpPr>
            <a:spLocks noGrp="1"/>
          </p:cNvSpPr>
          <p:nvPr>
            <p:ph idx="1"/>
          </p:nvPr>
        </p:nvSpPr>
        <p:spPr/>
        <p:txBody>
          <a:bodyPr/>
          <a:lstStyle/>
          <a:p>
            <a:r>
              <a:rPr lang="en-US" sz="2400" dirty="0"/>
              <a:t>A </a:t>
            </a:r>
            <a:r>
              <a:rPr lang="en-US" sz="2400" i="1" dirty="0"/>
              <a:t>comment</a:t>
            </a:r>
            <a:r>
              <a:rPr lang="en-US" sz="2400" dirty="0"/>
              <a:t> is the portion of a program that exists only for the human reader and stripped out before displaying the programs result. There are two commenting formats in </a:t>
            </a:r>
            <a:r>
              <a:rPr lang="en-US" sz="2400" dirty="0" smtClean="0"/>
              <a:t>PHP</a:t>
            </a:r>
          </a:p>
          <a:p>
            <a:pPr lvl="1"/>
            <a:r>
              <a:rPr lang="en-US" sz="2000" b="1" dirty="0"/>
              <a:t>Single-line comments</a:t>
            </a:r>
            <a:r>
              <a:rPr lang="en-US" sz="2000" dirty="0"/>
              <a:t> − They are generally used for short explanations or notes relevant to the local code</a:t>
            </a:r>
            <a:r>
              <a:rPr lang="en-US" sz="2000" dirty="0" smtClean="0"/>
              <a:t>.</a:t>
            </a:r>
          </a:p>
          <a:p>
            <a:pPr lvl="1"/>
            <a:endParaRPr lang="en-US" sz="2000" dirty="0"/>
          </a:p>
          <a:p>
            <a:pPr lvl="1"/>
            <a:endParaRPr lang="en-US" sz="2000" dirty="0" smtClean="0"/>
          </a:p>
          <a:p>
            <a:pPr lvl="1"/>
            <a:r>
              <a:rPr lang="en-US" sz="2000" b="1" dirty="0"/>
              <a:t>Multi-lines comments</a:t>
            </a:r>
            <a:r>
              <a:rPr lang="en-US" sz="2000" dirty="0"/>
              <a:t> − They are generally used to provide pseudocode algorithms and more detailed explanations when necessary. The multiline style of commenting is the same as in C.</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8</a:t>
            </a:fld>
            <a:r>
              <a:rPr lang="en-US" smtClean="0">
                <a:latin typeface="Verdana" pitchFamily="34" charset="0"/>
              </a:rPr>
              <a:t> of 19</a:t>
            </a:r>
            <a:endParaRPr lang="en-US">
              <a:latin typeface="Verdana" pitchFamily="34" charset="0"/>
            </a:endParaRPr>
          </a:p>
        </p:txBody>
      </p:sp>
      <p:pic>
        <p:nvPicPr>
          <p:cNvPr id="2050" name="Picture 2" descr="C:\Users\TONY HUNG CUONG\Desktop\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96947"/>
            <a:ext cx="5086554" cy="51305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ONY HUNG CUONG\Deskto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382" y="5105400"/>
            <a:ext cx="5065772"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60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PHP</a:t>
            </a:r>
            <a:endParaRPr lang="en-US" dirty="0"/>
          </a:p>
        </p:txBody>
      </p:sp>
      <p:sp>
        <p:nvSpPr>
          <p:cNvPr id="3" name="Content Placeholder 2"/>
          <p:cNvSpPr>
            <a:spLocks noGrp="1"/>
          </p:cNvSpPr>
          <p:nvPr>
            <p:ph idx="1"/>
          </p:nvPr>
        </p:nvSpPr>
        <p:spPr/>
        <p:txBody>
          <a:bodyPr/>
          <a:lstStyle/>
          <a:p>
            <a:r>
              <a:rPr lang="en-US" dirty="0"/>
              <a:t>Every code in PHP starts with </a:t>
            </a:r>
            <a:r>
              <a:rPr lang="en-US" b="1" dirty="0"/>
              <a:t>&lt;?</a:t>
            </a:r>
            <a:r>
              <a:rPr lang="en-US" b="1" dirty="0" err="1"/>
              <a:t>php</a:t>
            </a:r>
            <a:r>
              <a:rPr lang="en-US" dirty="0"/>
              <a:t> and ends with  </a:t>
            </a:r>
            <a:r>
              <a:rPr lang="en-US" b="1" dirty="0" smtClean="0"/>
              <a:t>?&gt;</a:t>
            </a:r>
            <a:endParaRPr lang="en-US" dirty="0" smtClean="0"/>
          </a:p>
          <a:p>
            <a:r>
              <a:rPr lang="en-US" dirty="0" smtClean="0"/>
              <a:t>PHP </a:t>
            </a:r>
            <a:r>
              <a:rPr lang="en-US" dirty="0"/>
              <a:t>is whitespace insensitive</a:t>
            </a:r>
          </a:p>
          <a:p>
            <a:r>
              <a:rPr lang="en-US" dirty="0"/>
              <a:t>PHP is case sensitive</a:t>
            </a:r>
          </a:p>
          <a:p>
            <a:r>
              <a:rPr lang="en-US" dirty="0"/>
              <a:t>Statements are expressions terminated by </a:t>
            </a:r>
            <a:r>
              <a:rPr lang="en-US" dirty="0" smtClean="0"/>
              <a:t>semicolons (;)</a:t>
            </a:r>
          </a:p>
          <a:p>
            <a:r>
              <a:rPr lang="en-US" dirty="0" smtClean="0"/>
              <a:t>The </a:t>
            </a:r>
            <a:r>
              <a:rPr lang="en-US" dirty="0"/>
              <a:t>PHP echo statement is often used to output data to the screen</a:t>
            </a:r>
            <a:r>
              <a:rPr lang="en-US" dirty="0" smtClean="0"/>
              <a:t>.</a:t>
            </a:r>
          </a:p>
          <a:p>
            <a:r>
              <a:rPr lang="en-US" dirty="0"/>
              <a:t>PHP is a Loosely Typed </a:t>
            </a:r>
            <a:r>
              <a:rPr lang="en-US" dirty="0" smtClean="0"/>
              <a:t>Language. </a:t>
            </a:r>
          </a:p>
          <a:p>
            <a:pPr lvl="1"/>
            <a:r>
              <a:rPr lang="en-US" dirty="0" smtClean="0"/>
              <a:t>PHP </a:t>
            </a:r>
            <a:r>
              <a:rPr lang="en-US" dirty="0"/>
              <a:t>automatically converts the variable to the correct data type, depending on its value.</a:t>
            </a:r>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19958721-4E81-4BD1-B6B9-2C963274F79F}" type="slidenum">
              <a:rPr lang="en-US" smtClean="0">
                <a:latin typeface="Verdana" pitchFamily="34" charset="0"/>
              </a:rPr>
              <a:pPr>
                <a:defRPr/>
              </a:pPr>
              <a:t>9</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599009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Template</Template>
  <TotalTime>118</TotalTime>
  <Words>1002</Words>
  <Application>Microsoft Office PowerPoint</Application>
  <PresentationFormat>On-screen Show (4:3)</PresentationFormat>
  <Paragraphs>163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Slide Template</vt:lpstr>
      <vt:lpstr>Introduction to PHP</vt:lpstr>
      <vt:lpstr>Objectives</vt:lpstr>
      <vt:lpstr>Introduction to PHP</vt:lpstr>
      <vt:lpstr>Common uses of PHP</vt:lpstr>
      <vt:lpstr>Characteristics of PHP </vt:lpstr>
      <vt:lpstr>"Hello World" Script in PHP </vt:lpstr>
      <vt:lpstr>Data types supported by PHP</vt:lpstr>
      <vt:lpstr>Commenting PHP Code </vt:lpstr>
      <vt:lpstr>Syntax of PHP</vt:lpstr>
      <vt:lpstr>PHP variables</vt:lpstr>
      <vt:lpstr>PHP variables</vt:lpstr>
      <vt:lpstr>PHP constants</vt:lpstr>
      <vt:lpstr>PHP constants</vt:lpstr>
      <vt:lpstr>Demo</vt:lpstr>
      <vt:lpstr>Conditional Statements </vt:lpstr>
      <vt:lpstr>If statement</vt:lpstr>
      <vt:lpstr>If … else statement</vt:lpstr>
      <vt:lpstr>if...elseif....else Statement </vt:lpstr>
      <vt:lpstr>Switch Statement </vt:lpstr>
      <vt:lpstr>Switch Statement </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JSP</dc:title>
  <dc:creator>TONY HUNG CUONG</dc:creator>
  <cp:lastModifiedBy>TONY HUNG CUONG</cp:lastModifiedBy>
  <cp:revision>46</cp:revision>
  <dcterms:created xsi:type="dcterms:W3CDTF">2018-04-10T08:35:22Z</dcterms:created>
  <dcterms:modified xsi:type="dcterms:W3CDTF">2018-08-05T16:23:08Z</dcterms:modified>
</cp:coreProperties>
</file>