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333" r:id="rId4"/>
    <p:sldId id="334" r:id="rId5"/>
    <p:sldId id="321" r:id="rId6"/>
    <p:sldId id="327" r:id="rId7"/>
    <p:sldId id="322" r:id="rId8"/>
    <p:sldId id="323" r:id="rId9"/>
    <p:sldId id="324" r:id="rId10"/>
    <p:sldId id="325" r:id="rId11"/>
    <p:sldId id="328" r:id="rId12"/>
    <p:sldId id="326" r:id="rId13"/>
    <p:sldId id="332" r:id="rId14"/>
    <p:sldId id="267" r:id="rId15"/>
    <p:sldId id="330" r:id="rId16"/>
    <p:sldId id="283" r:id="rId17"/>
    <p:sldId id="329" r:id="rId18"/>
    <p:sldId id="285" r:id="rId19"/>
    <p:sldId id="284" r:id="rId20"/>
    <p:sldId id="286" r:id="rId21"/>
    <p:sldId id="287" r:id="rId22"/>
    <p:sldId id="335" r:id="rId23"/>
    <p:sldId id="336" r:id="rId24"/>
    <p:sldId id="319" r:id="rId25"/>
    <p:sldId id="32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7B0693-AA53-4325-A19E-32B7E5F00177}" type="datetimeFigureOut">
              <a:rPr lang="en-US" smtClean="0"/>
              <a:t>23/05/2018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6B133B-DC67-487E-AABF-5BF38F2D6C6E}" type="slidenum">
              <a:rPr lang="en-US" smtClean="0"/>
              <a:t>‹#›</a:t>
            </a:fld>
            <a:endParaRPr lang="en-US"/>
          </a:p>
        </p:txBody>
      </p:sp>
    </p:spTree>
    <p:extLst>
      <p:ext uri="{BB962C8B-B14F-4D97-AF65-F5344CB8AC3E}">
        <p14:creationId xmlns:p14="http://schemas.microsoft.com/office/powerpoint/2010/main" val="2605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pic>
        <p:nvPicPr>
          <p:cNvPr id="7" name="Picture 3" descr="C:\Users\TONY HUNG CUONG\Downloads\lap-trinh-vie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0" y="0"/>
            <a:ext cx="3429000" cy="76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7" name="Picture 3" descr="C:\Users\TONY HUNG CUONG\Downloads\lap-trinh-vien.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715000" y="38101"/>
            <a:ext cx="3352800" cy="7239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php.net/manual/en/class.pdostatement.php#class.pdostatem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hp.net/manual/en/pdo.drivers.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php.net/manual/en/function.set-exception-handler.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a:r>
              <a:rPr lang="en-US" altLang="en-US" dirty="0" smtClean="0"/>
              <a:t>Introduction to PDO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Closing a connection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pic>
        <p:nvPicPr>
          <p:cNvPr id="5122" name="Picture 2" descr="C:\Users\TONY HUNG CUONG\Desktop\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295400"/>
            <a:ext cx="7848601" cy="304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49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The PDO class</a:t>
            </a:r>
            <a:br>
              <a:rPr lang="en-US" sz="3600" b="0" dirty="0"/>
            </a:br>
            <a:endParaRPr lang="en-US" sz="36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11</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400" dirty="0"/>
              <a:t>Represents a connection between PHP and a database server</a:t>
            </a:r>
            <a:r>
              <a:rPr lang="en-US" sz="2400" dirty="0" smtClean="0"/>
              <a:t>.</a:t>
            </a:r>
          </a:p>
          <a:p>
            <a:r>
              <a:rPr lang="en-US" sz="2400" dirty="0" smtClean="0"/>
              <a:t>Methods:</a:t>
            </a:r>
          </a:p>
          <a:p>
            <a:endParaRPr lang="en-US" sz="2400" dirty="0"/>
          </a:p>
        </p:txBody>
      </p:sp>
      <p:pic>
        <p:nvPicPr>
          <p:cNvPr id="6146" name="Picture 2" descr="C:\Users\TONY HUNG CUONG\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7628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9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Prepared statements</a:t>
            </a:r>
            <a:br>
              <a:rPr lang="en-US" b="0" dirty="0"/>
            </a:br>
            <a:r>
              <a:rPr lang="en-US" b="0" dirty="0"/>
              <a:t> </a:t>
            </a:r>
            <a:br>
              <a:rPr lang="en-US" b="0" dirty="0"/>
            </a:br>
            <a:r>
              <a:rPr lang="en-US" dirty="0" smtClean="0"/>
              <a:t>	</a:t>
            </a:r>
            <a:endParaRPr lang="en-US" dirty="0"/>
          </a:p>
        </p:txBody>
      </p:sp>
      <p:sp>
        <p:nvSpPr>
          <p:cNvPr id="3" name="Content Placeholder 2"/>
          <p:cNvSpPr>
            <a:spLocks noGrp="1"/>
          </p:cNvSpPr>
          <p:nvPr>
            <p:ph idx="1"/>
          </p:nvPr>
        </p:nvSpPr>
        <p:spPr/>
        <p:txBody>
          <a:bodyPr/>
          <a:lstStyle/>
          <a:p>
            <a:r>
              <a:rPr lang="en-US" sz="2400" dirty="0"/>
              <a:t>A</a:t>
            </a:r>
            <a:r>
              <a:rPr lang="en-US" sz="2400" dirty="0" smtClean="0"/>
              <a:t> </a:t>
            </a:r>
            <a:r>
              <a:rPr lang="en-US" sz="2400" dirty="0"/>
              <a:t>kind of compiled template for the SQL that an application wants to run, that can be customized using variable parameters. </a:t>
            </a:r>
            <a:endParaRPr lang="en-US" sz="2400" dirty="0" smtClean="0"/>
          </a:p>
          <a:p>
            <a:r>
              <a:rPr lang="en-US" sz="2400" dirty="0" smtClean="0"/>
              <a:t>Prepared </a:t>
            </a:r>
            <a:r>
              <a:rPr lang="en-US" sz="2400" dirty="0"/>
              <a:t>statements offer two major benefits</a:t>
            </a:r>
            <a:r>
              <a:rPr lang="en-US" sz="2400" dirty="0" smtClean="0"/>
              <a:t>:</a:t>
            </a:r>
          </a:p>
          <a:p>
            <a:pPr lvl="1"/>
            <a:r>
              <a:rPr lang="en-US" sz="1800" dirty="0"/>
              <a:t>The query only needs to be parsed (or prepared) once, but can be executed multiple times with the same or different parameters. When the query is prepared, the database will analyze, compile and optimize its plan for executing the query. For complex queries this process can take up enough time that it will noticeably slow down an application if there is a need to repeat the same query many times with different parameters. By using a prepared statement the application avoids repeating the analyze/compile/optimize cycle. This means that prepared statements use fewer resources and thus run faster.</a:t>
            </a:r>
          </a:p>
          <a:p>
            <a:pPr lvl="1"/>
            <a:r>
              <a:rPr lang="en-US" sz="1800" dirty="0"/>
              <a:t>The parameters to prepared statements don't need to be quoted; the driver automatically handles this. If an application exclusively uses prepared statements, the developer can be sure that no SQL injection will occur </a:t>
            </a:r>
          </a:p>
          <a:p>
            <a:pPr lvl="1"/>
            <a:endParaRPr lang="en-US" sz="16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655001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Prepared statements</a:t>
            </a:r>
            <a:br>
              <a:rPr lang="en-US" b="0" dirty="0"/>
            </a:br>
            <a:r>
              <a:rPr lang="en-US" b="0" dirty="0"/>
              <a:t> </a:t>
            </a:r>
            <a:br>
              <a:rPr lang="en-US" b="0" dirty="0"/>
            </a:br>
            <a:r>
              <a:rPr lang="en-US" dirty="0" smtClean="0"/>
              <a:t>	</a:t>
            </a:r>
            <a:endParaRPr lang="en-US" dirty="0"/>
          </a:p>
        </p:txBody>
      </p:sp>
      <p:sp>
        <p:nvSpPr>
          <p:cNvPr id="3" name="Content Placeholder 2"/>
          <p:cNvSpPr>
            <a:spLocks noGrp="1"/>
          </p:cNvSpPr>
          <p:nvPr>
            <p:ph idx="1"/>
          </p:nvPr>
        </p:nvSpPr>
        <p:spPr/>
        <p:txBody>
          <a:bodyPr/>
          <a:lstStyle/>
          <a:p>
            <a:r>
              <a:rPr lang="en-US" sz="2400" dirty="0"/>
              <a:t>You use a prepared statement by including placeholders in your SQL. Here's three examples: one without placeholders, one with unnamed placeholders, and one with named placeholders</a:t>
            </a:r>
            <a:r>
              <a:rPr lang="en-US" sz="2400" dirty="0" smtClean="0"/>
              <a:t>.</a:t>
            </a:r>
          </a:p>
          <a:p>
            <a:endParaRPr lang="en-US" sz="16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pic>
        <p:nvPicPr>
          <p:cNvPr id="11266" name="Picture 2" descr="C:\Users\TONY HUNG CUONG\Desktop\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801537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3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14</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smtClean="0"/>
              <a:t>Example</a:t>
            </a:r>
            <a:endParaRPr lang="en-US" b="0" dirty="0"/>
          </a:p>
        </p:txBody>
      </p:sp>
      <p:sp>
        <p:nvSpPr>
          <p:cNvPr id="6148" name="Rectangle 3"/>
          <p:cNvSpPr>
            <a:spLocks noGrp="1" noChangeArrowheads="1"/>
          </p:cNvSpPr>
          <p:nvPr>
            <p:ph type="body" idx="1"/>
          </p:nvPr>
        </p:nvSpPr>
        <p:spPr/>
        <p:txBody>
          <a:bodyPr/>
          <a:lstStyle/>
          <a:p>
            <a:r>
              <a:rPr lang="en-US" sz="2400" dirty="0"/>
              <a:t>This example performs an INSERT query by substituting a </a:t>
            </a:r>
            <a:r>
              <a:rPr lang="en-US" sz="2400" i="1" dirty="0"/>
              <a:t>name</a:t>
            </a:r>
            <a:r>
              <a:rPr lang="en-US" sz="2400" dirty="0"/>
              <a:t> and a </a:t>
            </a:r>
            <a:r>
              <a:rPr lang="en-US" sz="2400" i="1" dirty="0"/>
              <a:t>value</a:t>
            </a:r>
            <a:r>
              <a:rPr lang="en-US" sz="2400" dirty="0"/>
              <a:t> for the named placeholders</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pPr marL="0" indent="0">
              <a:buNone/>
            </a:pPr>
            <a:endParaRPr lang="en-US" sz="2400" dirty="0" smtClean="0"/>
          </a:p>
          <a:p>
            <a:endParaRPr lang="en-US" sz="2400" dirty="0"/>
          </a:p>
        </p:txBody>
      </p:sp>
      <p:pic>
        <p:nvPicPr>
          <p:cNvPr id="2" name="Picture 2" descr="C:\Users\TONY HUNG CUONG\Deskto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770907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15</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smtClean="0"/>
              <a:t>Example</a:t>
            </a:r>
            <a:endParaRPr lang="en-US" b="0" dirty="0"/>
          </a:p>
        </p:txBody>
      </p:sp>
      <p:sp>
        <p:nvSpPr>
          <p:cNvPr id="6148" name="Rectangle 3"/>
          <p:cNvSpPr>
            <a:spLocks noGrp="1" noChangeArrowheads="1"/>
          </p:cNvSpPr>
          <p:nvPr>
            <p:ph type="body" idx="1"/>
          </p:nvPr>
        </p:nvSpPr>
        <p:spPr/>
        <p:txBody>
          <a:bodyPr/>
          <a:lstStyle/>
          <a:p>
            <a:r>
              <a:rPr lang="en-US" sz="2400" dirty="0"/>
              <a:t>This example performs an INSERT query by substituting a </a:t>
            </a:r>
            <a:r>
              <a:rPr lang="en-US" sz="2400" i="1" dirty="0"/>
              <a:t>name</a:t>
            </a:r>
            <a:r>
              <a:rPr lang="en-US" sz="2400" dirty="0"/>
              <a:t> and a </a:t>
            </a:r>
            <a:r>
              <a:rPr lang="en-US" sz="2400" i="1" dirty="0"/>
              <a:t>value</a:t>
            </a:r>
            <a:r>
              <a:rPr lang="en-US" sz="2400" dirty="0"/>
              <a:t> for the positional </a:t>
            </a:r>
            <a:r>
              <a:rPr lang="en-US" sz="2400" i="1" dirty="0"/>
              <a:t>?</a:t>
            </a:r>
            <a:r>
              <a:rPr lang="en-US" sz="2400" dirty="0"/>
              <a:t> placeholders</a:t>
            </a:r>
            <a:r>
              <a:rPr lang="en-US" sz="2400" dirty="0" smtClean="0"/>
              <a:t>.</a:t>
            </a:r>
          </a:p>
          <a:p>
            <a:endParaRPr lang="en-US" sz="2400" dirty="0"/>
          </a:p>
          <a:p>
            <a:endParaRPr lang="en-US" sz="2400" dirty="0"/>
          </a:p>
        </p:txBody>
      </p:sp>
      <p:pic>
        <p:nvPicPr>
          <p:cNvPr id="8194" name="Picture 2" descr="C:\Users\TONY HUNG CUONG\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7239000" cy="425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674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The </a:t>
            </a:r>
            <a:r>
              <a:rPr lang="en-US" sz="3600" b="0" dirty="0" err="1"/>
              <a:t>PDOStatement</a:t>
            </a:r>
            <a:r>
              <a:rPr lang="en-US" sz="3600" b="0" dirty="0"/>
              <a:t> class</a:t>
            </a:r>
            <a:r>
              <a:rPr lang="en-US" sz="3600" b="0" dirty="0">
                <a:hlinkClick r:id="rId2"/>
              </a:rPr>
              <a:t> </a:t>
            </a:r>
            <a:r>
              <a:rPr lang="en-US" sz="3600" b="0" dirty="0"/>
              <a:t/>
            </a:r>
            <a:br>
              <a:rPr lang="en-US" sz="3600" b="0" dirty="0"/>
            </a:br>
            <a:endParaRPr lang="en-US" sz="3600" b="0" dirty="0"/>
          </a:p>
        </p:txBody>
      </p:sp>
      <p:sp>
        <p:nvSpPr>
          <p:cNvPr id="3" name="Content Placeholder 2"/>
          <p:cNvSpPr>
            <a:spLocks noGrp="1"/>
          </p:cNvSpPr>
          <p:nvPr>
            <p:ph idx="1"/>
          </p:nvPr>
        </p:nvSpPr>
        <p:spPr/>
        <p:txBody>
          <a:bodyPr/>
          <a:lstStyle/>
          <a:p>
            <a:r>
              <a:rPr lang="en-US" dirty="0"/>
              <a:t>Represents a prepared statement and, after the statement is executed, an associated result set</a:t>
            </a:r>
            <a:r>
              <a:rPr lang="en-US" dirty="0" smtClean="0"/>
              <a:t>.</a:t>
            </a:r>
          </a:p>
          <a:p>
            <a:r>
              <a:rPr lang="en-US" dirty="0" smtClean="0"/>
              <a:t>Methods:</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16</a:t>
            </a:fld>
            <a:r>
              <a:rPr lang="en-US" smtClean="0">
                <a:latin typeface="Verdana" pitchFamily="34" charset="0"/>
              </a:rPr>
              <a:t> of 19</a:t>
            </a:r>
            <a:endParaRPr lang="en-US">
              <a:latin typeface="Verdana" pitchFamily="34" charset="0"/>
            </a:endParaRPr>
          </a:p>
        </p:txBody>
      </p:sp>
      <p:pic>
        <p:nvPicPr>
          <p:cNvPr id="9218" name="Picture 2" descr="C:\Users\TONY HUNG CUONG\Desktop\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32" y="2514600"/>
            <a:ext cx="7581900"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8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connect to </a:t>
            </a:r>
            <a:r>
              <a:rPr lang="en-US" smtClean="0"/>
              <a:t>database with PDO</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098109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715962"/>
          </a:xfrm>
        </p:spPr>
        <p:txBody>
          <a:bodyPr/>
          <a:lstStyle/>
          <a:p>
            <a:r>
              <a:rPr lang="en-US" sz="3200" dirty="0"/>
              <a:t>Some Other Helpful Methods</a:t>
            </a:r>
            <a:br>
              <a:rPr lang="en-US" sz="3200" dirty="0"/>
            </a:br>
            <a:endParaRPr lang="en-US" sz="3200" b="0" dirty="0"/>
          </a:p>
        </p:txBody>
      </p:sp>
      <p:sp>
        <p:nvSpPr>
          <p:cNvPr id="3" name="Content Placeholder 2"/>
          <p:cNvSpPr>
            <a:spLocks noGrp="1"/>
          </p:cNvSpPr>
          <p:nvPr>
            <p:ph idx="1"/>
          </p:nvPr>
        </p:nvSpPr>
        <p:spPr/>
        <p:txBody>
          <a:bodyPr/>
          <a:lstStyle/>
          <a:p>
            <a:r>
              <a:rPr lang="en-US" dirty="0" err="1"/>
              <a:t>lastInsertId</a:t>
            </a:r>
            <a:r>
              <a:rPr lang="en-US" dirty="0" smtClean="0"/>
              <a:t>() method</a:t>
            </a:r>
          </a:p>
          <a:p>
            <a:pPr lvl="1"/>
            <a:r>
              <a:rPr lang="en-US" dirty="0"/>
              <a:t>I</a:t>
            </a:r>
            <a:r>
              <a:rPr lang="en-US" dirty="0" smtClean="0"/>
              <a:t>s </a:t>
            </a:r>
            <a:r>
              <a:rPr lang="en-US" dirty="0"/>
              <a:t>always called on the database handle, not statement handle, and will return the auto incremented id of the last inserted row by that connection</a:t>
            </a:r>
            <a:r>
              <a:rPr lang="en-US" dirty="0" smtClean="0"/>
              <a:t>.</a:t>
            </a:r>
            <a:endParaRPr lang="en-US" sz="2800" dirty="0" smtClean="0"/>
          </a:p>
          <a:p>
            <a:r>
              <a:rPr lang="en-US" dirty="0"/>
              <a:t>exec() method </a:t>
            </a:r>
            <a:endParaRPr lang="en-US" dirty="0" smtClean="0"/>
          </a:p>
          <a:p>
            <a:pPr lvl="1"/>
            <a:r>
              <a:rPr lang="en-US" dirty="0"/>
              <a:t>I</a:t>
            </a:r>
            <a:r>
              <a:rPr lang="en-US" dirty="0" smtClean="0"/>
              <a:t>s </a:t>
            </a:r>
            <a:r>
              <a:rPr lang="en-US" dirty="0"/>
              <a:t>used for operations that can not return data other then the affected rows</a:t>
            </a:r>
            <a:r>
              <a:rPr lang="en-US" dirty="0" smtClean="0"/>
              <a:t>.</a:t>
            </a:r>
            <a:endParaRPr lang="en-US" sz="2800" dirty="0" smtClean="0"/>
          </a:p>
          <a:p>
            <a:r>
              <a:rPr lang="en-US" dirty="0" err="1"/>
              <a:t>rowCount</a:t>
            </a:r>
            <a:r>
              <a:rPr lang="en-US" dirty="0"/>
              <a:t>() </a:t>
            </a:r>
            <a:r>
              <a:rPr lang="en-US" dirty="0" smtClean="0"/>
              <a:t>method</a:t>
            </a:r>
          </a:p>
          <a:p>
            <a:pPr lvl="1"/>
            <a:r>
              <a:rPr lang="en-US" dirty="0" smtClean="0"/>
              <a:t>Returns </a:t>
            </a:r>
            <a:r>
              <a:rPr lang="en-US" dirty="0"/>
              <a:t>an integer indicating the number of rows affected by an operation.</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653505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PDO</a:t>
            </a:r>
            <a:br>
              <a:rPr lang="en-US" dirty="0"/>
            </a:br>
            <a:r>
              <a:rPr lang="en-US" b="0" dirty="0" smtClean="0"/>
              <a:t>	</a:t>
            </a:r>
            <a:endParaRPr lang="en-US" b="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sz="2400" dirty="0"/>
              <a:t>PDO can use exceptions to handle errors, which means anything you do with PDO should be wrapped in a try/catch block. </a:t>
            </a:r>
            <a:endParaRPr lang="en-US" sz="2400" dirty="0" smtClean="0"/>
          </a:p>
          <a:p>
            <a:r>
              <a:rPr lang="en-US" sz="2400" dirty="0" smtClean="0"/>
              <a:t>You </a:t>
            </a:r>
            <a:r>
              <a:rPr lang="en-US" sz="2400" dirty="0"/>
              <a:t>can force PDO into one of three error modes by setting the error mode attribute on your newly created database handle. </a:t>
            </a:r>
            <a:endParaRPr lang="en-US" sz="2400" dirty="0" smtClean="0"/>
          </a:p>
          <a:p>
            <a:r>
              <a:rPr lang="en-US" sz="2400" dirty="0"/>
              <a:t>No matter what error mode you set, an error connecting will always produce an exception, and creating a connection should always be contained in a try/catch block</a:t>
            </a:r>
            <a:r>
              <a:rPr lang="en-US" sz="2400" dirty="0" smtClean="0"/>
              <a:t>.</a:t>
            </a:r>
          </a:p>
          <a:p>
            <a:r>
              <a:rPr lang="en-US" sz="2400" dirty="0" smtClean="0"/>
              <a:t>Example:</a:t>
            </a:r>
          </a:p>
          <a:p>
            <a:endParaRPr lang="en-US" sz="2400" dirty="0"/>
          </a:p>
        </p:txBody>
      </p:sp>
      <p:pic>
        <p:nvPicPr>
          <p:cNvPr id="12290" name="Picture 2" descr="C:\Users\TONY HUNG CUONG\Desktop\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52" y="4953000"/>
            <a:ext cx="6838648"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5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r>
              <a:rPr lang="en-US" sz="3200" dirty="0" smtClean="0"/>
              <a:t>Introduction to PDO</a:t>
            </a:r>
          </a:p>
          <a:p>
            <a:r>
              <a:rPr lang="en-US" sz="3200" dirty="0" err="1" smtClean="0"/>
              <a:t>PreparedStatement</a:t>
            </a:r>
            <a:endParaRPr lang="en-US" sz="3200" dirty="0" smtClean="0"/>
          </a:p>
          <a:p>
            <a:r>
              <a:rPr lang="en-US" sz="3200" dirty="0" smtClean="0"/>
              <a:t>Exception in PDO</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PDO</a:t>
            </a:r>
            <a:br>
              <a:rPr lang="en-US" dirty="0"/>
            </a:br>
            <a:r>
              <a:rPr lang="en-US" b="0" dirty="0"/>
              <a:t>	</a:t>
            </a:r>
          </a:p>
        </p:txBody>
      </p:sp>
      <p:sp>
        <p:nvSpPr>
          <p:cNvPr id="3" name="Content Placeholder 2"/>
          <p:cNvSpPr>
            <a:spLocks noGrp="1"/>
          </p:cNvSpPr>
          <p:nvPr>
            <p:ph idx="1"/>
          </p:nvPr>
        </p:nvSpPr>
        <p:spPr/>
        <p:txBody>
          <a:bodyPr/>
          <a:lstStyle/>
          <a:p>
            <a:r>
              <a:rPr lang="en-US" sz="2400" b="1" dirty="0"/>
              <a:t>PDO::ERRMODE_SILENT</a:t>
            </a:r>
          </a:p>
          <a:p>
            <a:pPr lvl="1"/>
            <a:r>
              <a:rPr lang="en-US" sz="2000" dirty="0"/>
              <a:t>This is the default error mode. If you leave it in this mode, you'll have to check for errors in the way you're probably used to if you used the </a:t>
            </a:r>
            <a:r>
              <a:rPr lang="en-US" sz="2000" dirty="0" err="1"/>
              <a:t>mysql</a:t>
            </a:r>
            <a:r>
              <a:rPr lang="en-US" sz="2000" dirty="0"/>
              <a:t> or </a:t>
            </a:r>
            <a:r>
              <a:rPr lang="en-US" sz="2000" dirty="0" err="1"/>
              <a:t>mysqli</a:t>
            </a:r>
            <a:r>
              <a:rPr lang="en-US" sz="2000" dirty="0"/>
              <a:t> extensions. The other two methods are more ideal for DRY programming.</a:t>
            </a:r>
          </a:p>
          <a:p>
            <a:r>
              <a:rPr lang="en-US" sz="2400" b="1" dirty="0"/>
              <a:t>PDO::ERRMODE_WARNING</a:t>
            </a:r>
          </a:p>
          <a:p>
            <a:pPr lvl="1"/>
            <a:r>
              <a:rPr lang="en-US" sz="2000" dirty="0"/>
              <a:t>This mode will issue a standard PHP warning, and allow the program to continue execution. It's useful for debugging.</a:t>
            </a:r>
          </a:p>
          <a:p>
            <a:r>
              <a:rPr lang="en-US" sz="2400" b="1" dirty="0"/>
              <a:t>PDO::ERRMODE_EXCEPTION</a:t>
            </a:r>
          </a:p>
          <a:p>
            <a:pPr lvl="1"/>
            <a:r>
              <a:rPr lang="en-US" sz="2000" dirty="0"/>
              <a:t>This is the mode you should want in most situations. It fires an exception, allowing you to handle errors gracefully and hide data that might help someone exploit your system.</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747860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PDO</a:t>
            </a:r>
            <a:br>
              <a:rPr lang="en-US" dirty="0"/>
            </a:br>
            <a:r>
              <a:rPr lang="en-US" b="0" dirty="0"/>
              <a:t>	</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sz="2400" dirty="0" smtClean="0"/>
              <a:t>Example: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000" dirty="0" smtClean="0"/>
              <a:t>Note: </a:t>
            </a:r>
            <a:r>
              <a:rPr lang="en-US" sz="2000" dirty="0"/>
              <a:t>A great benefit of PDO is that it has an exception class to handle any problems that may occur in our database queries. If an exception is thrown within the try{ } block, the script stops executing and flows directly to the first catch(){ } block.</a:t>
            </a:r>
            <a:endParaRPr lang="en-US" sz="2000" dirty="0" smtClean="0"/>
          </a:p>
          <a:p>
            <a:endParaRPr lang="en-US" sz="2400" dirty="0"/>
          </a:p>
          <a:p>
            <a:endParaRPr lang="en-US" sz="2400" dirty="0"/>
          </a:p>
        </p:txBody>
      </p:sp>
      <p:pic>
        <p:nvPicPr>
          <p:cNvPr id="13314" name="Picture 2" descr="C:\Users\TONY HUNG CUONG\Desktop\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4" y="1676400"/>
            <a:ext cx="76584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09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Content Placeholder 2"/>
          <p:cNvSpPr>
            <a:spLocks noGrp="1"/>
          </p:cNvSpPr>
          <p:nvPr>
            <p:ph idx="1"/>
          </p:nvPr>
        </p:nvSpPr>
        <p:spPr/>
        <p:txBody>
          <a:bodyPr/>
          <a:lstStyle/>
          <a:p>
            <a:r>
              <a:rPr lang="en-US" dirty="0" smtClean="0"/>
              <a:t>Example create database in PDO:</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pic>
        <p:nvPicPr>
          <p:cNvPr id="14338" name="Picture 2" descr="C:\Users\TONY HUNG CUONG\Desktop\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600200"/>
            <a:ext cx="6138617"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7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lstStyle/>
          <a:p>
            <a:r>
              <a:rPr lang="en-US" dirty="0" smtClean="0"/>
              <a:t>Example create table in PDO:</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23</a:t>
            </a:fld>
            <a:r>
              <a:rPr lang="en-US" smtClean="0">
                <a:latin typeface="Verdana" pitchFamily="34" charset="0"/>
              </a:rPr>
              <a:t> of 19</a:t>
            </a:r>
            <a:endParaRPr lang="en-US">
              <a:latin typeface="Verdana" pitchFamily="34" charset="0"/>
            </a:endParaRPr>
          </a:p>
        </p:txBody>
      </p:sp>
      <p:pic>
        <p:nvPicPr>
          <p:cNvPr id="15362" name="Picture 2" descr="C:\Users\TONY HUNG CUONG\Deskt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199"/>
            <a:ext cx="6743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database operation using PDO</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24</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6350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3200" dirty="0"/>
              <a:t>Introduction to PDO</a:t>
            </a:r>
          </a:p>
          <a:p>
            <a:r>
              <a:rPr lang="en-US" sz="3200" dirty="0" err="1"/>
              <a:t>PreparedStatement</a:t>
            </a:r>
            <a:endParaRPr lang="en-US" sz="3200" dirty="0"/>
          </a:p>
          <a:p>
            <a:r>
              <a:rPr lang="en-US" sz="3200" dirty="0"/>
              <a:t>Exception in PDO</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25</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23209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What is PDO</a:t>
            </a:r>
            <a:endParaRPr lang="en-US" sz="3600" dirty="0"/>
          </a:p>
        </p:txBody>
      </p:sp>
      <p:sp>
        <p:nvSpPr>
          <p:cNvPr id="3" name="Content Placeholder 2"/>
          <p:cNvSpPr>
            <a:spLocks noGrp="1"/>
          </p:cNvSpPr>
          <p:nvPr>
            <p:ph idx="1"/>
          </p:nvPr>
        </p:nvSpPr>
        <p:spPr/>
        <p:txBody>
          <a:bodyPr/>
          <a:lstStyle/>
          <a:p>
            <a:r>
              <a:rPr lang="en-US" dirty="0"/>
              <a:t>PHP 5 and later can work with a MySQL database using:</a:t>
            </a:r>
          </a:p>
          <a:p>
            <a:pPr lvl="1"/>
            <a:r>
              <a:rPr lang="en-US" b="1" dirty="0" err="1"/>
              <a:t>MySQLi</a:t>
            </a:r>
            <a:r>
              <a:rPr lang="en-US" b="1" dirty="0"/>
              <a:t> extension</a:t>
            </a:r>
            <a:r>
              <a:rPr lang="en-US" dirty="0"/>
              <a:t> (the "</a:t>
            </a:r>
            <a:r>
              <a:rPr lang="en-US" dirty="0" err="1"/>
              <a:t>i</a:t>
            </a:r>
            <a:r>
              <a:rPr lang="en-US" dirty="0"/>
              <a:t>" stands for improved)</a:t>
            </a:r>
          </a:p>
          <a:p>
            <a:pPr lvl="1"/>
            <a:r>
              <a:rPr lang="en-US" b="1" dirty="0"/>
              <a:t>PDO (PHP Data Objects)</a:t>
            </a:r>
            <a:endParaRPr lang="en-US" dirty="0"/>
          </a:p>
          <a:p>
            <a:r>
              <a:rPr lang="en-US" dirty="0"/>
              <a:t>Earlier versions of PHP used the MySQL extension. However, this extension was deprecated in 2012</a:t>
            </a:r>
            <a:r>
              <a:rPr lang="en-US" dirty="0" smtClean="0"/>
              <a:t>.</a:t>
            </a:r>
          </a:p>
          <a:p>
            <a:r>
              <a:rPr lang="en-US" dirty="0"/>
              <a:t>PDO is a PHP extension to </a:t>
            </a:r>
            <a:r>
              <a:rPr lang="en-US" dirty="0" smtClean="0"/>
              <a:t>formalize </a:t>
            </a:r>
            <a:r>
              <a:rPr lang="en-US" dirty="0"/>
              <a:t>PHP's database connections by creating a uniform interface. This allows developers to create code which is portable across many databases and platforms</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3</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26330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MySQLi</a:t>
            </a:r>
            <a:r>
              <a:rPr lang="en-US" b="0" dirty="0"/>
              <a:t> or PDO?</a:t>
            </a:r>
            <a:br>
              <a:rPr lang="en-US" b="0" dirty="0"/>
            </a:br>
            <a:endParaRPr lang="en-US" dirty="0"/>
          </a:p>
        </p:txBody>
      </p:sp>
      <p:sp>
        <p:nvSpPr>
          <p:cNvPr id="3" name="Content Placeholder 2"/>
          <p:cNvSpPr>
            <a:spLocks noGrp="1"/>
          </p:cNvSpPr>
          <p:nvPr>
            <p:ph idx="1"/>
          </p:nvPr>
        </p:nvSpPr>
        <p:spPr/>
        <p:txBody>
          <a:bodyPr/>
          <a:lstStyle/>
          <a:p>
            <a:r>
              <a:rPr lang="en-US" sz="2400" dirty="0"/>
              <a:t>Both </a:t>
            </a:r>
            <a:r>
              <a:rPr lang="en-US" sz="2400" dirty="0" err="1"/>
              <a:t>MySQLi</a:t>
            </a:r>
            <a:r>
              <a:rPr lang="en-US" sz="2400" dirty="0"/>
              <a:t> and PDO have their advantages:</a:t>
            </a:r>
          </a:p>
          <a:p>
            <a:pPr lvl="1"/>
            <a:r>
              <a:rPr lang="en-US" sz="2000" dirty="0"/>
              <a:t>PDO will work on 12 different database systems, whereas </a:t>
            </a:r>
            <a:r>
              <a:rPr lang="en-US" sz="2000" dirty="0" err="1"/>
              <a:t>MySQLi</a:t>
            </a:r>
            <a:r>
              <a:rPr lang="en-US" sz="2000" dirty="0"/>
              <a:t> will only work with MySQL databases.</a:t>
            </a:r>
          </a:p>
          <a:p>
            <a:pPr lvl="1"/>
            <a:r>
              <a:rPr lang="en-US" sz="2000" dirty="0"/>
              <a:t>So, if you have to switch your project to use another database, PDO makes the process easy. You only have to change the connection string and a few queries. With </a:t>
            </a:r>
            <a:r>
              <a:rPr lang="en-US" sz="2000" dirty="0" err="1"/>
              <a:t>MySQLi</a:t>
            </a:r>
            <a:r>
              <a:rPr lang="en-US" sz="2000" dirty="0"/>
              <a:t>, you will need to rewrite the entire code - queries included.</a:t>
            </a:r>
          </a:p>
          <a:p>
            <a:r>
              <a:rPr lang="en-US" sz="2400" dirty="0"/>
              <a:t>Both are object-oriented, but </a:t>
            </a:r>
            <a:r>
              <a:rPr lang="en-US" sz="2400" dirty="0" err="1"/>
              <a:t>MySQLi</a:t>
            </a:r>
            <a:r>
              <a:rPr lang="en-US" sz="2400" dirty="0"/>
              <a:t> also offers a procedural API.</a:t>
            </a:r>
          </a:p>
          <a:p>
            <a:r>
              <a:rPr lang="en-US" sz="2400" dirty="0"/>
              <a:t>Both support Prepared Statements. Prepared Statements protect from SQL injection, and are very important for web application security.</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4</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84116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Introduction to PDO</a:t>
            </a:r>
            <a:endParaRPr lang="en-US" dirty="0"/>
          </a:p>
        </p:txBody>
      </p:sp>
      <p:sp>
        <p:nvSpPr>
          <p:cNvPr id="3" name="Content Placeholder 2"/>
          <p:cNvSpPr>
            <a:spLocks noGrp="1"/>
          </p:cNvSpPr>
          <p:nvPr>
            <p:ph idx="1"/>
          </p:nvPr>
        </p:nvSpPr>
        <p:spPr/>
        <p:txBody>
          <a:bodyPr/>
          <a:lstStyle/>
          <a:p>
            <a:r>
              <a:rPr lang="en-US" sz="2000" dirty="0"/>
              <a:t>The </a:t>
            </a:r>
            <a:r>
              <a:rPr lang="en-US" sz="2000" i="1" dirty="0"/>
              <a:t>PHP Data Objects</a:t>
            </a:r>
            <a:r>
              <a:rPr lang="en-US" sz="2000" dirty="0"/>
              <a:t> (PDO) extension defines a lightweight, consistent interface for accessing databases in PHP. Each database driver that implements the PDO interface can expose database-specific features as regular extension functions. </a:t>
            </a:r>
            <a:endParaRPr lang="en-US" sz="2000" dirty="0" smtClean="0"/>
          </a:p>
          <a:p>
            <a:r>
              <a:rPr lang="en-US" sz="2000" dirty="0" smtClean="0"/>
              <a:t>Note </a:t>
            </a:r>
            <a:r>
              <a:rPr lang="en-US" sz="2000" dirty="0"/>
              <a:t>that you cannot perform any database functions using the PDO extension by itself; you must use a </a:t>
            </a:r>
            <a:r>
              <a:rPr lang="en-US" sz="2000" dirty="0">
                <a:hlinkClick r:id="rId2"/>
              </a:rPr>
              <a:t>database-specific PDO driver</a:t>
            </a:r>
            <a:r>
              <a:rPr lang="en-US" sz="2000" dirty="0"/>
              <a:t> to access a database </a:t>
            </a:r>
            <a:r>
              <a:rPr lang="en-US" sz="2000" dirty="0" smtClean="0"/>
              <a:t>server.</a:t>
            </a:r>
          </a:p>
          <a:p>
            <a:r>
              <a:rPr lang="en-US" sz="2000" dirty="0"/>
              <a:t>PDO provides a </a:t>
            </a:r>
            <a:r>
              <a:rPr lang="en-US" sz="2000" i="1" dirty="0"/>
              <a:t>data-access</a:t>
            </a:r>
            <a:r>
              <a:rPr lang="en-US" sz="2000" dirty="0"/>
              <a:t> abstraction layer, which means that, regardless of which database you're using, you use the same functions to issue queries and fetch data. </a:t>
            </a:r>
            <a:endParaRPr lang="en-US" sz="2000" dirty="0" smtClean="0"/>
          </a:p>
          <a:p>
            <a:r>
              <a:rPr lang="en-US" sz="2000" dirty="0" smtClean="0"/>
              <a:t>PDO </a:t>
            </a:r>
            <a:r>
              <a:rPr lang="en-US" sz="2000" dirty="0"/>
              <a:t>does </a:t>
            </a:r>
            <a:r>
              <a:rPr lang="en-US" sz="2000" i="1" dirty="0"/>
              <a:t>not</a:t>
            </a:r>
            <a:r>
              <a:rPr lang="en-US" sz="2000" dirty="0"/>
              <a:t> provide a </a:t>
            </a:r>
            <a:r>
              <a:rPr lang="en-US" sz="2000" i="1" dirty="0"/>
              <a:t>database</a:t>
            </a:r>
            <a:r>
              <a:rPr lang="en-US" sz="2000" dirty="0"/>
              <a:t> abstraction; it doesn't rewrite SQL or emulate missing features. You should use a full-blown abstraction layer if you need that facility</a:t>
            </a:r>
            <a:r>
              <a:rPr lang="en-US" sz="2000" dirty="0" smtClean="0"/>
              <a:t>.</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5</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54089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Introduction to OOP</a:t>
            </a:r>
            <a:endParaRPr lang="en-US" dirty="0"/>
          </a:p>
        </p:txBody>
      </p:sp>
      <p:sp>
        <p:nvSpPr>
          <p:cNvPr id="3" name="Content Placeholder 2"/>
          <p:cNvSpPr>
            <a:spLocks noGrp="1"/>
          </p:cNvSpPr>
          <p:nvPr>
            <p:ph idx="1"/>
          </p:nvPr>
        </p:nvSpPr>
        <p:spPr/>
        <p:txBody>
          <a:bodyPr/>
          <a:lstStyle/>
          <a:p>
            <a:r>
              <a:rPr lang="en-US" sz="2400" dirty="0"/>
              <a:t>PDO ships with PHP 5.1, and is available as a PECL extension for PHP 5.0; PDO requires the new OO features in the core of PHP 5, and so will not run with earlier versions of PHP</a:t>
            </a:r>
            <a:r>
              <a:rPr lang="en-US" sz="2400" dirty="0" smtClean="0"/>
              <a:t>.</a:t>
            </a:r>
          </a:p>
          <a:p>
            <a:endParaRPr lang="en-US" sz="2400" dirty="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6</a:t>
            </a:fld>
            <a:r>
              <a:rPr lang="en-US" smtClean="0">
                <a:latin typeface="Verdana" pitchFamily="34" charset="0"/>
              </a:rPr>
              <a:t> of 19</a:t>
            </a:r>
            <a:endParaRPr lang="en-US">
              <a:latin typeface="Verdana" pitchFamily="34" charset="0"/>
            </a:endParaRPr>
          </a:p>
        </p:txBody>
      </p:sp>
      <p:pic>
        <p:nvPicPr>
          <p:cNvPr id="1026"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92544"/>
            <a:ext cx="7684610" cy="19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18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Support</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7</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000" dirty="0"/>
              <a:t>The extension can support any database that a PDO driver has been written for. </a:t>
            </a:r>
            <a:r>
              <a:rPr lang="en-US" sz="2000" dirty="0" smtClean="0"/>
              <a:t>The following </a:t>
            </a:r>
            <a:r>
              <a:rPr lang="en-US" sz="2000" dirty="0"/>
              <a:t>database drivers are available</a:t>
            </a:r>
            <a:r>
              <a:rPr lang="en-US" sz="2000" dirty="0" smtClean="0"/>
              <a:t>:</a:t>
            </a:r>
          </a:p>
          <a:p>
            <a:pPr lvl="1"/>
            <a:r>
              <a:rPr lang="en-US" sz="1800" dirty="0"/>
              <a:t>PDO_DBLIB ( </a:t>
            </a:r>
            <a:r>
              <a:rPr lang="en-US" sz="1800" dirty="0" err="1"/>
              <a:t>FreeTDS</a:t>
            </a:r>
            <a:r>
              <a:rPr lang="en-US" sz="1800" dirty="0"/>
              <a:t> / Microsoft SQL Server / Sybase )</a:t>
            </a:r>
          </a:p>
          <a:p>
            <a:pPr lvl="1"/>
            <a:r>
              <a:rPr lang="en-US" sz="1800" dirty="0"/>
              <a:t>PDO_FIREBIRD ( Firebird/</a:t>
            </a:r>
            <a:r>
              <a:rPr lang="en-US" sz="1800" dirty="0" err="1"/>
              <a:t>Interbase</a:t>
            </a:r>
            <a:r>
              <a:rPr lang="en-US" sz="1800" dirty="0"/>
              <a:t> 6 )</a:t>
            </a:r>
          </a:p>
          <a:p>
            <a:pPr lvl="1"/>
            <a:r>
              <a:rPr lang="en-US" sz="1800" dirty="0"/>
              <a:t>PDO_IBM ( IBM DB2 )</a:t>
            </a:r>
          </a:p>
          <a:p>
            <a:pPr lvl="1"/>
            <a:r>
              <a:rPr lang="en-US" sz="1800" dirty="0"/>
              <a:t>PDO_INFORMIX ( IBM Informix Dynamic Server )</a:t>
            </a:r>
          </a:p>
          <a:p>
            <a:pPr lvl="1"/>
            <a:r>
              <a:rPr lang="en-US" sz="1800" dirty="0"/>
              <a:t>PDO_MYSQL ( MySQL 3.x/4.x/5.x )</a:t>
            </a:r>
          </a:p>
          <a:p>
            <a:pPr lvl="1"/>
            <a:r>
              <a:rPr lang="en-US" sz="1800" dirty="0"/>
              <a:t>PDO_OCI ( Oracle Call Interface )</a:t>
            </a:r>
          </a:p>
          <a:p>
            <a:pPr lvl="1"/>
            <a:r>
              <a:rPr lang="en-US" sz="1800" dirty="0"/>
              <a:t>PDO_ODBC ( ODBC v3 (IBM DB2, </a:t>
            </a:r>
            <a:r>
              <a:rPr lang="en-US" sz="1800" dirty="0" err="1"/>
              <a:t>unixODBC</a:t>
            </a:r>
            <a:r>
              <a:rPr lang="en-US" sz="1800" dirty="0"/>
              <a:t> and win32 ODBC) )</a:t>
            </a:r>
          </a:p>
          <a:p>
            <a:pPr lvl="1"/>
            <a:r>
              <a:rPr lang="en-US" sz="1800" dirty="0"/>
              <a:t>PDO_PGSQL ( PostgreSQL )</a:t>
            </a:r>
          </a:p>
          <a:p>
            <a:pPr lvl="1"/>
            <a:r>
              <a:rPr lang="en-US" sz="1800" dirty="0"/>
              <a:t>PDO_SQLITE ( SQLite 3 and SQLite 2 )</a:t>
            </a:r>
          </a:p>
          <a:p>
            <a:pPr lvl="1"/>
            <a:r>
              <a:rPr lang="en-US" sz="1800" dirty="0"/>
              <a:t>PDO_4D ( 4D </a:t>
            </a:r>
            <a:r>
              <a:rPr lang="en-US" sz="1800" dirty="0" smtClean="0"/>
              <a:t>)</a:t>
            </a:r>
          </a:p>
          <a:p>
            <a:r>
              <a:rPr lang="en-US" sz="2200" dirty="0"/>
              <a:t>All of these drivers are not necessarily available on your system; here's a quick way to find out which drivers you have</a:t>
            </a:r>
            <a:r>
              <a:rPr lang="en-US" sz="2200" dirty="0" smtClean="0"/>
              <a:t>:</a:t>
            </a:r>
          </a:p>
          <a:p>
            <a:endParaRPr lang="en-US" sz="2200" dirty="0"/>
          </a:p>
          <a:p>
            <a:pPr lvl="1"/>
            <a:endParaRPr lang="en-US" sz="1600" dirty="0"/>
          </a:p>
        </p:txBody>
      </p:sp>
      <p:pic>
        <p:nvPicPr>
          <p:cNvPr id="2050" name="Picture 2" descr="C:\Users\TONY HUNG CUONG\Desktop\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808518"/>
            <a:ext cx="4950619"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58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Connecting to MySQL</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sp>
        <p:nvSpPr>
          <p:cNvPr id="5" name="Content Placeholder 4"/>
          <p:cNvSpPr>
            <a:spLocks noGrp="1"/>
          </p:cNvSpPr>
          <p:nvPr>
            <p:ph idx="1"/>
          </p:nvPr>
        </p:nvSpPr>
        <p:spPr/>
        <p:txBody>
          <a:bodyPr/>
          <a:lstStyle/>
          <a:p>
            <a:r>
              <a:rPr lang="en-US" sz="2000" dirty="0"/>
              <a:t>Connections are established by creating instances of the PDO base class. It doesn't matter which driver you want to use; you always use the PDO class name. The constructor accepts parameters for specifying the database source (known as the DSN) and optionally for the username and password (if any</a:t>
            </a:r>
            <a:r>
              <a:rPr lang="en-US" sz="2000" dirty="0" smtClean="0"/>
              <a:t>).</a:t>
            </a:r>
          </a:p>
          <a:p>
            <a:endParaRPr lang="en-US" sz="2000" dirty="0"/>
          </a:p>
          <a:p>
            <a:endParaRPr lang="en-US" sz="2000" dirty="0" smtClean="0"/>
          </a:p>
          <a:p>
            <a:endParaRPr lang="en-US" sz="2000" dirty="0"/>
          </a:p>
          <a:p>
            <a:endParaRPr lang="en-US" sz="2000" dirty="0" smtClean="0"/>
          </a:p>
          <a:p>
            <a:r>
              <a:rPr lang="en-US" sz="2000" dirty="0" smtClean="0"/>
              <a:t>If </a:t>
            </a:r>
            <a:r>
              <a:rPr lang="en-US" sz="2000" dirty="0"/>
              <a:t>there are any connection errors, a </a:t>
            </a:r>
            <a:r>
              <a:rPr lang="en-US" sz="2000" i="1" dirty="0" err="1"/>
              <a:t>PDOException</a:t>
            </a:r>
            <a:r>
              <a:rPr lang="en-US" sz="2000" dirty="0"/>
              <a:t> object will be thrown. You may catch the exception if you want to handle the error condition, or you may opt to leave it for an application global exception handler that you set up via </a:t>
            </a:r>
            <a:r>
              <a:rPr lang="en-US" sz="2000" dirty="0" err="1">
                <a:hlinkClick r:id="rId2"/>
              </a:rPr>
              <a:t>set_exception_handler</a:t>
            </a:r>
            <a:r>
              <a:rPr lang="en-US" sz="2000" dirty="0">
                <a:hlinkClick r:id="rId2"/>
              </a:rPr>
              <a:t>()</a:t>
            </a:r>
            <a:r>
              <a:rPr lang="en-US" sz="2000" dirty="0"/>
              <a:t>.</a:t>
            </a:r>
          </a:p>
        </p:txBody>
      </p:sp>
      <p:pic>
        <p:nvPicPr>
          <p:cNvPr id="3074" name="Picture 2" descr="C:\Users\TONY HUNG CUONG\Desktop\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691" y="2743200"/>
            <a:ext cx="78079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81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Connecting to MySQL</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9</a:t>
            </a:fld>
            <a:r>
              <a:rPr lang="en-US" smtClean="0">
                <a:latin typeface="Verdana" pitchFamily="34" charset="0"/>
              </a:rPr>
              <a:t> of 19</a:t>
            </a:r>
            <a:endParaRPr lang="en-US">
              <a:latin typeface="Verdana" pitchFamily="34" charset="0"/>
            </a:endParaRPr>
          </a:p>
        </p:txBody>
      </p:sp>
      <p:sp>
        <p:nvSpPr>
          <p:cNvPr id="3" name="Content Placeholder 2"/>
          <p:cNvSpPr>
            <a:spLocks noGrp="1"/>
          </p:cNvSpPr>
          <p:nvPr>
            <p:ph idx="1"/>
          </p:nvPr>
        </p:nvSpPr>
        <p:spPr/>
        <p:txBody>
          <a:bodyPr/>
          <a:lstStyle/>
          <a:p>
            <a:r>
              <a:rPr lang="en-US" sz="2000" dirty="0"/>
              <a:t>Upon successful connection to the database, an instance of the PDO class is returned to your script. The connection remains active for the lifetime of that PDO object. </a:t>
            </a:r>
            <a:endParaRPr lang="en-US" sz="2000" dirty="0" smtClean="0"/>
          </a:p>
          <a:p>
            <a:r>
              <a:rPr lang="en-US" sz="2000" dirty="0" smtClean="0"/>
              <a:t>To </a:t>
            </a:r>
            <a:r>
              <a:rPr lang="en-US" sz="2000" dirty="0"/>
              <a:t>close the connection, you need to destroy the object by ensuring that all remaining references to it are deleted—you do this by assigning NULL to the variable that holds the object. If you don't do this explicitly, PHP will automatically close the connection when your script ends</a:t>
            </a:r>
            <a:r>
              <a:rPr lang="en-US" sz="2000" dirty="0" smtClean="0"/>
              <a:t>.</a:t>
            </a:r>
          </a:p>
          <a:p>
            <a:endParaRPr lang="en-US" sz="2000" dirty="0"/>
          </a:p>
        </p:txBody>
      </p:sp>
      <p:pic>
        <p:nvPicPr>
          <p:cNvPr id="4099" name="Picture 3"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429000"/>
            <a:ext cx="6172200" cy="311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079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998</TotalTime>
  <Words>1125</Words>
  <Application>Microsoft Office PowerPoint</Application>
  <PresentationFormat>On-screen Show (4:3)</PresentationFormat>
  <Paragraphs>136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Slide Template</vt:lpstr>
      <vt:lpstr>Introduction to PDO</vt:lpstr>
      <vt:lpstr>Objectives</vt:lpstr>
      <vt:lpstr>What is PDO</vt:lpstr>
      <vt:lpstr>MySQLi or PDO? </vt:lpstr>
      <vt:lpstr>Introduction to PDO</vt:lpstr>
      <vt:lpstr>Introduction to OOP</vt:lpstr>
      <vt:lpstr>Database Support</vt:lpstr>
      <vt:lpstr>Connecting to MySQL</vt:lpstr>
      <vt:lpstr>Connecting to MySQL</vt:lpstr>
      <vt:lpstr>Closing a connection</vt:lpstr>
      <vt:lpstr>The PDO class </vt:lpstr>
      <vt:lpstr>Prepared statements    </vt:lpstr>
      <vt:lpstr>Prepared statements    </vt:lpstr>
      <vt:lpstr>Example</vt:lpstr>
      <vt:lpstr>Example</vt:lpstr>
      <vt:lpstr>The PDOStatement class  </vt:lpstr>
      <vt:lpstr>Demo</vt:lpstr>
      <vt:lpstr>Some Other Helpful Methods </vt:lpstr>
      <vt:lpstr>Exceptions and PDO  </vt:lpstr>
      <vt:lpstr>Exceptions and PDO  </vt:lpstr>
      <vt:lpstr>Exceptions and PDO  </vt:lpstr>
      <vt:lpstr>Create database</vt:lpstr>
      <vt:lpstr>Create table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TONY HUNG CUONG</cp:lastModifiedBy>
  <cp:revision>243</cp:revision>
  <dcterms:created xsi:type="dcterms:W3CDTF">2018-04-10T08:35:22Z</dcterms:created>
  <dcterms:modified xsi:type="dcterms:W3CDTF">2018-05-23T09:27:30Z</dcterms:modified>
</cp:coreProperties>
</file>