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7" r:id="rId5"/>
    <p:sldId id="283" r:id="rId6"/>
    <p:sldId id="285" r:id="rId7"/>
    <p:sldId id="284" r:id="rId8"/>
    <p:sldId id="286" r:id="rId9"/>
    <p:sldId id="287" r:id="rId10"/>
    <p:sldId id="303" r:id="rId11"/>
    <p:sldId id="288" r:id="rId12"/>
    <p:sldId id="289" r:id="rId13"/>
    <p:sldId id="290" r:id="rId14"/>
    <p:sldId id="291" r:id="rId15"/>
    <p:sldId id="300" r:id="rId16"/>
    <p:sldId id="301" r:id="rId17"/>
    <p:sldId id="299" r:id="rId18"/>
    <p:sldId id="292" r:id="rId19"/>
    <p:sldId id="304" r:id="rId20"/>
    <p:sldId id="293" r:id="rId21"/>
    <p:sldId id="295" r:id="rId22"/>
    <p:sldId id="294" r:id="rId23"/>
    <p:sldId id="302" r:id="rId24"/>
    <p:sldId id="296" r:id="rId25"/>
    <p:sldId id="297" r:id="rId26"/>
    <p:sldId id="305" r:id="rId27"/>
    <p:sldId id="298" r:id="rId28"/>
    <p:sldId id="28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6" name="Picture 2" descr="G:\A Tai lieu giang day va lam viec tai NIIT\Tai lieu chuyen mon NIIT\logoic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257800" y="-1905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eaLnBrk="1" hangingPunct="1"/>
            <a:r>
              <a:rPr lang="en-US" altLang="en-US" sz="4400" dirty="0" smtClean="0"/>
              <a:t>PHP Syntax</a:t>
            </a:r>
          </a:p>
        </p:txBody>
      </p:sp>
      <p:pic>
        <p:nvPicPr>
          <p:cNvPr id="2050" name="Picture 2" descr="G:\A Tai lieu giang day va lam viec tai NIIT\Tai lieu chuyen mon NIIT\logo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6927"/>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Teacher demo about operators for students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3468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Loops</a:t>
            </a:r>
          </a:p>
        </p:txBody>
      </p:sp>
      <p:sp>
        <p:nvSpPr>
          <p:cNvPr id="3" name="Content Placeholder 2"/>
          <p:cNvSpPr>
            <a:spLocks noGrp="1"/>
          </p:cNvSpPr>
          <p:nvPr>
            <p:ph idx="1"/>
          </p:nvPr>
        </p:nvSpPr>
        <p:spPr/>
        <p:txBody>
          <a:bodyPr/>
          <a:lstStyle/>
          <a:p>
            <a:r>
              <a:rPr lang="en-US" sz="2400" dirty="0"/>
              <a:t>Often when you write code, you want the same block of code to run over and over again in a row. Instead of adding several almost equal code-lines in a script, we can use loops to perform a task like this.</a:t>
            </a:r>
          </a:p>
          <a:p>
            <a:r>
              <a:rPr lang="en-US" sz="2400" dirty="0"/>
              <a:t>In PHP, we have the following looping statements:</a:t>
            </a:r>
          </a:p>
          <a:p>
            <a:pPr lvl="1"/>
            <a:r>
              <a:rPr lang="en-US" sz="2000" dirty="0"/>
              <a:t>while - loops through a block of code as long as the specified condition is true</a:t>
            </a:r>
          </a:p>
          <a:p>
            <a:pPr lvl="1"/>
            <a:r>
              <a:rPr lang="en-US" sz="2000" dirty="0"/>
              <a:t>do...while - loops through a block of code once, and then repeats the loop as long as the specified condition is true</a:t>
            </a:r>
          </a:p>
          <a:p>
            <a:pPr lvl="1"/>
            <a:r>
              <a:rPr lang="en-US" sz="2000" dirty="0"/>
              <a:t>for - loops through a block of code a specified number of times</a:t>
            </a:r>
          </a:p>
          <a:p>
            <a:pPr lvl="1"/>
            <a:r>
              <a:rPr lang="en-US" sz="2000" dirty="0" err="1"/>
              <a:t>foreach</a:t>
            </a:r>
            <a:r>
              <a:rPr lang="en-US" sz="2000" dirty="0"/>
              <a:t> - loops through a block of code for each element in an array</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11</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21097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while Loop</a:t>
            </a:r>
          </a:p>
        </p:txBody>
      </p:sp>
      <p:sp>
        <p:nvSpPr>
          <p:cNvPr id="3" name="Content Placeholder 2"/>
          <p:cNvSpPr>
            <a:spLocks noGrp="1"/>
          </p:cNvSpPr>
          <p:nvPr>
            <p:ph idx="1"/>
          </p:nvPr>
        </p:nvSpPr>
        <p:spPr/>
        <p:txBody>
          <a:bodyPr/>
          <a:lstStyle/>
          <a:p>
            <a:r>
              <a:rPr lang="en-US" dirty="0"/>
              <a:t>The while loop executes a block of code as long as the specified condition is true</a:t>
            </a:r>
            <a:r>
              <a:rPr lang="en-US" dirty="0" smtClean="0"/>
              <a:t>.</a:t>
            </a:r>
          </a:p>
          <a:p>
            <a:r>
              <a:rPr lang="en-US" dirty="0" smtClean="0"/>
              <a:t>Syntax</a:t>
            </a:r>
          </a:p>
          <a:p>
            <a:endParaRPr lang="en-US" dirty="0"/>
          </a:p>
          <a:p>
            <a:endParaRPr lang="en-US" dirty="0" smtClean="0"/>
          </a:p>
          <a:p>
            <a:r>
              <a:rPr lang="en-US" dirty="0" smtClean="0"/>
              <a:t>Example</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pic>
        <p:nvPicPr>
          <p:cNvPr id="7170" name="Picture 2" descr="C:\Users\TONY HUNG CUONG\Desktop\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739" y="2590800"/>
            <a:ext cx="3731097" cy="9620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TONY HUNG CUONG\Desktop\p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156" y="4038600"/>
            <a:ext cx="362414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380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do...while Loop</a:t>
            </a:r>
          </a:p>
        </p:txBody>
      </p:sp>
      <p:sp>
        <p:nvSpPr>
          <p:cNvPr id="3" name="Content Placeholder 2"/>
          <p:cNvSpPr>
            <a:spLocks noGrp="1"/>
          </p:cNvSpPr>
          <p:nvPr>
            <p:ph idx="1"/>
          </p:nvPr>
        </p:nvSpPr>
        <p:spPr/>
        <p:txBody>
          <a:bodyPr/>
          <a:lstStyle/>
          <a:p>
            <a:r>
              <a:rPr lang="en-US" sz="2400" dirty="0"/>
              <a:t>The do...while loop will always execute the block of code once, it will then check the condition, and repeat the loop while the specified condition is true</a:t>
            </a:r>
            <a:r>
              <a:rPr lang="en-US" sz="2400" dirty="0" smtClean="0"/>
              <a:t>.</a:t>
            </a:r>
          </a:p>
          <a:p>
            <a:r>
              <a:rPr lang="en-US" sz="2400" dirty="0" smtClean="0"/>
              <a:t>Syntax</a:t>
            </a:r>
          </a:p>
          <a:p>
            <a:endParaRPr lang="en-US" sz="2400" dirty="0"/>
          </a:p>
          <a:p>
            <a:pPr marL="0" indent="0">
              <a:buNone/>
            </a:pPr>
            <a:endParaRPr lang="en-US" sz="2400" dirty="0"/>
          </a:p>
          <a:p>
            <a:pPr marL="0" indent="0">
              <a:buNone/>
            </a:pPr>
            <a:endParaRPr lang="en-US" sz="2400" dirty="0" smtClean="0"/>
          </a:p>
          <a:p>
            <a:r>
              <a:rPr lang="en-US" sz="2400" dirty="0"/>
              <a:t>Notice that in a do while loop the condition is tested AFTER executing the statements within the loop. This means that the do while loop would execute its statements at least once, even if the condition is false the first time.</a:t>
            </a:r>
            <a:endParaRPr lang="en-US" sz="2400" dirty="0" smtClean="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pic>
        <p:nvPicPr>
          <p:cNvPr id="8194" name="Picture 2" descr="C:\Users\TONY HUNG CUONG\Desktop\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00324"/>
            <a:ext cx="35052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08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do...while Loop</a:t>
            </a:r>
            <a:endParaRPr lang="en-US" dirty="0"/>
          </a:p>
        </p:txBody>
      </p:sp>
      <p:sp>
        <p:nvSpPr>
          <p:cNvPr id="3" name="Content Placeholder 2"/>
          <p:cNvSpPr>
            <a:spLocks noGrp="1"/>
          </p:cNvSpPr>
          <p:nvPr>
            <p:ph idx="1"/>
          </p:nvPr>
        </p:nvSpPr>
        <p:spPr>
          <a:xfrm>
            <a:off x="381000" y="914400"/>
            <a:ext cx="8229600" cy="5059363"/>
          </a:xfrm>
        </p:spPr>
        <p:txBody>
          <a:bodyPr/>
          <a:lstStyle/>
          <a:p>
            <a:r>
              <a:rPr lang="en-US" sz="2400" dirty="0"/>
              <a:t>Example</a:t>
            </a:r>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14</a:t>
            </a:fld>
            <a:r>
              <a:rPr lang="en-US" smtClean="0">
                <a:latin typeface="Verdana" pitchFamily="34" charset="0"/>
              </a:rPr>
              <a:t> of 19</a:t>
            </a:r>
            <a:endParaRPr lang="en-US">
              <a:latin typeface="Verdana" pitchFamily="34" charset="0"/>
            </a:endParaRPr>
          </a:p>
        </p:txBody>
      </p:sp>
      <p:pic>
        <p:nvPicPr>
          <p:cNvPr id="6" name="Picture 3" descr="C:\Users\TONY HUNG CUONG\Desktop\p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257800" cy="322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45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for Loop</a:t>
            </a:r>
          </a:p>
        </p:txBody>
      </p:sp>
      <p:sp>
        <p:nvSpPr>
          <p:cNvPr id="3" name="Content Placeholder 2"/>
          <p:cNvSpPr>
            <a:spLocks noGrp="1"/>
          </p:cNvSpPr>
          <p:nvPr>
            <p:ph idx="1"/>
          </p:nvPr>
        </p:nvSpPr>
        <p:spPr/>
        <p:txBody>
          <a:bodyPr/>
          <a:lstStyle/>
          <a:p>
            <a:r>
              <a:rPr lang="en-US" dirty="0"/>
              <a:t>The for loop is used when you know in advance how many times the script should run</a:t>
            </a:r>
            <a:r>
              <a:rPr lang="en-US" dirty="0" smtClean="0"/>
              <a:t>.</a:t>
            </a:r>
          </a:p>
          <a:p>
            <a:r>
              <a:rPr lang="en-US" dirty="0" smtClean="0"/>
              <a:t>Syntax</a:t>
            </a:r>
          </a:p>
          <a:p>
            <a:endParaRPr lang="en-US" dirty="0"/>
          </a:p>
          <a:p>
            <a:endParaRPr lang="en-US" dirty="0" smtClean="0"/>
          </a:p>
          <a:p>
            <a:r>
              <a:rPr lang="en-US" dirty="0"/>
              <a:t>Parameters:</a:t>
            </a:r>
          </a:p>
          <a:p>
            <a:pPr lvl="1"/>
            <a:r>
              <a:rPr lang="en-US" i="1" dirty="0" err="1"/>
              <a:t>init</a:t>
            </a:r>
            <a:r>
              <a:rPr lang="en-US" i="1" dirty="0"/>
              <a:t> counter</a:t>
            </a:r>
            <a:r>
              <a:rPr lang="en-US" dirty="0"/>
              <a:t>: Initialize the loop counter value</a:t>
            </a:r>
          </a:p>
          <a:p>
            <a:pPr lvl="1"/>
            <a:r>
              <a:rPr lang="en-US" i="1" dirty="0"/>
              <a:t>test counter</a:t>
            </a:r>
            <a:r>
              <a:rPr lang="en-US" dirty="0"/>
              <a:t>: Evaluated for each loop iteration. If it evaluates to TRUE, the loop continues. If it evaluates to FALSE, the loop ends.</a:t>
            </a:r>
          </a:p>
          <a:p>
            <a:pPr lvl="1"/>
            <a:r>
              <a:rPr lang="en-US" i="1" dirty="0"/>
              <a:t>increment counter</a:t>
            </a:r>
            <a:r>
              <a:rPr lang="en-US" dirty="0"/>
              <a:t>: Increases the loop counter value</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 </a:t>
            </a:r>
            <a:r>
              <a:rPr lang="en-US" dirty="0" smtClean="0">
                <a:latin typeface="Verdana" pitchFamily="34" charset="0"/>
              </a:rPr>
              <a:t>Slide </a:t>
            </a:r>
            <a:fld id="{19958721-4E81-4BD1-B6B9-2C963274F79F}" type="slidenum">
              <a:rPr lang="en-US" smtClean="0">
                <a:latin typeface="Verdana" pitchFamily="34" charset="0"/>
              </a:rPr>
              <a:pPr>
                <a:defRPr/>
              </a:pPr>
              <a:t>15</a:t>
            </a:fld>
            <a:r>
              <a:rPr lang="en-US" dirty="0" smtClean="0">
                <a:latin typeface="Verdana" pitchFamily="34" charset="0"/>
              </a:rPr>
              <a:t> of 19</a:t>
            </a:r>
            <a:endParaRPr lang="en-US" dirty="0">
              <a:latin typeface="Verdana" pitchFamily="34" charset="0"/>
            </a:endParaRPr>
          </a:p>
        </p:txBody>
      </p:sp>
      <p:pic>
        <p:nvPicPr>
          <p:cNvPr id="9218" name="Picture 2" descr="C:\Users\TONY HUNG CUONG\Desktop\p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90800"/>
            <a:ext cx="6339688" cy="97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12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for Loop</a:t>
            </a:r>
          </a:p>
        </p:txBody>
      </p:sp>
      <p:sp>
        <p:nvSpPr>
          <p:cNvPr id="3" name="Content Placeholder 2"/>
          <p:cNvSpPr>
            <a:spLocks noGrp="1"/>
          </p:cNvSpPr>
          <p:nvPr>
            <p:ph idx="1"/>
          </p:nvPr>
        </p:nvSpPr>
        <p:spPr/>
        <p:txBody>
          <a:bodyPr/>
          <a:lstStyle/>
          <a:p>
            <a:r>
              <a:rPr lang="en-US" dirty="0" smtClean="0"/>
              <a:t>Example</a:t>
            </a:r>
          </a:p>
          <a:p>
            <a:endParaRPr lang="en-US" dirty="0"/>
          </a:p>
        </p:txBody>
      </p:sp>
      <p:sp>
        <p:nvSpPr>
          <p:cNvPr id="4" name="Footer Placeholder 3"/>
          <p:cNvSpPr>
            <a:spLocks noGrp="1"/>
          </p:cNvSpPr>
          <p:nvPr>
            <p:ph type="ftr" sz="quarter" idx="10"/>
          </p:nvPr>
        </p:nvSpPr>
        <p:spPr/>
        <p:txBody>
          <a:bodyPr/>
          <a:lstStyle/>
          <a:p>
            <a:pPr>
              <a:defRPr/>
            </a:pPr>
            <a:r>
              <a:rPr lang="en-US" dirty="0" smtClean="0"/>
              <a:t> </a:t>
            </a:r>
            <a:r>
              <a:rPr lang="en-US" dirty="0" smtClean="0">
                <a:latin typeface="Verdana" pitchFamily="34" charset="0"/>
              </a:rPr>
              <a:t>Slide </a:t>
            </a:r>
            <a:fld id="{19958721-4E81-4BD1-B6B9-2C963274F79F}" type="slidenum">
              <a:rPr lang="en-US" smtClean="0">
                <a:latin typeface="Verdana" pitchFamily="34" charset="0"/>
              </a:rPr>
              <a:pPr>
                <a:defRPr/>
              </a:pPr>
              <a:t>16</a:t>
            </a:fld>
            <a:r>
              <a:rPr lang="en-US" dirty="0" smtClean="0">
                <a:latin typeface="Verdana" pitchFamily="34" charset="0"/>
              </a:rPr>
              <a:t> of 19</a:t>
            </a:r>
            <a:endParaRPr lang="en-US" dirty="0">
              <a:latin typeface="Verdana" pitchFamily="34" charset="0"/>
            </a:endParaRPr>
          </a:p>
        </p:txBody>
      </p:sp>
      <p:pic>
        <p:nvPicPr>
          <p:cNvPr id="10242" name="Picture 2" descr="C:\Users\TONY HUNG CUONG\Desktop\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142732"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30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a:t>
            </a:r>
            <a:r>
              <a:rPr lang="en-US" b="0" dirty="0" err="1"/>
              <a:t>foreach</a:t>
            </a:r>
            <a:r>
              <a:rPr lang="en-US" b="0" dirty="0"/>
              <a:t> Loop</a:t>
            </a:r>
            <a:br>
              <a:rPr lang="en-US" b="0" dirty="0"/>
            </a:br>
            <a:endParaRPr lang="en-US" dirty="0"/>
          </a:p>
        </p:txBody>
      </p:sp>
      <p:sp>
        <p:nvSpPr>
          <p:cNvPr id="3" name="Content Placeholder 2"/>
          <p:cNvSpPr>
            <a:spLocks noGrp="1"/>
          </p:cNvSpPr>
          <p:nvPr>
            <p:ph idx="1"/>
          </p:nvPr>
        </p:nvSpPr>
        <p:spPr/>
        <p:txBody>
          <a:bodyPr/>
          <a:lstStyle/>
          <a:p>
            <a:r>
              <a:rPr lang="en-US" dirty="0"/>
              <a:t>The </a:t>
            </a:r>
            <a:r>
              <a:rPr lang="en-US" dirty="0" err="1"/>
              <a:t>foreach</a:t>
            </a:r>
            <a:r>
              <a:rPr lang="en-US" dirty="0"/>
              <a:t> loop works only on arrays, and is used to loop through each key/value pair in an array</a:t>
            </a:r>
            <a:r>
              <a:rPr lang="en-US" dirty="0" smtClean="0"/>
              <a:t>.</a:t>
            </a:r>
          </a:p>
          <a:p>
            <a:r>
              <a:rPr lang="en-US" dirty="0"/>
              <a:t>For every loop iteration, the value of the current array element is assigned to $value and the array pointer is moved by one, until it reaches the last array element</a:t>
            </a:r>
            <a:r>
              <a:rPr lang="en-US" dirty="0" smtClean="0"/>
              <a:t>.</a:t>
            </a:r>
          </a:p>
          <a:p>
            <a:r>
              <a:rPr lang="en-US" dirty="0" smtClean="0"/>
              <a:t>Syntax</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pic>
        <p:nvPicPr>
          <p:cNvPr id="11266" name="Picture 2" descr="C:\Users\TONY HUNG CUONG\Desktop\p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876800"/>
            <a:ext cx="5634681"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66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PHP </a:t>
            </a:r>
            <a:r>
              <a:rPr lang="en-US" b="0" dirty="0" err="1"/>
              <a:t>foreach</a:t>
            </a:r>
            <a:r>
              <a:rPr lang="en-US" b="0" dirty="0"/>
              <a:t> Loop</a:t>
            </a:r>
            <a:br>
              <a:rPr lang="en-US" b="0" dirty="0"/>
            </a:br>
            <a:endParaRPr lang="en-US" dirty="0"/>
          </a:p>
        </p:txBody>
      </p:sp>
      <p:sp>
        <p:nvSpPr>
          <p:cNvPr id="3" name="Content Placeholder 2"/>
          <p:cNvSpPr>
            <a:spLocks noGrp="1"/>
          </p:cNvSpPr>
          <p:nvPr>
            <p:ph idx="1"/>
          </p:nvPr>
        </p:nvSpPr>
        <p:spPr/>
        <p:txBody>
          <a:bodyPr/>
          <a:lstStyle/>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pic>
        <p:nvPicPr>
          <p:cNvPr id="12290" name="Picture 2" descr="C:\Users\TONY HUNG CUONG\Desktop\p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231663" cy="236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988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Teacher demo loop constructs for students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285259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pPr eaLnBrk="1" hangingPunct="1">
              <a:lnSpc>
                <a:spcPct val="90000"/>
              </a:lnSpc>
            </a:pPr>
            <a:r>
              <a:rPr lang="en-US" altLang="en-US" dirty="0" smtClean="0"/>
              <a:t>Operators in PHP</a:t>
            </a:r>
          </a:p>
          <a:p>
            <a:pPr eaLnBrk="1" hangingPunct="1">
              <a:lnSpc>
                <a:spcPct val="90000"/>
              </a:lnSpc>
            </a:pPr>
            <a:r>
              <a:rPr lang="en-US" altLang="en-US" dirty="0" smtClean="0"/>
              <a:t>Loop constructs in PHP</a:t>
            </a:r>
          </a:p>
          <a:p>
            <a:pPr eaLnBrk="1" hangingPunct="1">
              <a:lnSpc>
                <a:spcPct val="90000"/>
              </a:lnSpc>
            </a:pPr>
            <a:r>
              <a:rPr lang="en-US" altLang="en-US" dirty="0" smtClean="0"/>
              <a:t>Array in PHP</a:t>
            </a:r>
          </a:p>
          <a:p>
            <a:pPr eaLnBrk="1" hangingPunct="1">
              <a:lnSpc>
                <a:spcPct val="90000"/>
              </a:lnSpc>
            </a:pPr>
            <a:r>
              <a:rPr lang="en-US" altLang="en-US" dirty="0" smtClean="0"/>
              <a:t>Manipulation with array in PHP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10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a:t>
            </a:r>
            <a:endParaRPr lang="en-US" dirty="0"/>
          </a:p>
        </p:txBody>
      </p:sp>
      <p:sp>
        <p:nvSpPr>
          <p:cNvPr id="3" name="Content Placeholder 2"/>
          <p:cNvSpPr>
            <a:spLocks noGrp="1"/>
          </p:cNvSpPr>
          <p:nvPr>
            <p:ph idx="1"/>
          </p:nvPr>
        </p:nvSpPr>
        <p:spPr/>
        <p:txBody>
          <a:bodyPr/>
          <a:lstStyle/>
          <a:p>
            <a:r>
              <a:rPr lang="en-US" sz="2400" dirty="0"/>
              <a:t>An array is a special variable, which can hold more than one value at a time</a:t>
            </a:r>
            <a:r>
              <a:rPr lang="en-US" sz="2400" dirty="0" smtClean="0"/>
              <a:t>.</a:t>
            </a:r>
          </a:p>
          <a:p>
            <a:r>
              <a:rPr lang="en-US" sz="2400" dirty="0"/>
              <a:t>An array can hold many values under a single name, and you can access the values by referring to an index number</a:t>
            </a:r>
            <a:r>
              <a:rPr lang="en-US" sz="2400" dirty="0" smtClean="0"/>
              <a:t>.</a:t>
            </a:r>
          </a:p>
          <a:p>
            <a:r>
              <a:rPr lang="en-US" sz="2400" dirty="0"/>
              <a:t>In PHP, the array() function is used to create an </a:t>
            </a:r>
            <a:r>
              <a:rPr lang="en-US" sz="2400" dirty="0" smtClean="0"/>
              <a:t>array.</a:t>
            </a:r>
          </a:p>
          <a:p>
            <a:r>
              <a:rPr lang="en-US" sz="2400" dirty="0"/>
              <a:t>In PHP, there are three types of arrays:</a:t>
            </a:r>
          </a:p>
          <a:p>
            <a:pPr lvl="1"/>
            <a:r>
              <a:rPr lang="en-US" sz="2000" b="1" dirty="0"/>
              <a:t>Indexed arrays</a:t>
            </a:r>
            <a:r>
              <a:rPr lang="en-US" sz="2000" dirty="0"/>
              <a:t> - Arrays with a numeric index</a:t>
            </a:r>
          </a:p>
          <a:p>
            <a:pPr lvl="1"/>
            <a:r>
              <a:rPr lang="en-US" sz="2000" b="1" dirty="0"/>
              <a:t>Associative arrays</a:t>
            </a:r>
            <a:r>
              <a:rPr lang="en-US" sz="2000" dirty="0"/>
              <a:t> - Arrays with named keys</a:t>
            </a:r>
          </a:p>
          <a:p>
            <a:pPr lvl="1"/>
            <a:r>
              <a:rPr lang="en-US" sz="2000" b="1" dirty="0"/>
              <a:t>Multidimensional arrays</a:t>
            </a:r>
            <a:r>
              <a:rPr lang="en-US" sz="2000" dirty="0"/>
              <a:t> - Arrays containing one or more arrays</a:t>
            </a:r>
          </a:p>
          <a:p>
            <a:endParaRPr lang="en-US" sz="2400" dirty="0"/>
          </a:p>
        </p:txBody>
      </p:sp>
      <p:sp>
        <p:nvSpPr>
          <p:cNvPr id="4" name="Footer Placeholder 3"/>
          <p:cNvSpPr>
            <a:spLocks noGrp="1"/>
          </p:cNvSpPr>
          <p:nvPr>
            <p:ph type="ftr" sz="quarter" idx="10"/>
          </p:nvPr>
        </p:nvSpPr>
        <p:spPr/>
        <p:txBody>
          <a:bodyPr/>
          <a:lstStyle/>
          <a:p>
            <a:pPr>
              <a:defRPr/>
            </a:pPr>
            <a:r>
              <a:rPr lang="en-US" dirty="0" smtClean="0"/>
              <a:t> </a:t>
            </a:r>
            <a:r>
              <a:rPr lang="en-US" dirty="0" smtClean="0">
                <a:latin typeface="Verdana" pitchFamily="34" charset="0"/>
              </a:rPr>
              <a:t>Slide </a:t>
            </a:r>
            <a:fld id="{19958721-4E81-4BD1-B6B9-2C963274F79F}" type="slidenum">
              <a:rPr lang="en-US" smtClean="0">
                <a:latin typeface="Verdana" pitchFamily="34" charset="0"/>
              </a:rPr>
              <a:pPr>
                <a:defRPr/>
              </a:pPr>
              <a:t>20</a:t>
            </a:fld>
            <a:r>
              <a:rPr lang="en-US" dirty="0" smtClean="0">
                <a:latin typeface="Verdana" pitchFamily="34" charset="0"/>
              </a:rPr>
              <a:t> of 19</a:t>
            </a:r>
            <a:endParaRPr lang="en-US" dirty="0">
              <a:latin typeface="Verdana" pitchFamily="34" charset="0"/>
            </a:endParaRPr>
          </a:p>
        </p:txBody>
      </p:sp>
    </p:spTree>
    <p:extLst>
      <p:ext uri="{BB962C8B-B14F-4D97-AF65-F5344CB8AC3E}">
        <p14:creationId xmlns:p14="http://schemas.microsoft.com/office/powerpoint/2010/main" val="3250919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array</a:t>
            </a:r>
            <a:endParaRPr lang="en-US" dirty="0"/>
          </a:p>
        </p:txBody>
      </p:sp>
      <p:sp>
        <p:nvSpPr>
          <p:cNvPr id="3" name="Content Placeholder 2"/>
          <p:cNvSpPr>
            <a:spLocks noGrp="1"/>
          </p:cNvSpPr>
          <p:nvPr>
            <p:ph idx="1"/>
          </p:nvPr>
        </p:nvSpPr>
        <p:spPr/>
        <p:txBody>
          <a:bodyPr/>
          <a:lstStyle/>
          <a:p>
            <a:r>
              <a:rPr lang="en-US" dirty="0"/>
              <a:t>There are two ways to create indexed </a:t>
            </a:r>
            <a:r>
              <a:rPr lang="en-US" dirty="0" smtClean="0"/>
              <a:t>arrays.</a:t>
            </a:r>
            <a:endParaRPr lang="en-US" dirty="0"/>
          </a:p>
          <a:p>
            <a:r>
              <a:rPr lang="en-US" dirty="0"/>
              <a:t>The index can be assigned automatically (index always starts at 0), like this</a:t>
            </a:r>
            <a:r>
              <a:rPr lang="en-US" dirty="0" smtClean="0"/>
              <a:t>:</a:t>
            </a:r>
          </a:p>
          <a:p>
            <a:endParaRPr lang="en-US" dirty="0"/>
          </a:p>
          <a:p>
            <a:endParaRPr lang="en-US" dirty="0" smtClean="0"/>
          </a:p>
          <a:p>
            <a:r>
              <a:rPr lang="en-US" dirty="0"/>
              <a:t>or the index can be assigned manually</a:t>
            </a:r>
            <a:r>
              <a:rPr lang="en-US" dirty="0" smtClean="0"/>
              <a:t>:</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pic>
        <p:nvPicPr>
          <p:cNvPr id="13314"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15491"/>
            <a:ext cx="6671733"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TONY HUNG CUONG\Desktop\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14799"/>
            <a:ext cx="4114800" cy="167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98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array</a:t>
            </a:r>
          </a:p>
        </p:txBody>
      </p:sp>
      <p:sp>
        <p:nvSpPr>
          <p:cNvPr id="3" name="Content Placeholder 2"/>
          <p:cNvSpPr>
            <a:spLocks noGrp="1"/>
          </p:cNvSpPr>
          <p:nvPr>
            <p:ph idx="1"/>
          </p:nvPr>
        </p:nvSpPr>
        <p:spPr/>
        <p:txBody>
          <a:bodyPr/>
          <a:lstStyle/>
          <a:p>
            <a:r>
              <a:rPr lang="en-US" dirty="0" smtClean="0"/>
              <a:t>Example</a:t>
            </a:r>
          </a:p>
          <a:p>
            <a:endParaRPr lang="en-US" dirty="0"/>
          </a:p>
          <a:p>
            <a:endParaRPr lang="en-US" dirty="0" smtClean="0"/>
          </a:p>
          <a:p>
            <a:endParaRPr lang="en-US" dirty="0"/>
          </a:p>
          <a:p>
            <a:r>
              <a:rPr lang="en-US" dirty="0"/>
              <a:t>The count() function is used to return the length (the number of elements) of an </a:t>
            </a:r>
            <a:r>
              <a:rPr lang="en-US" dirty="0" smtClean="0"/>
              <a:t>array</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pic>
        <p:nvPicPr>
          <p:cNvPr id="14338" name="Picture 2" descr="C:\Users\TONY HUNG CUONG\Deskto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760624"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037" y="4191000"/>
            <a:ext cx="6549563" cy="165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10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array</a:t>
            </a:r>
          </a:p>
        </p:txBody>
      </p:sp>
      <p:sp>
        <p:nvSpPr>
          <p:cNvPr id="3" name="Content Placeholder 2"/>
          <p:cNvSpPr>
            <a:spLocks noGrp="1"/>
          </p:cNvSpPr>
          <p:nvPr>
            <p:ph idx="1"/>
          </p:nvPr>
        </p:nvSpPr>
        <p:spPr/>
        <p:txBody>
          <a:bodyPr/>
          <a:lstStyle/>
          <a:p>
            <a:r>
              <a:rPr lang="en-US" dirty="0"/>
              <a:t>To loop through and print all the values of an indexed array, you could use a for </a:t>
            </a:r>
            <a:r>
              <a:rPr lang="en-US" dirty="0" smtClean="0"/>
              <a:t>loop</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23</a:t>
            </a:fld>
            <a:r>
              <a:rPr lang="en-US" smtClean="0">
                <a:latin typeface="Verdana" pitchFamily="34" charset="0"/>
              </a:rPr>
              <a:t> of 19</a:t>
            </a:r>
            <a:endParaRPr lang="en-US">
              <a:latin typeface="Verdana" pitchFamily="34" charset="0"/>
            </a:endParaRPr>
          </a:p>
        </p:txBody>
      </p:sp>
      <p:pic>
        <p:nvPicPr>
          <p:cNvPr id="15362" name="Picture 2" descr="C:\Users\TONY HUNG CUONG\Deskt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591153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4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Associative Arrays</a:t>
            </a:r>
          </a:p>
        </p:txBody>
      </p:sp>
      <p:sp>
        <p:nvSpPr>
          <p:cNvPr id="3" name="Content Placeholder 2"/>
          <p:cNvSpPr>
            <a:spLocks noGrp="1"/>
          </p:cNvSpPr>
          <p:nvPr>
            <p:ph idx="1"/>
          </p:nvPr>
        </p:nvSpPr>
        <p:spPr/>
        <p:txBody>
          <a:bodyPr/>
          <a:lstStyle/>
          <a:p>
            <a:r>
              <a:rPr lang="en-US" sz="2400" dirty="0"/>
              <a:t>Associative arrays are arrays that use named keys that you assign to them.</a:t>
            </a:r>
          </a:p>
          <a:p>
            <a:r>
              <a:rPr lang="en-US" sz="2400" dirty="0"/>
              <a:t>There are two ways to create an associative array: </a:t>
            </a:r>
            <a:endParaRPr lang="en-US" sz="2400" dirty="0" smtClean="0"/>
          </a:p>
          <a:p>
            <a:endParaRPr lang="en-US" sz="2400" dirty="0"/>
          </a:p>
          <a:p>
            <a:r>
              <a:rPr lang="en-US" sz="2400" dirty="0" smtClean="0"/>
              <a:t>or</a:t>
            </a:r>
          </a:p>
          <a:p>
            <a:endParaRPr lang="en-US" sz="2400" dirty="0"/>
          </a:p>
          <a:p>
            <a:pPr marL="0" indent="0">
              <a:buNone/>
            </a:pPr>
            <a:endParaRPr lang="en-US" sz="2400" dirty="0" smtClean="0"/>
          </a:p>
          <a:p>
            <a:r>
              <a:rPr lang="en-US" sz="2400" dirty="0"/>
              <a:t>To loop through and print all the values of an associative array, you could use a </a:t>
            </a:r>
            <a:r>
              <a:rPr lang="en-US" sz="2400" dirty="0" err="1"/>
              <a:t>foreach</a:t>
            </a:r>
            <a:r>
              <a:rPr lang="en-US" sz="2400" dirty="0"/>
              <a:t> </a:t>
            </a:r>
            <a:r>
              <a:rPr lang="en-US" sz="2400" dirty="0" smtClean="0"/>
              <a:t>loop</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24</a:t>
            </a:fld>
            <a:r>
              <a:rPr lang="en-US" smtClean="0">
                <a:latin typeface="Verdana" pitchFamily="34" charset="0"/>
              </a:rPr>
              <a:t> of 19</a:t>
            </a:r>
            <a:endParaRPr lang="en-US">
              <a:latin typeface="Verdana" pitchFamily="34" charset="0"/>
            </a:endParaRPr>
          </a:p>
        </p:txBody>
      </p:sp>
      <p:pic>
        <p:nvPicPr>
          <p:cNvPr id="16386" name="Picture 2" descr="C:\Users\TONY HUNG CUONG\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476" y="4800600"/>
            <a:ext cx="5306724"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TONY HUNG CUONG\Desktop\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8040414" cy="4572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C:\Users\TONY HUNG CUONG\Desktop\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694" y="2743200"/>
            <a:ext cx="38797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17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Multidimensional Arrays</a:t>
            </a:r>
          </a:p>
        </p:txBody>
      </p:sp>
      <p:sp>
        <p:nvSpPr>
          <p:cNvPr id="3" name="Content Placeholder 2"/>
          <p:cNvSpPr>
            <a:spLocks noGrp="1"/>
          </p:cNvSpPr>
          <p:nvPr>
            <p:ph idx="1"/>
          </p:nvPr>
        </p:nvSpPr>
        <p:spPr/>
        <p:txBody>
          <a:bodyPr/>
          <a:lstStyle/>
          <a:p>
            <a:r>
              <a:rPr lang="en-US" sz="2400" dirty="0"/>
              <a:t>A multidimensional array is an array containing one or more arrays</a:t>
            </a:r>
            <a:r>
              <a:rPr lang="en-US" sz="2400" dirty="0" smtClean="0"/>
              <a:t>.</a:t>
            </a:r>
          </a:p>
          <a:p>
            <a:r>
              <a:rPr lang="en-US" sz="2400" dirty="0" smtClean="0"/>
              <a:t>Example</a:t>
            </a:r>
          </a:p>
          <a:p>
            <a:endParaRPr lang="en-US" sz="2400" dirty="0" smtClean="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25</a:t>
            </a:fld>
            <a:r>
              <a:rPr lang="en-US" smtClean="0">
                <a:latin typeface="Verdana" pitchFamily="34" charset="0"/>
              </a:rPr>
              <a:t> of 19</a:t>
            </a:r>
            <a:endParaRPr lang="en-US">
              <a:latin typeface="Verdana" pitchFamily="34" charset="0"/>
            </a:endParaRPr>
          </a:p>
        </p:txBody>
      </p:sp>
      <p:pic>
        <p:nvPicPr>
          <p:cNvPr id="17410" name="Picture 2" descr="C:\Users\TONY HUNG CUONG\Deskto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38400"/>
            <a:ext cx="4572000"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470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 Sort Functions For Arrays</a:t>
            </a:r>
            <a:br>
              <a:rPr lang="en-US" b="0" dirty="0"/>
            </a:br>
            <a:endParaRPr lang="en-US" dirty="0"/>
          </a:p>
        </p:txBody>
      </p:sp>
      <p:sp>
        <p:nvSpPr>
          <p:cNvPr id="3" name="Content Placeholder 2"/>
          <p:cNvSpPr>
            <a:spLocks noGrp="1"/>
          </p:cNvSpPr>
          <p:nvPr>
            <p:ph idx="1"/>
          </p:nvPr>
        </p:nvSpPr>
        <p:spPr/>
        <p:txBody>
          <a:bodyPr/>
          <a:lstStyle/>
          <a:p>
            <a:r>
              <a:rPr lang="en-US" sz="2400" dirty="0"/>
              <a:t>sort() - sort arrays in ascending order</a:t>
            </a:r>
          </a:p>
          <a:p>
            <a:r>
              <a:rPr lang="en-US" sz="2400" dirty="0" err="1"/>
              <a:t>rsort</a:t>
            </a:r>
            <a:r>
              <a:rPr lang="en-US" sz="2400" dirty="0"/>
              <a:t>() - sort arrays in descending order</a:t>
            </a:r>
          </a:p>
          <a:p>
            <a:r>
              <a:rPr lang="en-US" sz="2400" dirty="0" err="1"/>
              <a:t>asort</a:t>
            </a:r>
            <a:r>
              <a:rPr lang="en-US" sz="2400" dirty="0"/>
              <a:t>() - sort associative arrays in ascending order, according to the value</a:t>
            </a:r>
          </a:p>
          <a:p>
            <a:r>
              <a:rPr lang="en-US" sz="2400" dirty="0" err="1"/>
              <a:t>ksort</a:t>
            </a:r>
            <a:r>
              <a:rPr lang="en-US" sz="2400" dirty="0"/>
              <a:t>() - sort associative arrays in ascending order, according to the key</a:t>
            </a:r>
          </a:p>
          <a:p>
            <a:r>
              <a:rPr lang="en-US" sz="2400" dirty="0" err="1"/>
              <a:t>arsort</a:t>
            </a:r>
            <a:r>
              <a:rPr lang="en-US" sz="2400" dirty="0"/>
              <a:t>() - sort associative arrays in descending order, according to the value</a:t>
            </a:r>
          </a:p>
          <a:p>
            <a:r>
              <a:rPr lang="en-US" sz="2400" dirty="0" err="1"/>
              <a:t>krsort</a:t>
            </a:r>
            <a:r>
              <a:rPr lang="en-US" sz="2400" dirty="0"/>
              <a:t>() - sort associative arrays in descending order, according to the </a:t>
            </a:r>
            <a:r>
              <a:rPr lang="en-US" sz="2400" dirty="0" smtClean="0"/>
              <a:t>key</a:t>
            </a:r>
          </a:p>
          <a:p>
            <a:r>
              <a:rPr lang="en-US" sz="2400" dirty="0" smtClean="0"/>
              <a:t>Example</a:t>
            </a:r>
            <a:endParaRPr lang="en-US" sz="2400" dirty="0"/>
          </a:p>
          <a:p>
            <a:pPr marL="0" indent="0">
              <a:buNone/>
            </a:pPr>
            <a:r>
              <a:rPr lang="en-US" sz="2400" dirty="0"/>
              <a:t/>
            </a:r>
            <a:br>
              <a:rPr lang="en-US" sz="2400" dirty="0"/>
            </a:br>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26</a:t>
            </a:fld>
            <a:r>
              <a:rPr lang="en-US" smtClean="0">
                <a:latin typeface="Verdana" pitchFamily="34" charset="0"/>
              </a:rPr>
              <a:t> of 19</a:t>
            </a:r>
            <a:endParaRPr lang="en-US">
              <a:latin typeface="Verdana" pitchFamily="34" charset="0"/>
            </a:endParaRPr>
          </a:p>
        </p:txBody>
      </p:sp>
      <p:pic>
        <p:nvPicPr>
          <p:cNvPr id="1026" name="Picture 2" descr="C:\Users\TONY HUNG CUONG\Desktop\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224030"/>
            <a:ext cx="42672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60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arrays for students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458175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7AF65E3B-76E0-450B-86F1-8824DD7442DB}" type="slidenum">
              <a:rPr lang="en-US" altLang="en-US" smtClean="0">
                <a:solidFill>
                  <a:schemeClr val="bg1"/>
                </a:solidFill>
                <a:latin typeface="Verdana" pitchFamily="34" charset="0"/>
              </a:rPr>
              <a:pPr eaLnBrk="1" hangingPunct="1"/>
              <a:t>28</a:t>
            </a:fld>
            <a:r>
              <a:rPr lang="en-US" altLang="en-US" smtClean="0">
                <a:solidFill>
                  <a:schemeClr val="bg1"/>
                </a:solidFill>
                <a:latin typeface="Verdana" pitchFamily="34" charset="0"/>
              </a:rPr>
              <a:t> of 9</a:t>
            </a:r>
          </a:p>
        </p:txBody>
      </p:sp>
      <p:sp>
        <p:nvSpPr>
          <p:cNvPr id="22531" name="Rectangle 2"/>
          <p:cNvSpPr>
            <a:spLocks noGrp="1" noChangeArrowheads="1"/>
          </p:cNvSpPr>
          <p:nvPr>
            <p:ph type="title"/>
          </p:nvPr>
        </p:nvSpPr>
        <p:spPr/>
        <p:txBody>
          <a:bodyPr/>
          <a:lstStyle/>
          <a:p>
            <a:pPr eaLnBrk="1" hangingPunct="1"/>
            <a:r>
              <a:rPr lang="en-US" altLang="en-US" smtClean="0"/>
              <a:t>Summary</a:t>
            </a:r>
          </a:p>
        </p:txBody>
      </p:sp>
      <p:sp>
        <p:nvSpPr>
          <p:cNvPr id="21508" name="Rectangle 3"/>
          <p:cNvSpPr>
            <a:spLocks noGrp="1" noChangeArrowheads="1"/>
          </p:cNvSpPr>
          <p:nvPr>
            <p:ph type="body" idx="1"/>
          </p:nvPr>
        </p:nvSpPr>
        <p:spPr/>
        <p:txBody>
          <a:bodyPr/>
          <a:lstStyle/>
          <a:p>
            <a:pPr>
              <a:lnSpc>
                <a:spcPct val="90000"/>
              </a:lnSpc>
            </a:pPr>
            <a:r>
              <a:rPr lang="en-US" altLang="en-US" dirty="0"/>
              <a:t>Operators in PHP</a:t>
            </a:r>
          </a:p>
          <a:p>
            <a:pPr>
              <a:lnSpc>
                <a:spcPct val="90000"/>
              </a:lnSpc>
            </a:pPr>
            <a:r>
              <a:rPr lang="en-US" altLang="en-US" dirty="0"/>
              <a:t>Loop constructs in PHP</a:t>
            </a:r>
          </a:p>
          <a:p>
            <a:pPr>
              <a:lnSpc>
                <a:spcPct val="90000"/>
              </a:lnSpc>
            </a:pPr>
            <a:r>
              <a:rPr lang="en-US" altLang="en-US" dirty="0"/>
              <a:t>Array in PHP</a:t>
            </a:r>
          </a:p>
          <a:p>
            <a:pPr>
              <a:lnSpc>
                <a:spcPct val="90000"/>
              </a:lnSpc>
            </a:pPr>
            <a:r>
              <a:rPr lang="en-US" altLang="en-US" dirty="0"/>
              <a:t>Manipulation with array in PHP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3</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b="0" dirty="0"/>
              <a:t>PHP - Operator Types</a:t>
            </a:r>
          </a:p>
        </p:txBody>
      </p:sp>
      <p:sp>
        <p:nvSpPr>
          <p:cNvPr id="13315" name="Rectangle 3"/>
          <p:cNvSpPr>
            <a:spLocks noGrp="1" noChangeArrowheads="1"/>
          </p:cNvSpPr>
          <p:nvPr>
            <p:ph type="body" idx="1"/>
          </p:nvPr>
        </p:nvSpPr>
        <p:spPr/>
        <p:txBody>
          <a:bodyPr/>
          <a:lstStyle/>
          <a:p>
            <a:r>
              <a:rPr lang="en-US" dirty="0"/>
              <a:t>PHP language supports following type of operators.</a:t>
            </a:r>
          </a:p>
          <a:p>
            <a:pPr lvl="1"/>
            <a:r>
              <a:rPr lang="en-US" dirty="0"/>
              <a:t>Arithmetic operators</a:t>
            </a:r>
          </a:p>
          <a:p>
            <a:pPr lvl="1"/>
            <a:r>
              <a:rPr lang="en-US" dirty="0"/>
              <a:t>Assignment operators</a:t>
            </a:r>
          </a:p>
          <a:p>
            <a:pPr lvl="1"/>
            <a:r>
              <a:rPr lang="en-US" dirty="0"/>
              <a:t>Comparison operators</a:t>
            </a:r>
          </a:p>
          <a:p>
            <a:pPr lvl="1"/>
            <a:r>
              <a:rPr lang="en-US" dirty="0"/>
              <a:t>Increment/Decrement operators</a:t>
            </a:r>
          </a:p>
          <a:p>
            <a:pPr lvl="1"/>
            <a:r>
              <a:rPr lang="en-US" dirty="0"/>
              <a:t>Logical operators</a:t>
            </a:r>
          </a:p>
          <a:p>
            <a:pPr lvl="1"/>
            <a:r>
              <a:rPr lang="en-US" dirty="0"/>
              <a:t>String operators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4</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a:t>Arithmetic Operators</a:t>
            </a:r>
          </a:p>
        </p:txBody>
      </p:sp>
      <p:sp>
        <p:nvSpPr>
          <p:cNvPr id="6148" name="Rectangle 3"/>
          <p:cNvSpPr>
            <a:spLocks noGrp="1" noChangeArrowheads="1"/>
          </p:cNvSpPr>
          <p:nvPr>
            <p:ph type="body" idx="1"/>
          </p:nvPr>
        </p:nvSpPr>
        <p:spPr/>
        <p:txBody>
          <a:bodyPr/>
          <a:lstStyle/>
          <a:p>
            <a:r>
              <a:rPr lang="en-US" sz="2400" dirty="0"/>
              <a:t>The PHP arithmetic operators are used with numeric values to perform common arithmetical operations, such as </a:t>
            </a:r>
            <a:r>
              <a:rPr lang="en-US" sz="2400" dirty="0" smtClean="0"/>
              <a:t>addition, </a:t>
            </a:r>
            <a:r>
              <a:rPr lang="en-US" sz="2400" dirty="0"/>
              <a:t>subtraction, multiplication etc</a:t>
            </a:r>
            <a:r>
              <a:rPr lang="en-US" sz="2400" dirty="0" smtClean="0"/>
              <a:t>.</a:t>
            </a:r>
          </a:p>
          <a:p>
            <a:endParaRPr lang="en-US" sz="2400" dirty="0"/>
          </a:p>
        </p:txBody>
      </p:sp>
      <p:pic>
        <p:nvPicPr>
          <p:cNvPr id="1026" name="Picture 2" descr="C:\Users\TONY HUNG CUONG\Desktop\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438400"/>
            <a:ext cx="7829550"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Assignment Operators</a:t>
            </a:r>
          </a:p>
        </p:txBody>
      </p:sp>
      <p:sp>
        <p:nvSpPr>
          <p:cNvPr id="3" name="Content Placeholder 2"/>
          <p:cNvSpPr>
            <a:spLocks noGrp="1"/>
          </p:cNvSpPr>
          <p:nvPr>
            <p:ph idx="1"/>
          </p:nvPr>
        </p:nvSpPr>
        <p:spPr/>
        <p:txBody>
          <a:bodyPr/>
          <a:lstStyle/>
          <a:p>
            <a:r>
              <a:rPr lang="en-US" dirty="0"/>
              <a:t>The PHP assignment operators are used with numeric values to write a value to a variable.</a:t>
            </a:r>
          </a:p>
          <a:p>
            <a:r>
              <a:rPr lang="en-US" dirty="0"/>
              <a:t>The basic assignment operator in PHP is "=". It means that the left operand gets set to the value of the assignment expression on the right</a:t>
            </a:r>
            <a:r>
              <a:rPr lang="en-US" dirty="0" smtClean="0"/>
              <a:t>.</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5</a:t>
            </a:fld>
            <a:r>
              <a:rPr lang="en-US" smtClean="0">
                <a:latin typeface="Verdana" pitchFamily="34" charset="0"/>
              </a:rPr>
              <a:t> of 19</a:t>
            </a:r>
            <a:endParaRPr lang="en-US">
              <a:latin typeface="Verdana" pitchFamily="34" charset="0"/>
            </a:endParaRPr>
          </a:p>
        </p:txBody>
      </p:sp>
      <p:pic>
        <p:nvPicPr>
          <p:cNvPr id="2050" name="Picture 2" descr="C:\Users\TONY HUNG CUONG\Desktop\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3505200"/>
            <a:ext cx="753427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87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Comparison Operators</a:t>
            </a:r>
          </a:p>
        </p:txBody>
      </p:sp>
      <p:sp>
        <p:nvSpPr>
          <p:cNvPr id="3" name="Content Placeholder 2"/>
          <p:cNvSpPr>
            <a:spLocks noGrp="1"/>
          </p:cNvSpPr>
          <p:nvPr>
            <p:ph idx="1"/>
          </p:nvPr>
        </p:nvSpPr>
        <p:spPr/>
        <p:txBody>
          <a:bodyPr/>
          <a:lstStyle/>
          <a:p>
            <a:r>
              <a:rPr lang="en-US" dirty="0"/>
              <a:t>The PHP comparison operators are used to compare two values (number or string</a:t>
            </a:r>
            <a:r>
              <a:rPr lang="en-US" dirty="0" smtClean="0"/>
              <a:t>)</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6</a:t>
            </a:fld>
            <a:r>
              <a:rPr lang="en-US" smtClean="0">
                <a:latin typeface="Verdana" pitchFamily="34" charset="0"/>
              </a:rPr>
              <a:t> of 19</a:t>
            </a:r>
            <a:endParaRPr lang="en-US">
              <a:latin typeface="Verdana" pitchFamily="34" charset="0"/>
            </a:endParaRPr>
          </a:p>
        </p:txBody>
      </p:sp>
      <p:pic>
        <p:nvPicPr>
          <p:cNvPr id="3074" name="Picture 2" descr="C:\Users\TONY HUNG CUONG\Desktop\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057400"/>
            <a:ext cx="767715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05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PHP Increment / Decrement Operators</a:t>
            </a:r>
          </a:p>
        </p:txBody>
      </p:sp>
      <p:sp>
        <p:nvSpPr>
          <p:cNvPr id="3" name="Content Placeholder 2"/>
          <p:cNvSpPr>
            <a:spLocks noGrp="1"/>
          </p:cNvSpPr>
          <p:nvPr>
            <p:ph idx="1"/>
          </p:nvPr>
        </p:nvSpPr>
        <p:spPr/>
        <p:txBody>
          <a:bodyPr/>
          <a:lstStyle/>
          <a:p>
            <a:r>
              <a:rPr lang="en-US" dirty="0"/>
              <a:t>The PHP increment operators are used to increment a variable's value.</a:t>
            </a:r>
          </a:p>
          <a:p>
            <a:r>
              <a:rPr lang="en-US" dirty="0"/>
              <a:t>The PHP decrement operators are used to decrement a variable's value</a:t>
            </a:r>
            <a:r>
              <a:rPr lang="en-US" dirty="0" smtClean="0"/>
              <a:t>.</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7</a:t>
            </a:fld>
            <a:r>
              <a:rPr lang="en-US" smtClean="0">
                <a:latin typeface="Verdana" pitchFamily="34" charset="0"/>
              </a:rPr>
              <a:t> of 19</a:t>
            </a:r>
            <a:endParaRPr lang="en-US">
              <a:latin typeface="Verdana" pitchFamily="34" charset="0"/>
            </a:endParaRPr>
          </a:p>
        </p:txBody>
      </p:sp>
      <p:pic>
        <p:nvPicPr>
          <p:cNvPr id="4098" name="Picture 2" descr="C:\Users\TONY HUNG CUONG\Desktop\p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4008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5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Logical Operators</a:t>
            </a:r>
          </a:p>
        </p:txBody>
      </p:sp>
      <p:sp>
        <p:nvSpPr>
          <p:cNvPr id="3" name="Content Placeholder 2"/>
          <p:cNvSpPr>
            <a:spLocks noGrp="1"/>
          </p:cNvSpPr>
          <p:nvPr>
            <p:ph idx="1"/>
          </p:nvPr>
        </p:nvSpPr>
        <p:spPr/>
        <p:txBody>
          <a:bodyPr/>
          <a:lstStyle/>
          <a:p>
            <a:r>
              <a:rPr lang="en-US" sz="2400" dirty="0"/>
              <a:t>The PHP logical operators are used to combine conditional statements</a:t>
            </a:r>
            <a:r>
              <a:rPr lang="en-US" sz="2400" dirty="0" smtClean="0"/>
              <a:t>.</a:t>
            </a:r>
          </a:p>
          <a:p>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pic>
        <p:nvPicPr>
          <p:cNvPr id="5122" name="Picture 2" descr="C:\Users\TONY HUNG CUONG\Desktop\p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 y="1947862"/>
            <a:ext cx="77247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60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String Operators</a:t>
            </a:r>
          </a:p>
        </p:txBody>
      </p:sp>
      <p:sp>
        <p:nvSpPr>
          <p:cNvPr id="3" name="Content Placeholder 2"/>
          <p:cNvSpPr>
            <a:spLocks noGrp="1"/>
          </p:cNvSpPr>
          <p:nvPr>
            <p:ph idx="1"/>
          </p:nvPr>
        </p:nvSpPr>
        <p:spPr/>
        <p:txBody>
          <a:bodyPr/>
          <a:lstStyle/>
          <a:p>
            <a:r>
              <a:rPr lang="en-US" dirty="0"/>
              <a:t>PHP has two operators that are specially designed for strings</a:t>
            </a:r>
            <a:r>
              <a:rPr lang="en-US" dirty="0" smtClean="0"/>
              <a:t>.</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9</a:t>
            </a:fld>
            <a:r>
              <a:rPr lang="en-US" smtClean="0">
                <a:latin typeface="Verdana" pitchFamily="34" charset="0"/>
              </a:rPr>
              <a:t> of 19</a:t>
            </a:r>
            <a:endParaRPr lang="en-US">
              <a:latin typeface="Verdana" pitchFamily="34" charset="0"/>
            </a:endParaRPr>
          </a:p>
        </p:txBody>
      </p:sp>
      <p:pic>
        <p:nvPicPr>
          <p:cNvPr id="6146" name="Picture 2" descr="C:\Users\TONY HUNG CUONG\Desktop\p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2209800"/>
            <a:ext cx="76676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09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489</TotalTime>
  <Words>621</Words>
  <Application>Microsoft Office PowerPoint</Application>
  <PresentationFormat>On-screen Show (4:3)</PresentationFormat>
  <Paragraphs>153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Slide Template</vt:lpstr>
      <vt:lpstr>PHP Syntax</vt:lpstr>
      <vt:lpstr>Objectives</vt:lpstr>
      <vt:lpstr>PHP - Operator Types</vt:lpstr>
      <vt:lpstr>Arithmetic Operators</vt:lpstr>
      <vt:lpstr>PHP Assignment Operators</vt:lpstr>
      <vt:lpstr>PHP Comparison Operators</vt:lpstr>
      <vt:lpstr>PHP Increment / Decrement Operators</vt:lpstr>
      <vt:lpstr>PHP Logical Operators</vt:lpstr>
      <vt:lpstr>PHP String Operators</vt:lpstr>
      <vt:lpstr>Demo </vt:lpstr>
      <vt:lpstr>PHP Loops</vt:lpstr>
      <vt:lpstr>The PHP while Loop</vt:lpstr>
      <vt:lpstr>The PHP do...while Loop</vt:lpstr>
      <vt:lpstr>The PHP do...while Loop</vt:lpstr>
      <vt:lpstr>The PHP for Loop</vt:lpstr>
      <vt:lpstr>The PHP for Loop</vt:lpstr>
      <vt:lpstr>The PHP foreach Loop </vt:lpstr>
      <vt:lpstr>The PHP foreach Loop </vt:lpstr>
      <vt:lpstr>Demo </vt:lpstr>
      <vt:lpstr>PHP array</vt:lpstr>
      <vt:lpstr>Indexed array</vt:lpstr>
      <vt:lpstr>Indexed array</vt:lpstr>
      <vt:lpstr>Indexed array</vt:lpstr>
      <vt:lpstr>PHP Associative Arrays</vt:lpstr>
      <vt:lpstr>Multidimensional Arrays</vt:lpstr>
      <vt:lpstr>PHP - Sort Functions For Arrays </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TONY HUNG CUONG</cp:lastModifiedBy>
  <cp:revision>77</cp:revision>
  <dcterms:created xsi:type="dcterms:W3CDTF">2018-04-10T08:35:22Z</dcterms:created>
  <dcterms:modified xsi:type="dcterms:W3CDTF">2018-04-23T01:51:39Z</dcterms:modified>
</cp:coreProperties>
</file>