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321" r:id="rId5"/>
    <p:sldId id="324" r:id="rId6"/>
    <p:sldId id="322" r:id="rId7"/>
    <p:sldId id="323" r:id="rId8"/>
    <p:sldId id="336" r:id="rId9"/>
    <p:sldId id="310" r:id="rId10"/>
    <p:sldId id="327" r:id="rId11"/>
    <p:sldId id="331" r:id="rId12"/>
    <p:sldId id="332" r:id="rId13"/>
    <p:sldId id="333" r:id="rId14"/>
    <p:sldId id="334" r:id="rId15"/>
    <p:sldId id="335" r:id="rId16"/>
    <p:sldId id="337" r:id="rId17"/>
    <p:sldId id="338" r:id="rId18"/>
    <p:sldId id="339" r:id="rId19"/>
    <p:sldId id="340" r:id="rId20"/>
    <p:sldId id="341" r:id="rId21"/>
    <p:sldId id="342" r:id="rId22"/>
    <p:sldId id="343" r:id="rId23"/>
    <p:sldId id="320"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FFCC"/>
    <a:srgbClr val="009900"/>
    <a:srgbClr val="FFFF00"/>
    <a:srgbClr val="0000CC"/>
    <a:srgbClr val="FF66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7DBDBF9-55F8-4254-A986-394EACD7DD56}" type="slidenum">
              <a:rPr lang="en-US"/>
              <a:pPr>
                <a:defRPr/>
              </a:pPr>
              <a:t>‹#›</a:t>
            </a:fld>
            <a:endParaRPr lang="en-US"/>
          </a:p>
        </p:txBody>
      </p:sp>
    </p:spTree>
    <p:extLst>
      <p:ext uri="{BB962C8B-B14F-4D97-AF65-F5344CB8AC3E}">
        <p14:creationId xmlns:p14="http://schemas.microsoft.com/office/powerpoint/2010/main" val="2656928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6629400"/>
            <a:ext cx="9144000" cy="2286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0"/>
            <a:ext cx="9144000" cy="7620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11268" name="Rectangle 4"/>
          <p:cNvSpPr>
            <a:spLocks noGrp="1" noChangeArrowheads="1"/>
          </p:cNvSpPr>
          <p:nvPr>
            <p:ph type="ctrTitle"/>
          </p:nvPr>
        </p:nvSpPr>
        <p:spPr>
          <a:xfrm>
            <a:off x="685800" y="2130425"/>
            <a:ext cx="7772400" cy="1470025"/>
          </a:xfrm>
        </p:spPr>
        <p:txBody>
          <a:bodyPr/>
          <a:lstStyle>
            <a:lvl1pPr>
              <a:defRPr>
                <a:solidFill>
                  <a:schemeClr val="tx1"/>
                </a:solidFill>
              </a:defRPr>
            </a:lvl1pPr>
          </a:lstStyle>
          <a:p>
            <a:r>
              <a:rPr lang="en-US" smtClean="0"/>
              <a:t>Click to edit Master title style</a:t>
            </a:r>
            <a:endParaRPr lang="en-US"/>
          </a:p>
        </p:txBody>
      </p:sp>
      <p:sp>
        <p:nvSpPr>
          <p:cNvPr id="11269" name="Rectangle 5"/>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6" name="Rectangle 6"/>
          <p:cNvSpPr>
            <a:spLocks noGrp="1" noChangeArrowheads="1"/>
          </p:cNvSpPr>
          <p:nvPr>
            <p:ph type="ftr" sz="quarter" idx="10"/>
          </p:nvPr>
        </p:nvSpPr>
        <p:spPr>
          <a:xfrm>
            <a:off x="3124200" y="6245225"/>
            <a:ext cx="2895600" cy="476250"/>
          </a:xfrm>
        </p:spPr>
        <p:txBody>
          <a:bodyPr/>
          <a:lstStyle>
            <a:lvl1pPr>
              <a:defRPr/>
            </a:lvl1pPr>
          </a:lstStyle>
          <a:p>
            <a:pPr>
              <a:defRPr/>
            </a:pPr>
            <a:r>
              <a:rPr lang="en-US"/>
              <a:t> </a:t>
            </a:r>
            <a:r>
              <a:rPr lang="en-US">
                <a:latin typeface="Verdana" pitchFamily="34" charset="0"/>
              </a:rPr>
              <a:t>Slide </a:t>
            </a:r>
            <a:fld id="{44D7F68D-75F6-43B2-BC12-519E027CA2F1}" type="slidenum">
              <a:rPr lang="en-US">
                <a:latin typeface="Verdana" pitchFamily="34" charset="0"/>
              </a:rPr>
              <a:pPr>
                <a:defRPr/>
              </a:pPr>
              <a:t>‹#›</a:t>
            </a:fld>
            <a:r>
              <a:rPr lang="en-US">
                <a:latin typeface="Verdana" pitchFamily="34" charset="0"/>
              </a:rPr>
              <a:t> of 23</a:t>
            </a:r>
          </a:p>
        </p:txBody>
      </p:sp>
    </p:spTree>
    <p:extLst>
      <p:ext uri="{BB962C8B-B14F-4D97-AF65-F5344CB8AC3E}">
        <p14:creationId xmlns:p14="http://schemas.microsoft.com/office/powerpoint/2010/main" val="19010966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B0018A2D-6F64-4E05-B71C-6AF2B14F4A5C}"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346438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6038"/>
            <a:ext cx="2057400" cy="6080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6038"/>
            <a:ext cx="6019800" cy="6080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DF668757-3F32-41A4-958D-9D324DF64271}"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1709204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66800"/>
            <a:ext cx="8229600" cy="5059363"/>
          </a:xfrm>
        </p:spPr>
        <p:txBody>
          <a:bodyPr/>
          <a:lstStyle/>
          <a:p>
            <a:pPr lvl="0"/>
            <a:r>
              <a:rPr lang="en-US" noProof="0" smtClean="0"/>
              <a:t>Click icon to add table</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D25C7963-C019-49AC-8948-88675AF59190}"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2846413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8229600" cy="2452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671888"/>
            <a:ext cx="8229600" cy="245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6C4BB29B-1048-438A-BE55-B263E7C02D7B}"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578498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19958721-4E81-4BD1-B6B9-2C963274F79F}"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27185567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0DE41F91-4D09-4196-BC1C-B1FE7AAE82C5}"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7000966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28FFFB85-2B08-4B5C-9E47-0CC1D925AB81}"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415836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B94C9F75-11C3-44DB-9200-F8ADB07B8303}"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29681857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FD3EDD04-19B7-4D4D-905C-A770F5BAA04A}"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30841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79888ACB-5160-41A2-B0A7-32E9D4F627F4}"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349468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7F560B0E-9FF5-4DF7-9712-66A59CC46222}"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41408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8BC85D01-1255-426A-9C0D-598211356A84}"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641656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0" y="0"/>
            <a:ext cx="9144000" cy="7620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1028" name="Rectangle 2"/>
          <p:cNvSpPr>
            <a:spLocks noGrp="1" noChangeArrowheads="1"/>
          </p:cNvSpPr>
          <p:nvPr>
            <p:ph type="title"/>
          </p:nvPr>
        </p:nvSpPr>
        <p:spPr bwMode="auto">
          <a:xfrm>
            <a:off x="457200" y="460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9"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5" name="Rectangle 11"/>
          <p:cNvSpPr>
            <a:spLocks noGrp="1" noChangeArrowheads="1"/>
          </p:cNvSpPr>
          <p:nvPr>
            <p:ph type="ftr" sz="quarter" idx="3"/>
          </p:nvPr>
        </p:nvSpPr>
        <p:spPr bwMode="auto">
          <a:xfrm>
            <a:off x="457200" y="6629400"/>
            <a:ext cx="8229600" cy="228600"/>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r">
              <a:defRPr sz="1400">
                <a:solidFill>
                  <a:schemeClr val="bg1"/>
                </a:solidFill>
                <a:latin typeface="Garamond" pitchFamily="18" charset="0"/>
              </a:defRPr>
            </a:lvl1pPr>
          </a:lstStyle>
          <a:p>
            <a:pPr>
              <a:defRPr/>
            </a:pPr>
            <a:r>
              <a:rPr lang="en-US"/>
              <a:t> </a:t>
            </a:r>
            <a:r>
              <a:rPr lang="en-US">
                <a:latin typeface="Verdana" pitchFamily="34" charset="0"/>
              </a:rPr>
              <a:t>Slide </a:t>
            </a:r>
            <a:fld id="{759C15CB-5F7C-48EC-A085-3C90079B92FB}" type="slidenum">
              <a:rPr lang="en-US">
                <a:latin typeface="Verdana" pitchFamily="34" charset="0"/>
              </a:rPr>
              <a:pPr>
                <a:defRPr/>
              </a:pPr>
              <a:t>‹#›</a:t>
            </a:fld>
            <a:r>
              <a:rPr lang="en-US">
                <a:latin typeface="Verdana" pitchFamily="34" charset="0"/>
              </a:rPr>
              <a:t> of 19</a:t>
            </a:r>
          </a:p>
        </p:txBody>
      </p:sp>
      <p:pic>
        <p:nvPicPr>
          <p:cNvPr id="1026" name="Picture 2" descr="G:\A Tai lieu giang day va lam viec tai NIIT\Tai lieu chuyen mon NIIT\logoict.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181600" y="12700"/>
            <a:ext cx="3708400" cy="8001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87" r:id="rId1"/>
    <p:sldLayoutId id="2147483786" r:id="rId2"/>
    <p:sldLayoutId id="2147483785" r:id="rId3"/>
    <p:sldLayoutId id="2147483784" r:id="rId4"/>
    <p:sldLayoutId id="2147483783" r:id="rId5"/>
    <p:sldLayoutId id="2147483782" r:id="rId6"/>
    <p:sldLayoutId id="2147483781" r:id="rId7"/>
    <p:sldLayoutId id="2147483780" r:id="rId8"/>
    <p:sldLayoutId id="2147483779" r:id="rId9"/>
    <p:sldLayoutId id="2147483778" r:id="rId10"/>
    <p:sldLayoutId id="2147483777" r:id="rId11"/>
    <p:sldLayoutId id="2147483776" r:id="rId12"/>
    <p:sldLayoutId id="2147483775" r:id="rId13"/>
  </p:sldLayoutIdLst>
  <p:timing>
    <p:tnLst>
      <p:par>
        <p:cTn id="1" dur="indefinite" restart="never" nodeType="tmRoot"/>
      </p:par>
    </p:tnLst>
  </p:timing>
  <p:hf sldNum="0" hdr="0" dt="0"/>
  <p:txStyles>
    <p:title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Arial" charset="0"/>
        </a:defRPr>
      </a:lvl2pPr>
      <a:lvl3pPr algn="l" rtl="0" eaLnBrk="1" fontAlgn="base" hangingPunct="1">
        <a:spcBef>
          <a:spcPct val="0"/>
        </a:spcBef>
        <a:spcAft>
          <a:spcPct val="0"/>
        </a:spcAft>
        <a:defRPr sz="4000" b="1">
          <a:solidFill>
            <a:schemeClr val="bg1"/>
          </a:solidFill>
          <a:latin typeface="Arial" charset="0"/>
        </a:defRPr>
      </a:lvl3pPr>
      <a:lvl4pPr algn="l" rtl="0" eaLnBrk="1" fontAlgn="base" hangingPunct="1">
        <a:spcBef>
          <a:spcPct val="0"/>
        </a:spcBef>
        <a:spcAft>
          <a:spcPct val="0"/>
        </a:spcAft>
        <a:defRPr sz="4000" b="1">
          <a:solidFill>
            <a:schemeClr val="bg1"/>
          </a:solidFill>
          <a:latin typeface="Arial" charset="0"/>
        </a:defRPr>
      </a:lvl4pPr>
      <a:lvl5pPr algn="l" rtl="0" eaLnBrk="1" fontAlgn="base" hangingPunct="1">
        <a:spcBef>
          <a:spcPct val="0"/>
        </a:spcBef>
        <a:spcAft>
          <a:spcPct val="0"/>
        </a:spcAft>
        <a:defRPr sz="4000" b="1">
          <a:solidFill>
            <a:schemeClr val="bg1"/>
          </a:solidFill>
          <a:latin typeface="Arial" charset="0"/>
        </a:defRPr>
      </a:lvl5pPr>
      <a:lvl6pPr marL="457200" algn="l" rtl="0" eaLnBrk="1" fontAlgn="base" hangingPunct="1">
        <a:spcBef>
          <a:spcPct val="0"/>
        </a:spcBef>
        <a:spcAft>
          <a:spcPct val="0"/>
        </a:spcAft>
        <a:defRPr sz="4000" b="1">
          <a:solidFill>
            <a:schemeClr val="bg1"/>
          </a:solidFill>
          <a:latin typeface="Arial" charset="0"/>
        </a:defRPr>
      </a:lvl6pPr>
      <a:lvl7pPr marL="914400" algn="l" rtl="0" eaLnBrk="1" fontAlgn="base" hangingPunct="1">
        <a:spcBef>
          <a:spcPct val="0"/>
        </a:spcBef>
        <a:spcAft>
          <a:spcPct val="0"/>
        </a:spcAft>
        <a:defRPr sz="4000" b="1">
          <a:solidFill>
            <a:schemeClr val="bg1"/>
          </a:solidFill>
          <a:latin typeface="Arial" charset="0"/>
        </a:defRPr>
      </a:lvl7pPr>
      <a:lvl8pPr marL="1371600" algn="l" rtl="0" eaLnBrk="1" fontAlgn="base" hangingPunct="1">
        <a:spcBef>
          <a:spcPct val="0"/>
        </a:spcBef>
        <a:spcAft>
          <a:spcPct val="0"/>
        </a:spcAft>
        <a:defRPr sz="4000" b="1">
          <a:solidFill>
            <a:schemeClr val="bg1"/>
          </a:solidFill>
          <a:latin typeface="Arial" charset="0"/>
        </a:defRPr>
      </a:lvl8pPr>
      <a:lvl9pPr marL="1828800" algn="l" rtl="0" eaLnBrk="1" fontAlgn="base" hangingPunct="1">
        <a:spcBef>
          <a:spcPct val="0"/>
        </a:spcBef>
        <a:spcAft>
          <a:spcPct val="0"/>
        </a:spcAft>
        <a:defRPr sz="4000" b="1">
          <a:solidFill>
            <a:schemeClr val="bg1"/>
          </a:solidFill>
          <a:latin typeface="Arial" charset="0"/>
        </a:defRPr>
      </a:lvl9pPr>
    </p:titleStyle>
    <p:bodyStyle>
      <a:lvl1pPr marL="342900" indent="-342900" algn="l" rtl="0" eaLnBrk="1" fontAlgn="base" hangingPunct="1">
        <a:spcBef>
          <a:spcPct val="20000"/>
        </a:spcBef>
        <a:spcAft>
          <a:spcPct val="0"/>
        </a:spcAft>
        <a:buClr>
          <a:srgbClr val="FF6600"/>
        </a:buClr>
        <a:buSzPct val="7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6600"/>
        </a:buClr>
        <a:buSzPct val="70000"/>
        <a:buFont typeface="Wingdings" pitchFamily="2" charset="2"/>
        <a:buChar char="v"/>
        <a:defRPr sz="2400">
          <a:solidFill>
            <a:schemeClr val="tx1"/>
          </a:solidFill>
          <a:latin typeface="+mn-lt"/>
        </a:defRPr>
      </a:lvl2pPr>
      <a:lvl3pPr marL="1143000" indent="-228600" algn="l" rtl="0" eaLnBrk="1" fontAlgn="base" hangingPunct="1">
        <a:spcBef>
          <a:spcPct val="20000"/>
        </a:spcBef>
        <a:spcAft>
          <a:spcPct val="0"/>
        </a:spcAft>
        <a:buClr>
          <a:srgbClr val="FF6600"/>
        </a:buClr>
        <a:buFont typeface="Wingdings" pitchFamily="2" charset="2"/>
        <a:buChar char="v"/>
        <a:defRPr sz="20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v"/>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v"/>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v"/>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v"/>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v"/>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v"/>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w3schools.com/sql/sql_create_index.asp" TargetMode="External"/><Relationship Id="rId3" Type="http://schemas.openxmlformats.org/officeDocument/2006/relationships/hyperlink" Target="https://www.w3schools.com/sql/sql_unique.asp" TargetMode="External"/><Relationship Id="rId7" Type="http://schemas.openxmlformats.org/officeDocument/2006/relationships/hyperlink" Target="https://www.w3schools.com/sql/sql_default.asp" TargetMode="External"/><Relationship Id="rId2" Type="http://schemas.openxmlformats.org/officeDocument/2006/relationships/hyperlink" Target="https://www.w3schools.com/sql/sql_notnull.asp" TargetMode="External"/><Relationship Id="rId1" Type="http://schemas.openxmlformats.org/officeDocument/2006/relationships/slideLayout" Target="../slideLayouts/slideLayout2.xml"/><Relationship Id="rId6" Type="http://schemas.openxmlformats.org/officeDocument/2006/relationships/hyperlink" Target="https://www.w3schools.com/sql/sql_check.asp" TargetMode="External"/><Relationship Id="rId5" Type="http://schemas.openxmlformats.org/officeDocument/2006/relationships/hyperlink" Target="https://www.w3schools.com/sql/sql_foreignkey.asp" TargetMode="External"/><Relationship Id="rId4" Type="http://schemas.openxmlformats.org/officeDocument/2006/relationships/hyperlink" Target="https://www.w3schools.com/sql/sql_primarykey.asp"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BB9B718C-8B9D-4F4B-B653-4D4130872E34}" type="slidenum">
              <a:rPr lang="en-US" altLang="en-US" smtClean="0">
                <a:solidFill>
                  <a:schemeClr val="bg1"/>
                </a:solidFill>
                <a:latin typeface="Verdana" pitchFamily="34" charset="0"/>
              </a:rPr>
              <a:pPr eaLnBrk="1" hangingPunct="1"/>
              <a:t>1</a:t>
            </a:fld>
            <a:r>
              <a:rPr lang="en-US" altLang="en-US" smtClean="0">
                <a:solidFill>
                  <a:schemeClr val="bg1"/>
                </a:solidFill>
                <a:latin typeface="Verdana" pitchFamily="34" charset="0"/>
              </a:rPr>
              <a:t> of 23</a:t>
            </a:r>
          </a:p>
        </p:txBody>
      </p:sp>
      <p:sp>
        <p:nvSpPr>
          <p:cNvPr id="3075" name="Rectangle 2"/>
          <p:cNvSpPr>
            <a:spLocks noGrp="1" noChangeArrowheads="1"/>
          </p:cNvSpPr>
          <p:nvPr>
            <p:ph type="ctrTitle"/>
          </p:nvPr>
        </p:nvSpPr>
        <p:spPr>
          <a:xfrm>
            <a:off x="685800" y="1600200"/>
            <a:ext cx="7772400" cy="1470025"/>
          </a:xfrm>
        </p:spPr>
        <p:txBody>
          <a:bodyPr/>
          <a:lstStyle/>
          <a:p>
            <a:pPr algn="ctr"/>
            <a:r>
              <a:rPr lang="en-US" altLang="en-US" dirty="0" smtClean="0"/>
              <a:t>MySQL I</a:t>
            </a:r>
          </a:p>
        </p:txBody>
      </p:sp>
      <p:pic>
        <p:nvPicPr>
          <p:cNvPr id="2050" name="Picture 2" descr="G:\A Tai lieu giang day va lam viec tai NIIT\Tai lieu chuyen mon NIIT\logoi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0"/>
            <a:ext cx="3708400" cy="800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10</a:t>
            </a:fld>
            <a:r>
              <a:rPr lang="en-US" smtClean="0">
                <a:latin typeface="Verdana" pitchFamily="34" charset="0"/>
              </a:rPr>
              <a:t> of 19</a:t>
            </a:r>
            <a:endParaRPr lang="en-US">
              <a:latin typeface="Verdana" pitchFamily="34" charset="0"/>
            </a:endParaRPr>
          </a:p>
        </p:txBody>
      </p:sp>
      <p:sp>
        <p:nvSpPr>
          <p:cNvPr id="3" name="Content Placeholder 2"/>
          <p:cNvSpPr>
            <a:spLocks noGrp="1"/>
          </p:cNvSpPr>
          <p:nvPr>
            <p:ph idx="1"/>
          </p:nvPr>
        </p:nvSpPr>
        <p:spPr/>
        <p:txBody>
          <a:bodyPr/>
          <a:lstStyle/>
          <a:p>
            <a:r>
              <a:rPr lang="en-US" dirty="0" smtClean="0"/>
              <a:t>Teacher demo steps to use MySQL through </a:t>
            </a:r>
            <a:r>
              <a:rPr lang="en-US" dirty="0" err="1" smtClean="0"/>
              <a:t>PHPMyAdmin</a:t>
            </a:r>
            <a:endParaRPr lang="en-US" dirty="0"/>
          </a:p>
        </p:txBody>
      </p:sp>
    </p:spTree>
    <p:extLst>
      <p:ext uri="{BB962C8B-B14F-4D97-AF65-F5344CB8AC3E}">
        <p14:creationId xmlns:p14="http://schemas.microsoft.com/office/powerpoint/2010/main" val="1308307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t>SQL CREATE DATABASE</a:t>
            </a:r>
            <a:br>
              <a:rPr lang="en-US" sz="3200" b="0" dirty="0"/>
            </a:br>
            <a:endParaRPr lang="en-US" sz="3200" dirty="0"/>
          </a:p>
        </p:txBody>
      </p:sp>
      <p:sp>
        <p:nvSpPr>
          <p:cNvPr id="3" name="Content Placeholder 2"/>
          <p:cNvSpPr>
            <a:spLocks noGrp="1"/>
          </p:cNvSpPr>
          <p:nvPr>
            <p:ph idx="1"/>
          </p:nvPr>
        </p:nvSpPr>
        <p:spPr/>
        <p:txBody>
          <a:bodyPr/>
          <a:lstStyle/>
          <a:p>
            <a:r>
              <a:rPr lang="en-US" sz="2400" dirty="0"/>
              <a:t>The CREATE DATABASE statement is used to create a new SQL database</a:t>
            </a:r>
            <a:r>
              <a:rPr lang="en-US" sz="2400" dirty="0" smtClean="0"/>
              <a:t>.</a:t>
            </a:r>
          </a:p>
          <a:p>
            <a:pPr lvl="1"/>
            <a:r>
              <a:rPr lang="en-US" sz="2000" dirty="0"/>
              <a:t>Make sure you have admin privilege before creating any database. Once a database is created, you can check it in the list of databases with the following SQL command: SHOW DATABASES;</a:t>
            </a:r>
            <a:endParaRPr lang="en-US" sz="2000" dirty="0" smtClean="0"/>
          </a:p>
          <a:p>
            <a:r>
              <a:rPr lang="en-US" sz="2400" dirty="0" smtClean="0"/>
              <a:t>Syntax</a:t>
            </a:r>
          </a:p>
          <a:p>
            <a:endParaRPr lang="en-US" sz="2400" dirty="0"/>
          </a:p>
          <a:p>
            <a:endParaRPr lang="en-US" sz="2400" dirty="0" smtClean="0"/>
          </a:p>
          <a:p>
            <a:r>
              <a:rPr lang="en-US" sz="2400" dirty="0" smtClean="0"/>
              <a:t>Example</a:t>
            </a:r>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11</a:t>
            </a:fld>
            <a:r>
              <a:rPr lang="en-US" smtClean="0">
                <a:latin typeface="Verdana" pitchFamily="34" charset="0"/>
              </a:rPr>
              <a:t> of 19</a:t>
            </a:r>
            <a:endParaRPr lang="en-US">
              <a:latin typeface="Verdana" pitchFamily="34" charset="0"/>
            </a:endParaRPr>
          </a:p>
        </p:txBody>
      </p:sp>
      <p:pic>
        <p:nvPicPr>
          <p:cNvPr id="1026" name="Picture 2" descr="C:\Users\TONY HUNG CUONG\Desktop\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657600"/>
            <a:ext cx="4033841" cy="57626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TONY HUNG CUONG\Desktop\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800600"/>
            <a:ext cx="4172663" cy="707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575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SQL DROP DATABASE</a:t>
            </a:r>
          </a:p>
        </p:txBody>
      </p:sp>
      <p:sp>
        <p:nvSpPr>
          <p:cNvPr id="3" name="Content Placeholder 2"/>
          <p:cNvSpPr>
            <a:spLocks noGrp="1"/>
          </p:cNvSpPr>
          <p:nvPr>
            <p:ph idx="1"/>
          </p:nvPr>
        </p:nvSpPr>
        <p:spPr/>
        <p:txBody>
          <a:bodyPr/>
          <a:lstStyle/>
          <a:p>
            <a:r>
              <a:rPr lang="en-US" sz="2400" dirty="0"/>
              <a:t>The DROP DATABASE statement is used to drop an existing SQL database</a:t>
            </a:r>
            <a:r>
              <a:rPr lang="en-US" sz="2400" dirty="0" smtClean="0"/>
              <a:t>.</a:t>
            </a:r>
          </a:p>
          <a:p>
            <a:pPr lvl="1"/>
            <a:r>
              <a:rPr lang="en-US" sz="1600" dirty="0"/>
              <a:t>Be careful before dropping a database. Deleting a database will result in loss of complete information stored in the </a:t>
            </a:r>
            <a:r>
              <a:rPr lang="en-US" sz="1600" dirty="0" smtClean="0"/>
              <a:t>database !</a:t>
            </a:r>
          </a:p>
          <a:p>
            <a:r>
              <a:rPr lang="en-US" sz="2400" dirty="0" smtClean="0"/>
              <a:t>Syntax</a:t>
            </a:r>
          </a:p>
          <a:p>
            <a:endParaRPr lang="en-US" sz="2400" dirty="0"/>
          </a:p>
          <a:p>
            <a:endParaRPr lang="en-US" sz="2400" dirty="0" smtClean="0"/>
          </a:p>
          <a:p>
            <a:r>
              <a:rPr lang="en-US" sz="2400" dirty="0" smtClean="0"/>
              <a:t>Example</a:t>
            </a:r>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12</a:t>
            </a:fld>
            <a:r>
              <a:rPr lang="en-US" smtClean="0">
                <a:latin typeface="Verdana" pitchFamily="34" charset="0"/>
              </a:rPr>
              <a:t> of 19</a:t>
            </a:r>
            <a:endParaRPr lang="en-US">
              <a:latin typeface="Verdana" pitchFamily="34" charset="0"/>
            </a:endParaRPr>
          </a:p>
        </p:txBody>
      </p:sp>
      <p:pic>
        <p:nvPicPr>
          <p:cNvPr id="2050" name="Picture 2" descr="C:\Users\TONY HUNG CUONG\Desktop\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914650"/>
            <a:ext cx="4388168" cy="6477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TONY HUNG CUONG\Desktop\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744" y="4343399"/>
            <a:ext cx="4128655" cy="713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63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SQL CREATE TABLE</a:t>
            </a:r>
          </a:p>
        </p:txBody>
      </p:sp>
      <p:sp>
        <p:nvSpPr>
          <p:cNvPr id="3" name="Content Placeholder 2"/>
          <p:cNvSpPr>
            <a:spLocks noGrp="1"/>
          </p:cNvSpPr>
          <p:nvPr>
            <p:ph idx="1"/>
          </p:nvPr>
        </p:nvSpPr>
        <p:spPr/>
        <p:txBody>
          <a:bodyPr/>
          <a:lstStyle/>
          <a:p>
            <a:r>
              <a:rPr lang="en-US" sz="2400" dirty="0"/>
              <a:t>The CREATE TABLE statement is used to create a new table in a database</a:t>
            </a:r>
            <a:r>
              <a:rPr lang="en-US" sz="2400" dirty="0" smtClean="0"/>
              <a:t>.</a:t>
            </a:r>
            <a:endParaRPr lang="en-US" sz="1600" dirty="0" smtClean="0"/>
          </a:p>
          <a:p>
            <a:pPr lvl="1"/>
            <a:r>
              <a:rPr lang="en-US" sz="2000" dirty="0"/>
              <a:t>The column parameters specify the names of the columns of the table.</a:t>
            </a:r>
          </a:p>
          <a:p>
            <a:pPr lvl="1"/>
            <a:r>
              <a:rPr lang="en-US" sz="2000" dirty="0"/>
              <a:t>The datatype parameter specifies the type of data the column can hold (e.g. varchar, integer, date, etc</a:t>
            </a:r>
            <a:r>
              <a:rPr lang="en-US" sz="2000" dirty="0" smtClean="0"/>
              <a:t>.).</a:t>
            </a:r>
            <a:endParaRPr lang="en-US" sz="1600" dirty="0" smtClean="0"/>
          </a:p>
          <a:p>
            <a:r>
              <a:rPr lang="en-US" sz="2400" dirty="0" smtClean="0"/>
              <a:t>Syntax</a:t>
            </a:r>
          </a:p>
          <a:p>
            <a:endParaRPr lang="en-US" sz="2400" dirty="0"/>
          </a:p>
          <a:p>
            <a:endParaRPr lang="en-US" sz="2400" dirty="0" smtClean="0"/>
          </a:p>
          <a:p>
            <a:endParaRPr lang="en-US" sz="2400" dirty="0" smtClean="0"/>
          </a:p>
          <a:p>
            <a:r>
              <a:rPr lang="en-US" sz="2400" dirty="0" smtClean="0"/>
              <a:t>Example</a:t>
            </a:r>
          </a:p>
          <a:p>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13</a:t>
            </a:fld>
            <a:r>
              <a:rPr lang="en-US" smtClean="0">
                <a:latin typeface="Verdana" pitchFamily="34" charset="0"/>
              </a:rPr>
              <a:t> of 19</a:t>
            </a:r>
            <a:endParaRPr lang="en-US">
              <a:latin typeface="Verdana" pitchFamily="34" charset="0"/>
            </a:endParaRPr>
          </a:p>
        </p:txBody>
      </p:sp>
      <p:pic>
        <p:nvPicPr>
          <p:cNvPr id="3074" name="Picture 2" descr="C:\Users\TONY HUNG CUONG\Desktop\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276600"/>
            <a:ext cx="2895600" cy="17419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TONY HUNG CUONG\Desktop\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5018575"/>
            <a:ext cx="26670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530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SQL DROP TABLE</a:t>
            </a:r>
          </a:p>
        </p:txBody>
      </p:sp>
      <p:sp>
        <p:nvSpPr>
          <p:cNvPr id="3" name="Content Placeholder 2"/>
          <p:cNvSpPr>
            <a:spLocks noGrp="1"/>
          </p:cNvSpPr>
          <p:nvPr>
            <p:ph idx="1"/>
          </p:nvPr>
        </p:nvSpPr>
        <p:spPr/>
        <p:txBody>
          <a:bodyPr/>
          <a:lstStyle/>
          <a:p>
            <a:r>
              <a:rPr lang="en-US" sz="2400" dirty="0"/>
              <a:t>The DROP TABLE statement is used to drop an existing table in a database</a:t>
            </a:r>
            <a:r>
              <a:rPr lang="en-US" sz="2400" dirty="0" smtClean="0"/>
              <a:t>.</a:t>
            </a:r>
          </a:p>
          <a:p>
            <a:pPr lvl="1"/>
            <a:r>
              <a:rPr lang="en-US" sz="2000" dirty="0"/>
              <a:t>Be careful before dropping a table. Deleting a table will result in loss of complete information stored in the </a:t>
            </a:r>
            <a:r>
              <a:rPr lang="en-US" sz="2000" dirty="0" smtClean="0"/>
              <a:t>table.</a:t>
            </a:r>
            <a:endParaRPr lang="en-US" sz="2400" dirty="0" smtClean="0"/>
          </a:p>
          <a:p>
            <a:r>
              <a:rPr lang="en-US" sz="2400" dirty="0" smtClean="0"/>
              <a:t>Syntax</a:t>
            </a:r>
          </a:p>
          <a:p>
            <a:pPr marL="0" indent="0">
              <a:buNone/>
            </a:pPr>
            <a:endParaRPr lang="en-US" sz="2400" dirty="0" smtClean="0"/>
          </a:p>
          <a:p>
            <a:r>
              <a:rPr lang="en-US" sz="2400" dirty="0" smtClean="0"/>
              <a:t>Example</a:t>
            </a:r>
          </a:p>
          <a:p>
            <a:endParaRPr lang="en-US" sz="2400" dirty="0"/>
          </a:p>
          <a:p>
            <a:endParaRPr lang="en-US" sz="2400" dirty="0" smtClean="0"/>
          </a:p>
          <a:p>
            <a:r>
              <a:rPr lang="en-US" sz="2400" dirty="0"/>
              <a:t>SQL TRUNCATE </a:t>
            </a:r>
            <a:r>
              <a:rPr lang="en-US" sz="2400" dirty="0" smtClean="0"/>
              <a:t>TABLE</a:t>
            </a:r>
          </a:p>
          <a:p>
            <a:pPr lvl="1"/>
            <a:r>
              <a:rPr lang="en-US" sz="2000" dirty="0"/>
              <a:t>I</a:t>
            </a:r>
            <a:r>
              <a:rPr lang="en-US" sz="2000" dirty="0" smtClean="0"/>
              <a:t>s </a:t>
            </a:r>
            <a:r>
              <a:rPr lang="en-US" sz="2000" dirty="0"/>
              <a:t>used to delete the data inside a table, but not the table itself</a:t>
            </a:r>
            <a:r>
              <a:rPr lang="en-US" sz="2000" dirty="0" smtClean="0"/>
              <a:t>.</a:t>
            </a:r>
          </a:p>
          <a:p>
            <a:pPr lvl="1"/>
            <a:endParaRPr lang="en-US" sz="2000" dirty="0"/>
          </a:p>
          <a:p>
            <a:endParaRPr lang="en-US" sz="2400" dirty="0" smtClean="0"/>
          </a:p>
          <a:p>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14</a:t>
            </a:fld>
            <a:r>
              <a:rPr lang="en-US" smtClean="0">
                <a:latin typeface="Verdana" pitchFamily="34" charset="0"/>
              </a:rPr>
              <a:t> of 19</a:t>
            </a:r>
            <a:endParaRPr lang="en-US">
              <a:latin typeface="Verdana" pitchFamily="34" charset="0"/>
            </a:endParaRPr>
          </a:p>
        </p:txBody>
      </p:sp>
      <p:pic>
        <p:nvPicPr>
          <p:cNvPr id="4098" name="Picture 2" descr="C:\Users\TONY HUNG CUONG\Desktop\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895600"/>
            <a:ext cx="3513773" cy="6477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TONY HUNG CUONG\Desktop\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0273" y="3810000"/>
            <a:ext cx="3991927" cy="72741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TONY HUNG CUONG\Desktop\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6923" y="5562600"/>
            <a:ext cx="3817263"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518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SQL ALTER TABLE </a:t>
            </a:r>
            <a:br>
              <a:rPr lang="en-US" b="0" dirty="0"/>
            </a:br>
            <a:endParaRPr lang="en-US" dirty="0"/>
          </a:p>
        </p:txBody>
      </p:sp>
      <p:sp>
        <p:nvSpPr>
          <p:cNvPr id="3" name="Content Placeholder 2"/>
          <p:cNvSpPr>
            <a:spLocks noGrp="1"/>
          </p:cNvSpPr>
          <p:nvPr>
            <p:ph idx="1"/>
          </p:nvPr>
        </p:nvSpPr>
        <p:spPr/>
        <p:txBody>
          <a:bodyPr/>
          <a:lstStyle/>
          <a:p>
            <a:r>
              <a:rPr lang="en-US" sz="2400" dirty="0"/>
              <a:t>The ALTER TABLE statement is used to add, delete, or modify columns in an existing table.</a:t>
            </a:r>
          </a:p>
          <a:p>
            <a:r>
              <a:rPr lang="en-US" sz="2400" dirty="0"/>
              <a:t>The ALTER TABLE statement is also used to add and drop various constraints on an existing table.</a:t>
            </a:r>
          </a:p>
          <a:p>
            <a:r>
              <a:rPr lang="en-US" sz="2400" dirty="0"/>
              <a:t>ALTER TABLE - ADD Column</a:t>
            </a:r>
          </a:p>
          <a:p>
            <a:endParaRPr lang="en-US" sz="2400" dirty="0" smtClean="0"/>
          </a:p>
          <a:p>
            <a:endParaRPr lang="en-US" sz="2400" dirty="0" smtClean="0"/>
          </a:p>
          <a:p>
            <a:r>
              <a:rPr lang="en-US" sz="2400" dirty="0"/>
              <a:t>ALTER TABLE - DROP COLUMN</a:t>
            </a:r>
          </a:p>
          <a:p>
            <a:endParaRPr lang="en-US" sz="2400" dirty="0" smtClean="0"/>
          </a:p>
          <a:p>
            <a:endParaRPr lang="en-US" sz="2400" dirty="0" smtClean="0"/>
          </a:p>
          <a:p>
            <a:r>
              <a:rPr lang="en-US" sz="2400" dirty="0"/>
              <a:t>ALTER TABLE - ALTER/MODIFY COLUMN</a:t>
            </a:r>
          </a:p>
          <a:p>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15</a:t>
            </a:fld>
            <a:r>
              <a:rPr lang="en-US" smtClean="0">
                <a:latin typeface="Verdana" pitchFamily="34" charset="0"/>
              </a:rPr>
              <a:t> of 19</a:t>
            </a:r>
            <a:endParaRPr lang="en-US">
              <a:latin typeface="Verdana" pitchFamily="34" charset="0"/>
            </a:endParaRPr>
          </a:p>
        </p:txBody>
      </p:sp>
      <p:pic>
        <p:nvPicPr>
          <p:cNvPr id="5122" name="Picture 2" descr="C:\Users\TONY HUNG CUONG\Desktop\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114673"/>
            <a:ext cx="3200400" cy="818707"/>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TONY HUNG CUONG\Desktop\j.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419599"/>
            <a:ext cx="3124200" cy="82623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TONY HUNG CUONG\Desktop\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7600" y="5791200"/>
            <a:ext cx="4239591"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080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SQL Constraints</a:t>
            </a:r>
            <a:br>
              <a:rPr lang="en-US" b="0" dirty="0"/>
            </a:br>
            <a:endParaRPr lang="en-US" dirty="0"/>
          </a:p>
        </p:txBody>
      </p:sp>
      <p:sp>
        <p:nvSpPr>
          <p:cNvPr id="3" name="Content Placeholder 2"/>
          <p:cNvSpPr>
            <a:spLocks noGrp="1"/>
          </p:cNvSpPr>
          <p:nvPr>
            <p:ph idx="1"/>
          </p:nvPr>
        </p:nvSpPr>
        <p:spPr/>
        <p:txBody>
          <a:bodyPr/>
          <a:lstStyle/>
          <a:p>
            <a:r>
              <a:rPr lang="en-US" dirty="0"/>
              <a:t>SQL constraints are used to specify rules for the data in a table.</a:t>
            </a:r>
          </a:p>
          <a:p>
            <a:r>
              <a:rPr lang="en-US" dirty="0"/>
              <a:t>Constraints are used to limit the type of data that can go into a table. This ensures the accuracy and reliability of the data in the table. </a:t>
            </a:r>
            <a:endParaRPr lang="en-US" dirty="0" smtClean="0"/>
          </a:p>
          <a:p>
            <a:r>
              <a:rPr lang="en-US" dirty="0" smtClean="0"/>
              <a:t>If </a:t>
            </a:r>
            <a:r>
              <a:rPr lang="en-US" dirty="0"/>
              <a:t>there is any violation between the constraint and the data action, the action is aborted.</a:t>
            </a:r>
          </a:p>
          <a:p>
            <a:r>
              <a:rPr lang="en-US" dirty="0"/>
              <a:t>Constraints can be column level or table level. Column level constraints apply to a column, and table level constraints apply to the whole table.</a:t>
            </a:r>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16</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4340036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SQL Constraints</a:t>
            </a:r>
            <a:br>
              <a:rPr lang="en-US" b="0" dirty="0"/>
            </a:br>
            <a:endParaRPr lang="en-US" dirty="0"/>
          </a:p>
        </p:txBody>
      </p:sp>
      <p:sp>
        <p:nvSpPr>
          <p:cNvPr id="3" name="Content Placeholder 2"/>
          <p:cNvSpPr>
            <a:spLocks noGrp="1"/>
          </p:cNvSpPr>
          <p:nvPr>
            <p:ph idx="1"/>
          </p:nvPr>
        </p:nvSpPr>
        <p:spPr/>
        <p:txBody>
          <a:bodyPr/>
          <a:lstStyle/>
          <a:p>
            <a:r>
              <a:rPr lang="en-US" sz="2400" dirty="0"/>
              <a:t>The following constraints are commonly used in SQL:</a:t>
            </a:r>
          </a:p>
          <a:p>
            <a:pPr lvl="1"/>
            <a:r>
              <a:rPr lang="en-US" sz="2000" b="1" dirty="0">
                <a:hlinkClick r:id="rId2"/>
              </a:rPr>
              <a:t>NOT </a:t>
            </a:r>
            <a:r>
              <a:rPr lang="en-US" sz="2000" b="1" dirty="0" smtClean="0">
                <a:hlinkClick r:id="rId2"/>
              </a:rPr>
              <a:t>NULL</a:t>
            </a:r>
            <a:endParaRPr lang="en-US" sz="2000" dirty="0"/>
          </a:p>
          <a:p>
            <a:pPr lvl="2"/>
            <a:r>
              <a:rPr lang="en-US" sz="1600" dirty="0" smtClean="0"/>
              <a:t>Ensures </a:t>
            </a:r>
            <a:r>
              <a:rPr lang="en-US" sz="1600" dirty="0"/>
              <a:t>that a column cannot have a NULL value</a:t>
            </a:r>
          </a:p>
          <a:p>
            <a:pPr lvl="1"/>
            <a:r>
              <a:rPr lang="en-US" sz="2000" b="1" dirty="0" smtClean="0">
                <a:hlinkClick r:id="rId3"/>
              </a:rPr>
              <a:t>UNIQUE</a:t>
            </a:r>
            <a:endParaRPr lang="en-US" sz="2000" dirty="0"/>
          </a:p>
          <a:p>
            <a:pPr lvl="2"/>
            <a:r>
              <a:rPr lang="en-US" sz="1600" dirty="0" smtClean="0"/>
              <a:t>Ensures </a:t>
            </a:r>
            <a:r>
              <a:rPr lang="en-US" sz="1600" dirty="0"/>
              <a:t>that all values in a column are different</a:t>
            </a:r>
          </a:p>
          <a:p>
            <a:pPr lvl="1"/>
            <a:r>
              <a:rPr lang="en-US" sz="2000" b="1" dirty="0">
                <a:hlinkClick r:id="rId4"/>
              </a:rPr>
              <a:t>PRIMARY </a:t>
            </a:r>
            <a:r>
              <a:rPr lang="en-US" sz="2000" b="1" dirty="0" smtClean="0">
                <a:hlinkClick r:id="rId4"/>
              </a:rPr>
              <a:t>KEY</a:t>
            </a:r>
            <a:endParaRPr lang="en-US" sz="2000" dirty="0"/>
          </a:p>
          <a:p>
            <a:pPr lvl="2"/>
            <a:r>
              <a:rPr lang="en-US" sz="1600" dirty="0" smtClean="0"/>
              <a:t>A </a:t>
            </a:r>
            <a:r>
              <a:rPr lang="en-US" sz="1600" dirty="0"/>
              <a:t>combination of a NOT NULL and UNIQUE. Uniquely identifies each row in a table</a:t>
            </a:r>
          </a:p>
          <a:p>
            <a:pPr lvl="1"/>
            <a:r>
              <a:rPr lang="en-US" sz="2000" b="1" dirty="0">
                <a:hlinkClick r:id="rId5"/>
              </a:rPr>
              <a:t>FOREIGN </a:t>
            </a:r>
            <a:r>
              <a:rPr lang="en-US" sz="2000" b="1" dirty="0" smtClean="0">
                <a:hlinkClick r:id="rId5"/>
              </a:rPr>
              <a:t>KEY</a:t>
            </a:r>
            <a:endParaRPr lang="en-US" sz="2000" dirty="0"/>
          </a:p>
          <a:p>
            <a:pPr lvl="2"/>
            <a:r>
              <a:rPr lang="en-US" sz="1600" dirty="0" smtClean="0"/>
              <a:t>Uniquely </a:t>
            </a:r>
            <a:r>
              <a:rPr lang="en-US" sz="1600" dirty="0"/>
              <a:t>identifies a row/record in another table</a:t>
            </a:r>
          </a:p>
          <a:p>
            <a:pPr lvl="1"/>
            <a:r>
              <a:rPr lang="en-US" sz="2000" b="1" dirty="0" smtClean="0">
                <a:hlinkClick r:id="rId6"/>
              </a:rPr>
              <a:t>CHECK</a:t>
            </a:r>
            <a:endParaRPr lang="en-US" sz="2000" dirty="0"/>
          </a:p>
          <a:p>
            <a:pPr lvl="2"/>
            <a:r>
              <a:rPr lang="en-US" sz="1600" dirty="0" smtClean="0"/>
              <a:t>Ensures </a:t>
            </a:r>
            <a:r>
              <a:rPr lang="en-US" sz="1600" dirty="0"/>
              <a:t>that all values in a column satisfies a specific condition</a:t>
            </a:r>
          </a:p>
          <a:p>
            <a:pPr lvl="1"/>
            <a:r>
              <a:rPr lang="en-US" sz="2000" b="1" dirty="0" smtClean="0">
                <a:hlinkClick r:id="rId7"/>
              </a:rPr>
              <a:t>DEFAULT</a:t>
            </a:r>
            <a:endParaRPr lang="en-US" sz="2000" dirty="0"/>
          </a:p>
          <a:p>
            <a:pPr lvl="2"/>
            <a:r>
              <a:rPr lang="en-US" sz="1600" dirty="0" smtClean="0"/>
              <a:t>Sets </a:t>
            </a:r>
            <a:r>
              <a:rPr lang="en-US" sz="1600" dirty="0"/>
              <a:t>a default value for a column when no value is specified</a:t>
            </a:r>
          </a:p>
          <a:p>
            <a:pPr lvl="1"/>
            <a:r>
              <a:rPr lang="en-US" sz="2000" b="1" dirty="0" smtClean="0">
                <a:hlinkClick r:id="rId8"/>
              </a:rPr>
              <a:t>INDEX</a:t>
            </a:r>
            <a:endParaRPr lang="en-US" sz="2000" dirty="0"/>
          </a:p>
          <a:p>
            <a:pPr lvl="2"/>
            <a:r>
              <a:rPr lang="en-US" sz="1600" dirty="0" smtClean="0"/>
              <a:t>Used </a:t>
            </a:r>
            <a:r>
              <a:rPr lang="en-US" sz="1600" dirty="0"/>
              <a:t>to create and retrieve data from the database very quickly</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17</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3136095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AUTO INCREMENT</a:t>
            </a:r>
            <a:br>
              <a:rPr lang="en-US" b="0" dirty="0"/>
            </a:br>
            <a:endParaRPr lang="en-US" dirty="0"/>
          </a:p>
        </p:txBody>
      </p:sp>
      <p:sp>
        <p:nvSpPr>
          <p:cNvPr id="3" name="Content Placeholder 2"/>
          <p:cNvSpPr>
            <a:spLocks noGrp="1"/>
          </p:cNvSpPr>
          <p:nvPr>
            <p:ph idx="1"/>
          </p:nvPr>
        </p:nvSpPr>
        <p:spPr/>
        <p:txBody>
          <a:bodyPr/>
          <a:lstStyle/>
          <a:p>
            <a:r>
              <a:rPr lang="en-US" sz="2400" dirty="0"/>
              <a:t>Auto-increment allows a unique number to be generated automatically when a new record is inserted into a table.</a:t>
            </a:r>
          </a:p>
          <a:p>
            <a:r>
              <a:rPr lang="en-US" sz="2400" dirty="0"/>
              <a:t>Often this is the primary key field that we would like to be created automatically every time a new record is inserted.</a:t>
            </a:r>
          </a:p>
          <a:p>
            <a:r>
              <a:rPr lang="en-US" sz="2400" dirty="0"/>
              <a:t>MySQL uses the AUTO_INCREMENT keyword to perform an auto-increment feature.</a:t>
            </a:r>
          </a:p>
          <a:p>
            <a:r>
              <a:rPr lang="en-US" sz="2400" dirty="0"/>
              <a:t>By default, the starting value for AUTO_INCREMENT is 1, and it will increment by 1 for each new record</a:t>
            </a:r>
            <a:r>
              <a:rPr lang="en-US" sz="2400" dirty="0" smtClean="0"/>
              <a:t>.</a:t>
            </a:r>
          </a:p>
          <a:p>
            <a:r>
              <a:rPr lang="en-US" sz="2400" dirty="0" smtClean="0"/>
              <a:t>Example</a:t>
            </a:r>
          </a:p>
          <a:p>
            <a:endParaRPr lang="en-US" sz="2400" dirty="0"/>
          </a:p>
          <a:p>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18</a:t>
            </a:fld>
            <a:r>
              <a:rPr lang="en-US" smtClean="0">
                <a:latin typeface="Verdana" pitchFamily="34" charset="0"/>
              </a:rPr>
              <a:t> of 19</a:t>
            </a:r>
            <a:endParaRPr lang="en-US">
              <a:latin typeface="Verdana" pitchFamily="34" charset="0"/>
            </a:endParaRPr>
          </a:p>
        </p:txBody>
      </p:sp>
      <p:pic>
        <p:nvPicPr>
          <p:cNvPr id="1026" name="Picture 2" descr="C:\Users\TONY HUNG CUONG\Desktop\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724400"/>
            <a:ext cx="3352800" cy="1773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360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SQL INSERT INTO</a:t>
            </a:r>
          </a:p>
        </p:txBody>
      </p:sp>
      <p:sp>
        <p:nvSpPr>
          <p:cNvPr id="3" name="Content Placeholder 2"/>
          <p:cNvSpPr>
            <a:spLocks noGrp="1"/>
          </p:cNvSpPr>
          <p:nvPr>
            <p:ph idx="1"/>
          </p:nvPr>
        </p:nvSpPr>
        <p:spPr/>
        <p:txBody>
          <a:bodyPr/>
          <a:lstStyle/>
          <a:p>
            <a:r>
              <a:rPr lang="en-US" sz="2000" dirty="0"/>
              <a:t>The INSERT INTO statement is used to insert new records in a table</a:t>
            </a:r>
            <a:r>
              <a:rPr lang="en-US" sz="2000" dirty="0" smtClean="0"/>
              <a:t>.</a:t>
            </a:r>
          </a:p>
          <a:p>
            <a:r>
              <a:rPr lang="en-US" sz="2000" dirty="0"/>
              <a:t>It is possible to write the INSERT INTO statement in two ways.</a:t>
            </a:r>
          </a:p>
          <a:p>
            <a:pPr lvl="1"/>
            <a:r>
              <a:rPr lang="en-US" sz="1800" dirty="0"/>
              <a:t>The first way specifies both the column names and the values to be </a:t>
            </a:r>
            <a:r>
              <a:rPr lang="en-US" sz="1800" dirty="0" smtClean="0"/>
              <a:t>inserted</a:t>
            </a:r>
          </a:p>
          <a:p>
            <a:pPr lvl="1"/>
            <a:endParaRPr lang="en-US" sz="1800" dirty="0"/>
          </a:p>
          <a:p>
            <a:pPr lvl="1"/>
            <a:endParaRPr lang="en-US" sz="1800" dirty="0" smtClean="0"/>
          </a:p>
          <a:p>
            <a:pPr lvl="1"/>
            <a:endParaRPr lang="en-US" sz="1800" dirty="0"/>
          </a:p>
          <a:p>
            <a:pPr lvl="1"/>
            <a:r>
              <a:rPr lang="en-US" sz="1800" dirty="0"/>
              <a:t>If you are adding values for all the columns of the table, you do not need to specify the column names in the SQL query. However, make sure the order of the values is in the same order as the columns in the table. </a:t>
            </a:r>
            <a:endParaRPr lang="en-US" sz="1800" dirty="0" smtClean="0"/>
          </a:p>
          <a:p>
            <a:pPr lvl="1"/>
            <a:endParaRPr lang="en-US" sz="1800" dirty="0" smtClean="0"/>
          </a:p>
          <a:p>
            <a:pPr lvl="1"/>
            <a:endParaRPr lang="en-US" sz="1800" dirty="0"/>
          </a:p>
          <a:p>
            <a:endParaRPr lang="en-US" sz="20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19</a:t>
            </a:fld>
            <a:r>
              <a:rPr lang="en-US" smtClean="0">
                <a:latin typeface="Verdana" pitchFamily="34" charset="0"/>
              </a:rPr>
              <a:t> of 19</a:t>
            </a:r>
            <a:endParaRPr lang="en-US">
              <a:latin typeface="Verdana" pitchFamily="34" charset="0"/>
            </a:endParaRPr>
          </a:p>
        </p:txBody>
      </p:sp>
      <p:pic>
        <p:nvPicPr>
          <p:cNvPr id="7170" name="Picture 2" descr="C:\Users\TONY HUNG CUONG\Desktop\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884" y="2747742"/>
            <a:ext cx="7790116" cy="829975"/>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TONY HUNG CUONG\Desktop\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99" y="4724400"/>
            <a:ext cx="5892357"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1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63B8CCAE-4D30-401A-B333-2B9DDC6EFEFB}" type="slidenum">
              <a:rPr lang="en-US" altLang="en-US" smtClean="0">
                <a:solidFill>
                  <a:schemeClr val="bg1"/>
                </a:solidFill>
                <a:latin typeface="Verdana" pitchFamily="34" charset="0"/>
              </a:rPr>
              <a:pPr eaLnBrk="1" hangingPunct="1"/>
              <a:t>2</a:t>
            </a:fld>
            <a:r>
              <a:rPr lang="en-US" altLang="en-US" smtClean="0">
                <a:solidFill>
                  <a:schemeClr val="bg1"/>
                </a:solidFill>
                <a:latin typeface="Verdana" pitchFamily="34" charset="0"/>
              </a:rPr>
              <a:t> of 9</a:t>
            </a:r>
          </a:p>
        </p:txBody>
      </p:sp>
      <p:sp>
        <p:nvSpPr>
          <p:cNvPr id="4099" name="Rectangle 2"/>
          <p:cNvSpPr>
            <a:spLocks noGrp="1" noChangeArrowheads="1"/>
          </p:cNvSpPr>
          <p:nvPr>
            <p:ph type="title"/>
          </p:nvPr>
        </p:nvSpPr>
        <p:spPr/>
        <p:txBody>
          <a:bodyPr/>
          <a:lstStyle/>
          <a:p>
            <a:pPr eaLnBrk="1" hangingPunct="1"/>
            <a:r>
              <a:rPr lang="en-US" altLang="en-US" smtClean="0"/>
              <a:t>Objectives</a:t>
            </a:r>
          </a:p>
        </p:txBody>
      </p:sp>
      <p:sp>
        <p:nvSpPr>
          <p:cNvPr id="12291" name="Rectangle 3"/>
          <p:cNvSpPr>
            <a:spLocks noGrp="1" noChangeArrowheads="1"/>
          </p:cNvSpPr>
          <p:nvPr>
            <p:ph type="body" idx="1"/>
          </p:nvPr>
        </p:nvSpPr>
        <p:spPr/>
        <p:txBody>
          <a:bodyPr/>
          <a:lstStyle/>
          <a:p>
            <a:pPr eaLnBrk="1" hangingPunct="1">
              <a:lnSpc>
                <a:spcPct val="90000"/>
              </a:lnSpc>
            </a:pPr>
            <a:r>
              <a:rPr lang="en-US" altLang="en-US" dirty="0" smtClean="0"/>
              <a:t>RDBMS Concepts</a:t>
            </a:r>
          </a:p>
          <a:p>
            <a:pPr eaLnBrk="1" hangingPunct="1">
              <a:lnSpc>
                <a:spcPct val="90000"/>
              </a:lnSpc>
            </a:pPr>
            <a:r>
              <a:rPr lang="en-US" altLang="en-US" dirty="0" smtClean="0"/>
              <a:t>Introduction to MySQL </a:t>
            </a:r>
          </a:p>
          <a:p>
            <a:pPr eaLnBrk="1" hangingPunct="1">
              <a:lnSpc>
                <a:spcPct val="90000"/>
              </a:lnSpc>
            </a:pPr>
            <a:r>
              <a:rPr lang="en-US" altLang="en-US" dirty="0" smtClean="0"/>
              <a:t>Using MySQL by GUI Tools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10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10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1000" fill="hold"/>
                                        <p:tgtEl>
                                          <p:spTgt spid="12291">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SQL UPDATE </a:t>
            </a:r>
            <a:br>
              <a:rPr lang="en-US" b="0" dirty="0"/>
            </a:b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20</a:t>
            </a:fld>
            <a:r>
              <a:rPr lang="en-US" smtClean="0">
                <a:latin typeface="Verdana" pitchFamily="34" charset="0"/>
              </a:rPr>
              <a:t> of 19</a:t>
            </a:r>
            <a:endParaRPr lang="en-US">
              <a:latin typeface="Verdana" pitchFamily="34" charset="0"/>
            </a:endParaRPr>
          </a:p>
        </p:txBody>
      </p:sp>
      <p:sp>
        <p:nvSpPr>
          <p:cNvPr id="3" name="Content Placeholder 2"/>
          <p:cNvSpPr>
            <a:spLocks noGrp="1"/>
          </p:cNvSpPr>
          <p:nvPr>
            <p:ph idx="1"/>
          </p:nvPr>
        </p:nvSpPr>
        <p:spPr/>
        <p:txBody>
          <a:bodyPr/>
          <a:lstStyle/>
          <a:p>
            <a:r>
              <a:rPr lang="en-US" sz="2400" dirty="0"/>
              <a:t>The UPDATE statement is used to modify the existing records in a table</a:t>
            </a:r>
            <a:r>
              <a:rPr lang="en-US" sz="2400" dirty="0" smtClean="0"/>
              <a:t>.</a:t>
            </a:r>
          </a:p>
          <a:p>
            <a:r>
              <a:rPr lang="en-US" sz="2400" dirty="0"/>
              <a:t>Be careful when updating records. If you omit the WHERE clause, ALL records will be updated!</a:t>
            </a:r>
            <a:endParaRPr lang="en-US" sz="2400" dirty="0" smtClean="0"/>
          </a:p>
          <a:p>
            <a:r>
              <a:rPr lang="en-US" sz="2400" dirty="0" smtClean="0"/>
              <a:t>Syntax</a:t>
            </a:r>
          </a:p>
          <a:p>
            <a:endParaRPr lang="en-US" sz="2400" dirty="0"/>
          </a:p>
          <a:p>
            <a:endParaRPr lang="en-US" sz="2400" dirty="0" smtClean="0"/>
          </a:p>
          <a:p>
            <a:endParaRPr lang="en-US" sz="2400" dirty="0"/>
          </a:p>
          <a:p>
            <a:r>
              <a:rPr lang="en-US" sz="2400" dirty="0" smtClean="0"/>
              <a:t>Example</a:t>
            </a:r>
          </a:p>
          <a:p>
            <a:endParaRPr lang="en-US" sz="2400" dirty="0" smtClean="0"/>
          </a:p>
          <a:p>
            <a:endParaRPr lang="en-US" sz="2400" dirty="0"/>
          </a:p>
        </p:txBody>
      </p:sp>
      <p:pic>
        <p:nvPicPr>
          <p:cNvPr id="8194" name="Picture 2" descr="C:\Users\TONY HUNG CUONG\Desktop\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199" y="3048000"/>
            <a:ext cx="6754959" cy="1281113"/>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TONY HUNG CUONG\Desktop\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4" y="4953000"/>
            <a:ext cx="4886326" cy="1540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638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SQL DELETE</a:t>
            </a:r>
          </a:p>
        </p:txBody>
      </p:sp>
      <p:sp>
        <p:nvSpPr>
          <p:cNvPr id="3" name="Content Placeholder 2"/>
          <p:cNvSpPr>
            <a:spLocks noGrp="1"/>
          </p:cNvSpPr>
          <p:nvPr>
            <p:ph idx="1"/>
          </p:nvPr>
        </p:nvSpPr>
        <p:spPr/>
        <p:txBody>
          <a:bodyPr/>
          <a:lstStyle/>
          <a:p>
            <a:r>
              <a:rPr lang="en-US" sz="2400" dirty="0"/>
              <a:t>The DELETE statement is used to delete existing records in a table</a:t>
            </a:r>
            <a:r>
              <a:rPr lang="en-US" sz="2400" dirty="0" smtClean="0"/>
              <a:t>.</a:t>
            </a:r>
          </a:p>
          <a:p>
            <a:pPr lvl="1"/>
            <a:r>
              <a:rPr lang="en-US" sz="2000" dirty="0"/>
              <a:t>Be careful when deleting records in a table! Notice the WHERE clause in the DELETE statement. The WHERE clause specifies which record(s) that should be deleted. If you omit the WHERE clause, all records in the table will be deleted</a:t>
            </a:r>
            <a:r>
              <a:rPr lang="en-US" sz="2000" dirty="0" smtClean="0"/>
              <a:t>!</a:t>
            </a:r>
          </a:p>
          <a:p>
            <a:r>
              <a:rPr lang="en-US" dirty="0" smtClean="0"/>
              <a:t>Syntax</a:t>
            </a:r>
          </a:p>
          <a:p>
            <a:endParaRPr lang="en-US" dirty="0" smtClean="0"/>
          </a:p>
          <a:p>
            <a:endParaRPr lang="en-US" dirty="0" smtClean="0"/>
          </a:p>
          <a:p>
            <a:r>
              <a:rPr lang="en-US" dirty="0" smtClean="0"/>
              <a:t>Example</a:t>
            </a:r>
          </a:p>
          <a:p>
            <a:endParaRPr lang="en-US" dirty="0"/>
          </a:p>
          <a:p>
            <a:pPr marL="0" indent="0">
              <a:buNone/>
            </a:pP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21</a:t>
            </a:fld>
            <a:r>
              <a:rPr lang="en-US" smtClean="0">
                <a:latin typeface="Verdana" pitchFamily="34" charset="0"/>
              </a:rPr>
              <a:t> of 19</a:t>
            </a:r>
            <a:endParaRPr lang="en-US">
              <a:latin typeface="Verdana" pitchFamily="34" charset="0"/>
            </a:endParaRPr>
          </a:p>
        </p:txBody>
      </p:sp>
      <p:pic>
        <p:nvPicPr>
          <p:cNvPr id="9218" name="Picture 2" descr="C:\Users\TONY HUNG CUONG\Desktop\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71" y="3276600"/>
            <a:ext cx="5495846" cy="1271588"/>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TONY HUNG CUONG\Desktop\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257800"/>
            <a:ext cx="60198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986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endParaRPr lang="en-US" dirty="0"/>
          </a:p>
        </p:txBody>
      </p:sp>
      <p:sp>
        <p:nvSpPr>
          <p:cNvPr id="3" name="Content Placeholder 2"/>
          <p:cNvSpPr>
            <a:spLocks noGrp="1"/>
          </p:cNvSpPr>
          <p:nvPr>
            <p:ph idx="1"/>
          </p:nvPr>
        </p:nvSpPr>
        <p:spPr/>
        <p:txBody>
          <a:bodyPr/>
          <a:lstStyle/>
          <a:p>
            <a:r>
              <a:rPr lang="en-US" sz="3200" dirty="0" smtClean="0"/>
              <a:t>Teache</a:t>
            </a:r>
            <a:r>
              <a:rPr lang="en-US" sz="3200" dirty="0" smtClean="0"/>
              <a:t>r demo</a:t>
            </a:r>
          </a:p>
          <a:p>
            <a:pPr lvl="1"/>
            <a:r>
              <a:rPr lang="en-US" sz="2800" dirty="0" smtClean="0"/>
              <a:t>SQL insert/update/delete statements</a:t>
            </a:r>
          </a:p>
          <a:p>
            <a:pPr lvl="1"/>
            <a:r>
              <a:rPr lang="en-US" sz="2800" dirty="0" smtClean="0"/>
              <a:t>a </a:t>
            </a:r>
            <a:r>
              <a:rPr lang="en-US" sz="2800" dirty="0"/>
              <a:t>GUI MySQL administrator </a:t>
            </a:r>
            <a:r>
              <a:rPr lang="en-US" sz="2800" dirty="0" smtClean="0"/>
              <a:t>tool, such as: Toad, </a:t>
            </a:r>
            <a:r>
              <a:rPr lang="en-US" sz="2800" dirty="0" err="1" smtClean="0"/>
              <a:t>Navicat</a:t>
            </a:r>
            <a:r>
              <a:rPr lang="en-US" sz="2800" dirty="0" smtClean="0"/>
              <a:t>, MySQL </a:t>
            </a:r>
            <a:r>
              <a:rPr lang="en-US" sz="2800" dirty="0" smtClean="0"/>
              <a:t>Workbench etc. </a:t>
            </a:r>
          </a:p>
          <a:p>
            <a:endParaRPr lang="en-US" sz="32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22</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644396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lnSpc>
                <a:spcPct val="90000"/>
              </a:lnSpc>
            </a:pPr>
            <a:r>
              <a:rPr lang="en-US" altLang="en-US" dirty="0"/>
              <a:t>RDBMS Concepts</a:t>
            </a:r>
          </a:p>
          <a:p>
            <a:pPr>
              <a:lnSpc>
                <a:spcPct val="90000"/>
              </a:lnSpc>
            </a:pPr>
            <a:r>
              <a:rPr lang="en-US" altLang="en-US" dirty="0"/>
              <a:t>Introduction to MySQL </a:t>
            </a:r>
          </a:p>
          <a:p>
            <a:pPr>
              <a:lnSpc>
                <a:spcPct val="90000"/>
              </a:lnSpc>
            </a:pPr>
            <a:r>
              <a:rPr lang="en-US" altLang="en-US" dirty="0"/>
              <a:t>Using MySQL by GUI Tools</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23</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4232093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EC05275C-1DFA-4969-9797-F9186E56BA75}" type="slidenum">
              <a:rPr lang="en-US" altLang="en-US" smtClean="0">
                <a:solidFill>
                  <a:schemeClr val="bg1"/>
                </a:solidFill>
                <a:latin typeface="Verdana" pitchFamily="34" charset="0"/>
              </a:rPr>
              <a:pPr eaLnBrk="1" hangingPunct="1"/>
              <a:t>3</a:t>
            </a:fld>
            <a:r>
              <a:rPr lang="en-US" altLang="en-US" smtClean="0">
                <a:solidFill>
                  <a:schemeClr val="bg1"/>
                </a:solidFill>
                <a:latin typeface="Verdana" pitchFamily="34" charset="0"/>
              </a:rPr>
              <a:t> of 9</a:t>
            </a:r>
          </a:p>
        </p:txBody>
      </p:sp>
      <p:sp>
        <p:nvSpPr>
          <p:cNvPr id="5123" name="Rectangle 2"/>
          <p:cNvSpPr>
            <a:spLocks noGrp="1" noChangeArrowheads="1"/>
          </p:cNvSpPr>
          <p:nvPr>
            <p:ph type="title"/>
          </p:nvPr>
        </p:nvSpPr>
        <p:spPr/>
        <p:txBody>
          <a:bodyPr/>
          <a:lstStyle/>
          <a:p>
            <a:r>
              <a:rPr lang="en-US" b="0" dirty="0"/>
              <a:t>Introduction</a:t>
            </a:r>
          </a:p>
        </p:txBody>
      </p:sp>
      <p:sp>
        <p:nvSpPr>
          <p:cNvPr id="13315" name="Rectangle 3"/>
          <p:cNvSpPr>
            <a:spLocks noGrp="1" noChangeArrowheads="1"/>
          </p:cNvSpPr>
          <p:nvPr>
            <p:ph type="body" idx="1"/>
          </p:nvPr>
        </p:nvSpPr>
        <p:spPr/>
        <p:txBody>
          <a:bodyPr/>
          <a:lstStyle/>
          <a:p>
            <a:r>
              <a:rPr lang="en-US" sz="2400" dirty="0"/>
              <a:t>What is a Database?</a:t>
            </a:r>
          </a:p>
          <a:p>
            <a:pPr lvl="1"/>
            <a:r>
              <a:rPr lang="en-US" sz="1800" dirty="0"/>
              <a:t>A database is a separate application that stores a collection of data. Each database has one or more distinct APIs for creating, accessing, managing, searching and replicating the data it holds.</a:t>
            </a:r>
          </a:p>
          <a:p>
            <a:r>
              <a:rPr lang="en-US" sz="2400" dirty="0"/>
              <a:t>Other kinds of data stores can also be used, such as files on the file system or large hash tables in memory but data fetching and writing would not be so fast and easy with those type of systems.</a:t>
            </a:r>
          </a:p>
          <a:p>
            <a:r>
              <a:rPr lang="en-US" sz="2400" dirty="0"/>
              <a:t>Nowadays, we use relational database management systems (RDBMS) to store and manage huge volume of data. This is called relational database because all the data is stored into different tables and relations are established using primary keys or other keys known as Foreign Keys.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10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3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10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3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 calcmode="lin" valueType="num">
                                      <p:cBhvr additive="base">
                                        <p:cTn id="17" dur="10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13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3315">
                                            <p:txEl>
                                              <p:pRg st="3" end="3"/>
                                            </p:txEl>
                                          </p:spTgt>
                                        </p:tgtEl>
                                        <p:attrNameLst>
                                          <p:attrName>style.visibility</p:attrName>
                                        </p:attrNameLst>
                                      </p:cBhvr>
                                      <p:to>
                                        <p:strVal val="visible"/>
                                      </p:to>
                                    </p:set>
                                    <p:anim calcmode="lin" valueType="num">
                                      <p:cBhvr additive="base">
                                        <p:cTn id="23" dur="1000" fill="hold"/>
                                        <p:tgtEl>
                                          <p:spTgt spid="13315">
                                            <p:txEl>
                                              <p:pRg st="3" end="3"/>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133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EC05275C-1DFA-4969-9797-F9186E56BA75}" type="slidenum">
              <a:rPr lang="en-US" altLang="en-US" smtClean="0">
                <a:solidFill>
                  <a:schemeClr val="bg1"/>
                </a:solidFill>
                <a:latin typeface="Verdana" pitchFamily="34" charset="0"/>
              </a:rPr>
              <a:pPr eaLnBrk="1" hangingPunct="1"/>
              <a:t>4</a:t>
            </a:fld>
            <a:r>
              <a:rPr lang="en-US" altLang="en-US" smtClean="0">
                <a:solidFill>
                  <a:schemeClr val="bg1"/>
                </a:solidFill>
                <a:latin typeface="Verdana" pitchFamily="34" charset="0"/>
              </a:rPr>
              <a:t> of 9</a:t>
            </a:r>
          </a:p>
        </p:txBody>
      </p:sp>
      <p:sp>
        <p:nvSpPr>
          <p:cNvPr id="5123" name="Rectangle 2"/>
          <p:cNvSpPr>
            <a:spLocks noGrp="1" noChangeArrowheads="1"/>
          </p:cNvSpPr>
          <p:nvPr>
            <p:ph type="title"/>
          </p:nvPr>
        </p:nvSpPr>
        <p:spPr/>
        <p:txBody>
          <a:bodyPr/>
          <a:lstStyle/>
          <a:p>
            <a:r>
              <a:rPr lang="en-US" b="0" dirty="0"/>
              <a:t>Introduction</a:t>
            </a:r>
          </a:p>
        </p:txBody>
      </p:sp>
      <p:sp>
        <p:nvSpPr>
          <p:cNvPr id="13315" name="Rectangle 3"/>
          <p:cNvSpPr>
            <a:spLocks noGrp="1" noChangeArrowheads="1"/>
          </p:cNvSpPr>
          <p:nvPr>
            <p:ph type="body" idx="1"/>
          </p:nvPr>
        </p:nvSpPr>
        <p:spPr/>
        <p:txBody>
          <a:bodyPr/>
          <a:lstStyle/>
          <a:p>
            <a:r>
              <a:rPr lang="en-US" dirty="0"/>
              <a:t>A Relational </a:t>
            </a:r>
            <a:r>
              <a:rPr lang="en-US" dirty="0" err="1"/>
              <a:t>DataBase</a:t>
            </a:r>
            <a:r>
              <a:rPr lang="en-US" dirty="0"/>
              <a:t> Management System (RDBMS) is a software </a:t>
            </a:r>
            <a:r>
              <a:rPr lang="en-US" dirty="0" smtClean="0"/>
              <a:t>that</a:t>
            </a:r>
            <a:endParaRPr lang="en-US" dirty="0"/>
          </a:p>
          <a:p>
            <a:pPr lvl="1"/>
            <a:r>
              <a:rPr lang="en-US" dirty="0"/>
              <a:t>Enables you to implement a database with tables, columns and indexes.</a:t>
            </a:r>
          </a:p>
          <a:p>
            <a:pPr lvl="1"/>
            <a:r>
              <a:rPr lang="en-US" dirty="0"/>
              <a:t>Guarantees the Referential Integrity between rows of various tables.</a:t>
            </a:r>
          </a:p>
          <a:p>
            <a:pPr lvl="1"/>
            <a:r>
              <a:rPr lang="en-US" dirty="0"/>
              <a:t>Updates the indexes automatically.</a:t>
            </a:r>
          </a:p>
          <a:p>
            <a:pPr lvl="1"/>
            <a:r>
              <a:rPr lang="en-US" dirty="0"/>
              <a:t>Interprets an SQL query and combines information from various tables.</a:t>
            </a:r>
          </a:p>
        </p:txBody>
      </p:sp>
    </p:spTree>
    <p:extLst>
      <p:ext uri="{BB962C8B-B14F-4D97-AF65-F5344CB8AC3E}">
        <p14:creationId xmlns:p14="http://schemas.microsoft.com/office/powerpoint/2010/main" val="116734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10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3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10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331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 calcmode="lin" valueType="num">
                                      <p:cBhvr additive="base">
                                        <p:cTn id="15" dur="10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1331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 calcmode="lin" valueType="num">
                                      <p:cBhvr additive="base">
                                        <p:cTn id="19" dur="1000" fill="hold"/>
                                        <p:tgtEl>
                                          <p:spTgt spid="13315">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331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anim calcmode="lin" valueType="num">
                                      <p:cBhvr additive="base">
                                        <p:cTn id="23" dur="1000" fill="hold"/>
                                        <p:tgtEl>
                                          <p:spTgt spid="13315">
                                            <p:txEl>
                                              <p:pRg st="4" end="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133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EC05275C-1DFA-4969-9797-F9186E56BA75}" type="slidenum">
              <a:rPr lang="en-US" altLang="en-US" smtClean="0">
                <a:solidFill>
                  <a:schemeClr val="bg1"/>
                </a:solidFill>
                <a:latin typeface="Verdana" pitchFamily="34" charset="0"/>
              </a:rPr>
              <a:pPr eaLnBrk="1" hangingPunct="1"/>
              <a:t>5</a:t>
            </a:fld>
            <a:r>
              <a:rPr lang="en-US" altLang="en-US" smtClean="0">
                <a:solidFill>
                  <a:schemeClr val="bg1"/>
                </a:solidFill>
                <a:latin typeface="Verdana" pitchFamily="34" charset="0"/>
              </a:rPr>
              <a:t> of 9</a:t>
            </a:r>
          </a:p>
        </p:txBody>
      </p:sp>
      <p:sp>
        <p:nvSpPr>
          <p:cNvPr id="5123" name="Rectangle 2"/>
          <p:cNvSpPr>
            <a:spLocks noGrp="1" noChangeArrowheads="1"/>
          </p:cNvSpPr>
          <p:nvPr>
            <p:ph type="title"/>
          </p:nvPr>
        </p:nvSpPr>
        <p:spPr/>
        <p:txBody>
          <a:bodyPr/>
          <a:lstStyle/>
          <a:p>
            <a:r>
              <a:rPr lang="en-US" b="0" dirty="0"/>
              <a:t>Introduction</a:t>
            </a:r>
          </a:p>
        </p:txBody>
      </p:sp>
      <p:sp>
        <p:nvSpPr>
          <p:cNvPr id="13315" name="Rectangle 3"/>
          <p:cNvSpPr>
            <a:spLocks noGrp="1" noChangeArrowheads="1"/>
          </p:cNvSpPr>
          <p:nvPr>
            <p:ph type="body" idx="1"/>
          </p:nvPr>
        </p:nvSpPr>
        <p:spPr/>
        <p:txBody>
          <a:bodyPr/>
          <a:lstStyle/>
          <a:p>
            <a:r>
              <a:rPr lang="en-US" sz="2400" dirty="0" smtClean="0"/>
              <a:t>RDBMS </a:t>
            </a:r>
            <a:r>
              <a:rPr lang="en-US" sz="2400" dirty="0"/>
              <a:t>is the basis for SQL, and for all modern database systems such as MS SQL Server, IBM DB2, Oracle, MySQL, and Microsoft Access.</a:t>
            </a:r>
          </a:p>
          <a:p>
            <a:r>
              <a:rPr lang="en-US" sz="2400" dirty="0"/>
              <a:t>The data in RDBMS is stored in database objects called tables. A table is a collection of related data entries and it consists of columns and rows</a:t>
            </a:r>
            <a:r>
              <a:rPr lang="en-US" sz="2400" dirty="0" smtClean="0"/>
              <a:t>.</a:t>
            </a:r>
          </a:p>
          <a:p>
            <a:r>
              <a:rPr lang="en-US" sz="2400" dirty="0"/>
              <a:t>Every table is broken up into smaller entities called fields. </a:t>
            </a:r>
            <a:r>
              <a:rPr lang="en-US" sz="2400" dirty="0" smtClean="0"/>
              <a:t>A field </a:t>
            </a:r>
            <a:r>
              <a:rPr lang="en-US" sz="2400" dirty="0"/>
              <a:t>is a column in a table that is designed to maintain specific information about every record in the table.</a:t>
            </a:r>
          </a:p>
          <a:p>
            <a:r>
              <a:rPr lang="en-US" sz="2400" dirty="0"/>
              <a:t>A record, also called a row, is each individual entry that exists in a table. </a:t>
            </a:r>
          </a:p>
          <a:p>
            <a:endParaRPr lang="en-US" sz="2400" dirty="0"/>
          </a:p>
        </p:txBody>
      </p:sp>
    </p:spTree>
    <p:extLst>
      <p:ext uri="{BB962C8B-B14F-4D97-AF65-F5344CB8AC3E}">
        <p14:creationId xmlns:p14="http://schemas.microsoft.com/office/powerpoint/2010/main" val="95778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10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10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3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 calcmode="lin" valueType="num">
                                      <p:cBhvr additive="base">
                                        <p:cTn id="19" dur="10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3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5">
                                            <p:txEl>
                                              <p:pRg st="3" end="3"/>
                                            </p:txEl>
                                          </p:spTgt>
                                        </p:tgtEl>
                                        <p:attrNameLst>
                                          <p:attrName>style.visibility</p:attrName>
                                        </p:attrNameLst>
                                      </p:cBhvr>
                                      <p:to>
                                        <p:strVal val="visible"/>
                                      </p:to>
                                    </p:set>
                                    <p:anim calcmode="lin" valueType="num">
                                      <p:cBhvr additive="base">
                                        <p:cTn id="25" dur="1000" fill="hold"/>
                                        <p:tgtEl>
                                          <p:spTgt spid="13315">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33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EC05275C-1DFA-4969-9797-F9186E56BA75}" type="slidenum">
              <a:rPr lang="en-US" altLang="en-US" smtClean="0">
                <a:solidFill>
                  <a:schemeClr val="bg1"/>
                </a:solidFill>
                <a:latin typeface="Verdana" pitchFamily="34" charset="0"/>
              </a:rPr>
              <a:pPr eaLnBrk="1" hangingPunct="1"/>
              <a:t>6</a:t>
            </a:fld>
            <a:r>
              <a:rPr lang="en-US" altLang="en-US" smtClean="0">
                <a:solidFill>
                  <a:schemeClr val="bg1"/>
                </a:solidFill>
                <a:latin typeface="Verdana" pitchFamily="34" charset="0"/>
              </a:rPr>
              <a:t> of 9</a:t>
            </a:r>
          </a:p>
        </p:txBody>
      </p:sp>
      <p:sp>
        <p:nvSpPr>
          <p:cNvPr id="5123" name="Rectangle 2"/>
          <p:cNvSpPr>
            <a:spLocks noGrp="1" noChangeArrowheads="1"/>
          </p:cNvSpPr>
          <p:nvPr>
            <p:ph type="title"/>
          </p:nvPr>
        </p:nvSpPr>
        <p:spPr/>
        <p:txBody>
          <a:bodyPr/>
          <a:lstStyle/>
          <a:p>
            <a:r>
              <a:rPr lang="en-US" sz="3600" dirty="0"/>
              <a:t>RDBMS Terminology</a:t>
            </a:r>
            <a:br>
              <a:rPr lang="en-US" sz="3600" dirty="0"/>
            </a:br>
            <a:r>
              <a:rPr lang="en-US" sz="3600" dirty="0"/>
              <a:t/>
            </a:r>
            <a:br>
              <a:rPr lang="en-US" sz="3600" dirty="0"/>
            </a:br>
            <a:endParaRPr lang="en-US" sz="3600" b="0" dirty="0"/>
          </a:p>
        </p:txBody>
      </p:sp>
      <p:sp>
        <p:nvSpPr>
          <p:cNvPr id="13315" name="Rectangle 3"/>
          <p:cNvSpPr>
            <a:spLocks noGrp="1" noChangeArrowheads="1"/>
          </p:cNvSpPr>
          <p:nvPr>
            <p:ph type="body" idx="1"/>
          </p:nvPr>
        </p:nvSpPr>
        <p:spPr/>
        <p:txBody>
          <a:bodyPr/>
          <a:lstStyle/>
          <a:p>
            <a:r>
              <a:rPr lang="en-US" sz="2000" b="1" dirty="0" smtClean="0"/>
              <a:t>Database</a:t>
            </a:r>
            <a:endParaRPr lang="en-US" sz="2000" dirty="0"/>
          </a:p>
          <a:p>
            <a:pPr lvl="1"/>
            <a:r>
              <a:rPr lang="en-US" sz="1600" dirty="0" smtClean="0"/>
              <a:t>A </a:t>
            </a:r>
            <a:r>
              <a:rPr lang="en-US" sz="1600" dirty="0"/>
              <a:t>database is a collection of tables, with related data.</a:t>
            </a:r>
          </a:p>
          <a:p>
            <a:r>
              <a:rPr lang="en-US" sz="2000" b="1" dirty="0" smtClean="0"/>
              <a:t>Table</a:t>
            </a:r>
            <a:endParaRPr lang="en-US" sz="2000" dirty="0"/>
          </a:p>
          <a:p>
            <a:pPr lvl="1"/>
            <a:r>
              <a:rPr lang="en-US" sz="1600" dirty="0" smtClean="0"/>
              <a:t>A </a:t>
            </a:r>
            <a:r>
              <a:rPr lang="en-US" sz="1600" dirty="0"/>
              <a:t>table is a matrix with data. A table in a database looks like a simple spreadsheet.</a:t>
            </a:r>
          </a:p>
          <a:p>
            <a:r>
              <a:rPr lang="en-US" sz="2000" b="1" dirty="0" smtClean="0"/>
              <a:t>Column</a:t>
            </a:r>
            <a:endParaRPr lang="en-US" sz="2000" dirty="0"/>
          </a:p>
          <a:p>
            <a:pPr lvl="1"/>
            <a:r>
              <a:rPr lang="en-US" sz="1600" dirty="0" smtClean="0"/>
              <a:t>One </a:t>
            </a:r>
            <a:r>
              <a:rPr lang="en-US" sz="1600" dirty="0"/>
              <a:t>column (data element) contains data of one and the same kind, for example the column postcode.</a:t>
            </a:r>
          </a:p>
          <a:p>
            <a:r>
              <a:rPr lang="en-US" sz="2000" b="1" dirty="0" smtClean="0"/>
              <a:t>Row</a:t>
            </a:r>
            <a:endParaRPr lang="en-US" sz="2000" dirty="0"/>
          </a:p>
          <a:p>
            <a:pPr lvl="1"/>
            <a:r>
              <a:rPr lang="en-US" sz="1600" dirty="0" smtClean="0"/>
              <a:t>A </a:t>
            </a:r>
            <a:r>
              <a:rPr lang="en-US" sz="1600" dirty="0"/>
              <a:t>row (= tuple, entry or record) is a group of related data, for example the data of one subscription.</a:t>
            </a:r>
          </a:p>
          <a:p>
            <a:r>
              <a:rPr lang="en-US" sz="2000" b="1" dirty="0" smtClean="0"/>
              <a:t>Redundancy</a:t>
            </a:r>
            <a:endParaRPr lang="en-US" sz="2000" dirty="0"/>
          </a:p>
          <a:p>
            <a:pPr lvl="1"/>
            <a:r>
              <a:rPr lang="en-US" sz="1600" dirty="0" smtClean="0"/>
              <a:t>Storing </a:t>
            </a:r>
            <a:r>
              <a:rPr lang="en-US" sz="1600" dirty="0"/>
              <a:t>data twice, redundantly to make the system faster.</a:t>
            </a:r>
          </a:p>
          <a:p>
            <a:r>
              <a:rPr lang="en-US" sz="2000" b="1" dirty="0"/>
              <a:t>Primary </a:t>
            </a:r>
            <a:r>
              <a:rPr lang="en-US" sz="2000" b="1" dirty="0" smtClean="0"/>
              <a:t>Key</a:t>
            </a:r>
          </a:p>
          <a:p>
            <a:pPr lvl="1"/>
            <a:r>
              <a:rPr lang="en-US" sz="1600" dirty="0" smtClean="0"/>
              <a:t>A </a:t>
            </a:r>
            <a:r>
              <a:rPr lang="en-US" sz="1600" dirty="0"/>
              <a:t>primary key is unique. A key value can not occur twice in one table. With a key, you can only find one row</a:t>
            </a:r>
            <a:r>
              <a:rPr lang="en-US" sz="1600" dirty="0" smtClean="0"/>
              <a:t>.</a:t>
            </a:r>
            <a:endParaRPr lang="en-US" sz="1600" dirty="0"/>
          </a:p>
        </p:txBody>
      </p:sp>
    </p:spTree>
    <p:extLst>
      <p:ext uri="{BB962C8B-B14F-4D97-AF65-F5344CB8AC3E}">
        <p14:creationId xmlns:p14="http://schemas.microsoft.com/office/powerpoint/2010/main" val="418284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10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3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10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3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 calcmode="lin" valueType="num">
                                      <p:cBhvr additive="base">
                                        <p:cTn id="17" dur="10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1331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 calcmode="lin" valueType="num">
                                      <p:cBhvr additive="base">
                                        <p:cTn id="21" dur="1000" fill="hold"/>
                                        <p:tgtEl>
                                          <p:spTgt spid="13315">
                                            <p:txEl>
                                              <p:pRg st="3" end="3"/>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13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315">
                                            <p:txEl>
                                              <p:pRg st="4" end="4"/>
                                            </p:txEl>
                                          </p:spTgt>
                                        </p:tgtEl>
                                        <p:attrNameLst>
                                          <p:attrName>style.visibility</p:attrName>
                                        </p:attrNameLst>
                                      </p:cBhvr>
                                      <p:to>
                                        <p:strVal val="visible"/>
                                      </p:to>
                                    </p:set>
                                    <p:anim calcmode="lin" valueType="num">
                                      <p:cBhvr additive="base">
                                        <p:cTn id="27" dur="1000" fill="hold"/>
                                        <p:tgtEl>
                                          <p:spTgt spid="13315">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13315">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315">
                                            <p:txEl>
                                              <p:pRg st="5" end="5"/>
                                            </p:txEl>
                                          </p:spTgt>
                                        </p:tgtEl>
                                        <p:attrNameLst>
                                          <p:attrName>style.visibility</p:attrName>
                                        </p:attrNameLst>
                                      </p:cBhvr>
                                      <p:to>
                                        <p:strVal val="visible"/>
                                      </p:to>
                                    </p:set>
                                    <p:anim calcmode="lin" valueType="num">
                                      <p:cBhvr additive="base">
                                        <p:cTn id="31" dur="1000" fill="hold"/>
                                        <p:tgtEl>
                                          <p:spTgt spid="13315">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33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315">
                                            <p:txEl>
                                              <p:pRg st="6" end="6"/>
                                            </p:txEl>
                                          </p:spTgt>
                                        </p:tgtEl>
                                        <p:attrNameLst>
                                          <p:attrName>style.visibility</p:attrName>
                                        </p:attrNameLst>
                                      </p:cBhvr>
                                      <p:to>
                                        <p:strVal val="visible"/>
                                      </p:to>
                                    </p:set>
                                    <p:anim calcmode="lin" valueType="num">
                                      <p:cBhvr additive="base">
                                        <p:cTn id="37" dur="1000" fill="hold"/>
                                        <p:tgtEl>
                                          <p:spTgt spid="13315">
                                            <p:txEl>
                                              <p:pRg st="6" end="6"/>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3315">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3315">
                                            <p:txEl>
                                              <p:pRg st="7" end="7"/>
                                            </p:txEl>
                                          </p:spTgt>
                                        </p:tgtEl>
                                        <p:attrNameLst>
                                          <p:attrName>style.visibility</p:attrName>
                                        </p:attrNameLst>
                                      </p:cBhvr>
                                      <p:to>
                                        <p:strVal val="visible"/>
                                      </p:to>
                                    </p:set>
                                    <p:anim calcmode="lin" valueType="num">
                                      <p:cBhvr additive="base">
                                        <p:cTn id="41" dur="1000" fill="hold"/>
                                        <p:tgtEl>
                                          <p:spTgt spid="13315">
                                            <p:txEl>
                                              <p:pRg st="7" end="7"/>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133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3315">
                                            <p:txEl>
                                              <p:pRg st="8" end="8"/>
                                            </p:txEl>
                                          </p:spTgt>
                                        </p:tgtEl>
                                        <p:attrNameLst>
                                          <p:attrName>style.visibility</p:attrName>
                                        </p:attrNameLst>
                                      </p:cBhvr>
                                      <p:to>
                                        <p:strVal val="visible"/>
                                      </p:to>
                                    </p:set>
                                    <p:anim calcmode="lin" valueType="num">
                                      <p:cBhvr additive="base">
                                        <p:cTn id="47" dur="1000" fill="hold"/>
                                        <p:tgtEl>
                                          <p:spTgt spid="13315">
                                            <p:txEl>
                                              <p:pRg st="8" end="8"/>
                                            </p:txEl>
                                          </p:spTgt>
                                        </p:tgtEl>
                                        <p:attrNameLst>
                                          <p:attrName>ppt_x</p:attrName>
                                        </p:attrNameLst>
                                      </p:cBhvr>
                                      <p:tavLst>
                                        <p:tav tm="0">
                                          <p:val>
                                            <p:strVal val="0-#ppt_w/2"/>
                                          </p:val>
                                        </p:tav>
                                        <p:tav tm="100000">
                                          <p:val>
                                            <p:strVal val="#ppt_x"/>
                                          </p:val>
                                        </p:tav>
                                      </p:tavLst>
                                    </p:anim>
                                    <p:anim calcmode="lin" valueType="num">
                                      <p:cBhvr additive="base">
                                        <p:cTn id="48" dur="1000" fill="hold"/>
                                        <p:tgtEl>
                                          <p:spTgt spid="13315">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3315">
                                            <p:txEl>
                                              <p:pRg st="9" end="9"/>
                                            </p:txEl>
                                          </p:spTgt>
                                        </p:tgtEl>
                                        <p:attrNameLst>
                                          <p:attrName>style.visibility</p:attrName>
                                        </p:attrNameLst>
                                      </p:cBhvr>
                                      <p:to>
                                        <p:strVal val="visible"/>
                                      </p:to>
                                    </p:set>
                                    <p:anim calcmode="lin" valueType="num">
                                      <p:cBhvr additive="base">
                                        <p:cTn id="51" dur="1000" fill="hold"/>
                                        <p:tgtEl>
                                          <p:spTgt spid="13315">
                                            <p:txEl>
                                              <p:pRg st="9" end="9"/>
                                            </p:txEl>
                                          </p:spTgt>
                                        </p:tgtEl>
                                        <p:attrNameLst>
                                          <p:attrName>ppt_x</p:attrName>
                                        </p:attrNameLst>
                                      </p:cBhvr>
                                      <p:tavLst>
                                        <p:tav tm="0">
                                          <p:val>
                                            <p:strVal val="0-#ppt_w/2"/>
                                          </p:val>
                                        </p:tav>
                                        <p:tav tm="100000">
                                          <p:val>
                                            <p:strVal val="#ppt_x"/>
                                          </p:val>
                                        </p:tav>
                                      </p:tavLst>
                                    </p:anim>
                                    <p:anim calcmode="lin" valueType="num">
                                      <p:cBhvr additive="base">
                                        <p:cTn id="52" dur="1000" fill="hold"/>
                                        <p:tgtEl>
                                          <p:spTgt spid="1331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3315">
                                            <p:txEl>
                                              <p:pRg st="10" end="10"/>
                                            </p:txEl>
                                          </p:spTgt>
                                        </p:tgtEl>
                                        <p:attrNameLst>
                                          <p:attrName>style.visibility</p:attrName>
                                        </p:attrNameLst>
                                      </p:cBhvr>
                                      <p:to>
                                        <p:strVal val="visible"/>
                                      </p:to>
                                    </p:set>
                                    <p:anim calcmode="lin" valueType="num">
                                      <p:cBhvr additive="base">
                                        <p:cTn id="57" dur="1000" fill="hold"/>
                                        <p:tgtEl>
                                          <p:spTgt spid="13315">
                                            <p:txEl>
                                              <p:pRg st="10" end="10"/>
                                            </p:txEl>
                                          </p:spTgt>
                                        </p:tgtEl>
                                        <p:attrNameLst>
                                          <p:attrName>ppt_x</p:attrName>
                                        </p:attrNameLst>
                                      </p:cBhvr>
                                      <p:tavLst>
                                        <p:tav tm="0">
                                          <p:val>
                                            <p:strVal val="0-#ppt_w/2"/>
                                          </p:val>
                                        </p:tav>
                                        <p:tav tm="100000">
                                          <p:val>
                                            <p:strVal val="#ppt_x"/>
                                          </p:val>
                                        </p:tav>
                                      </p:tavLst>
                                    </p:anim>
                                    <p:anim calcmode="lin" valueType="num">
                                      <p:cBhvr additive="base">
                                        <p:cTn id="58" dur="1000" fill="hold"/>
                                        <p:tgtEl>
                                          <p:spTgt spid="13315">
                                            <p:txEl>
                                              <p:pRg st="10" end="10"/>
                                            </p:tx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3315">
                                            <p:txEl>
                                              <p:pRg st="11" end="11"/>
                                            </p:txEl>
                                          </p:spTgt>
                                        </p:tgtEl>
                                        <p:attrNameLst>
                                          <p:attrName>style.visibility</p:attrName>
                                        </p:attrNameLst>
                                      </p:cBhvr>
                                      <p:to>
                                        <p:strVal val="visible"/>
                                      </p:to>
                                    </p:set>
                                    <p:anim calcmode="lin" valueType="num">
                                      <p:cBhvr additive="base">
                                        <p:cTn id="61" dur="1000" fill="hold"/>
                                        <p:tgtEl>
                                          <p:spTgt spid="13315">
                                            <p:txEl>
                                              <p:pRg st="11" end="11"/>
                                            </p:txEl>
                                          </p:spTgt>
                                        </p:tgtEl>
                                        <p:attrNameLst>
                                          <p:attrName>ppt_x</p:attrName>
                                        </p:attrNameLst>
                                      </p:cBhvr>
                                      <p:tavLst>
                                        <p:tav tm="0">
                                          <p:val>
                                            <p:strVal val="0-#ppt_w/2"/>
                                          </p:val>
                                        </p:tav>
                                        <p:tav tm="100000">
                                          <p:val>
                                            <p:strVal val="#ppt_x"/>
                                          </p:val>
                                        </p:tav>
                                      </p:tavLst>
                                    </p:anim>
                                    <p:anim calcmode="lin" valueType="num">
                                      <p:cBhvr additive="base">
                                        <p:cTn id="62" dur="1000" fill="hold"/>
                                        <p:tgtEl>
                                          <p:spTgt spid="1331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EC05275C-1DFA-4969-9797-F9186E56BA75}" type="slidenum">
              <a:rPr lang="en-US" altLang="en-US" smtClean="0">
                <a:solidFill>
                  <a:schemeClr val="bg1"/>
                </a:solidFill>
                <a:latin typeface="Verdana" pitchFamily="34" charset="0"/>
              </a:rPr>
              <a:pPr eaLnBrk="1" hangingPunct="1"/>
              <a:t>7</a:t>
            </a:fld>
            <a:r>
              <a:rPr lang="en-US" altLang="en-US" smtClean="0">
                <a:solidFill>
                  <a:schemeClr val="bg1"/>
                </a:solidFill>
                <a:latin typeface="Verdana" pitchFamily="34" charset="0"/>
              </a:rPr>
              <a:t> of 9</a:t>
            </a:r>
          </a:p>
        </p:txBody>
      </p:sp>
      <p:sp>
        <p:nvSpPr>
          <p:cNvPr id="5123" name="Rectangle 2"/>
          <p:cNvSpPr>
            <a:spLocks noGrp="1" noChangeArrowheads="1"/>
          </p:cNvSpPr>
          <p:nvPr>
            <p:ph type="title"/>
          </p:nvPr>
        </p:nvSpPr>
        <p:spPr/>
        <p:txBody>
          <a:bodyPr/>
          <a:lstStyle/>
          <a:p>
            <a:r>
              <a:rPr lang="en-US" sz="3600" dirty="0"/>
              <a:t>RDBMS Terminology</a:t>
            </a:r>
            <a:br>
              <a:rPr lang="en-US" sz="3600" dirty="0"/>
            </a:br>
            <a:r>
              <a:rPr lang="en-US" sz="3600" dirty="0"/>
              <a:t/>
            </a:r>
            <a:br>
              <a:rPr lang="en-US" sz="3600" dirty="0"/>
            </a:br>
            <a:endParaRPr lang="en-US" sz="3600" b="0" dirty="0"/>
          </a:p>
        </p:txBody>
      </p:sp>
      <p:sp>
        <p:nvSpPr>
          <p:cNvPr id="13315" name="Rectangle 3"/>
          <p:cNvSpPr>
            <a:spLocks noGrp="1" noChangeArrowheads="1"/>
          </p:cNvSpPr>
          <p:nvPr>
            <p:ph type="body" idx="1"/>
          </p:nvPr>
        </p:nvSpPr>
        <p:spPr/>
        <p:txBody>
          <a:bodyPr/>
          <a:lstStyle/>
          <a:p>
            <a:r>
              <a:rPr lang="en-US" sz="2400" b="1" dirty="0" smtClean="0"/>
              <a:t>Foreign Key</a:t>
            </a:r>
            <a:endParaRPr lang="en-US" sz="2400" dirty="0"/>
          </a:p>
          <a:p>
            <a:pPr lvl="1"/>
            <a:r>
              <a:rPr lang="en-US" sz="1800" dirty="0" smtClean="0"/>
              <a:t>A </a:t>
            </a:r>
            <a:r>
              <a:rPr lang="en-US" sz="1800" dirty="0"/>
              <a:t>foreign key is the linking pin between two tables.</a:t>
            </a:r>
          </a:p>
          <a:p>
            <a:r>
              <a:rPr lang="en-US" sz="2400" b="1" dirty="0"/>
              <a:t>Compound </a:t>
            </a:r>
            <a:r>
              <a:rPr lang="en-US" sz="2400" b="1" dirty="0" smtClean="0"/>
              <a:t>Key</a:t>
            </a:r>
            <a:endParaRPr lang="en-US" sz="2400" dirty="0"/>
          </a:p>
          <a:p>
            <a:pPr lvl="1"/>
            <a:r>
              <a:rPr lang="en-US" sz="1800" dirty="0" smtClean="0"/>
              <a:t>A </a:t>
            </a:r>
            <a:r>
              <a:rPr lang="en-US" sz="1800" dirty="0"/>
              <a:t>compound key (composite key) is a key that consists of multiple columns, because one column is not sufficiently unique.</a:t>
            </a:r>
          </a:p>
          <a:p>
            <a:r>
              <a:rPr lang="en-US" sz="2400" b="1" dirty="0" smtClean="0"/>
              <a:t>Index</a:t>
            </a:r>
            <a:endParaRPr lang="en-US" sz="2400" dirty="0"/>
          </a:p>
          <a:p>
            <a:pPr lvl="1"/>
            <a:r>
              <a:rPr lang="en-US" sz="1800" dirty="0" smtClean="0"/>
              <a:t>An </a:t>
            </a:r>
            <a:r>
              <a:rPr lang="en-US" sz="1800" dirty="0"/>
              <a:t>index in a database resembles an index at the back of a book.</a:t>
            </a:r>
          </a:p>
          <a:p>
            <a:r>
              <a:rPr lang="en-US" sz="2400" b="1" dirty="0"/>
              <a:t>Referential </a:t>
            </a:r>
            <a:r>
              <a:rPr lang="en-US" sz="2400" b="1" dirty="0" smtClean="0"/>
              <a:t>Integrity</a:t>
            </a:r>
            <a:endParaRPr lang="en-US" sz="2400" dirty="0"/>
          </a:p>
          <a:p>
            <a:pPr lvl="1"/>
            <a:r>
              <a:rPr lang="en-US" sz="1800" dirty="0" smtClean="0"/>
              <a:t>Referential </a:t>
            </a:r>
            <a:r>
              <a:rPr lang="en-US" sz="1800" dirty="0"/>
              <a:t>Integrity makes sure that a foreign key value always points to an existing row.</a:t>
            </a:r>
          </a:p>
          <a:p>
            <a:endParaRPr lang="en-US" sz="2400" dirty="0"/>
          </a:p>
        </p:txBody>
      </p:sp>
    </p:spTree>
    <p:extLst>
      <p:ext uri="{BB962C8B-B14F-4D97-AF65-F5344CB8AC3E}">
        <p14:creationId xmlns:p14="http://schemas.microsoft.com/office/powerpoint/2010/main" val="352068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10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3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10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3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 calcmode="lin" valueType="num">
                                      <p:cBhvr additive="base">
                                        <p:cTn id="17" dur="10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1331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 calcmode="lin" valueType="num">
                                      <p:cBhvr additive="base">
                                        <p:cTn id="21" dur="1000" fill="hold"/>
                                        <p:tgtEl>
                                          <p:spTgt spid="13315">
                                            <p:txEl>
                                              <p:pRg st="3" end="3"/>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13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315">
                                            <p:txEl>
                                              <p:pRg st="4" end="4"/>
                                            </p:txEl>
                                          </p:spTgt>
                                        </p:tgtEl>
                                        <p:attrNameLst>
                                          <p:attrName>style.visibility</p:attrName>
                                        </p:attrNameLst>
                                      </p:cBhvr>
                                      <p:to>
                                        <p:strVal val="visible"/>
                                      </p:to>
                                    </p:set>
                                    <p:anim calcmode="lin" valueType="num">
                                      <p:cBhvr additive="base">
                                        <p:cTn id="27" dur="1000" fill="hold"/>
                                        <p:tgtEl>
                                          <p:spTgt spid="13315">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13315">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315">
                                            <p:txEl>
                                              <p:pRg st="5" end="5"/>
                                            </p:txEl>
                                          </p:spTgt>
                                        </p:tgtEl>
                                        <p:attrNameLst>
                                          <p:attrName>style.visibility</p:attrName>
                                        </p:attrNameLst>
                                      </p:cBhvr>
                                      <p:to>
                                        <p:strVal val="visible"/>
                                      </p:to>
                                    </p:set>
                                    <p:anim calcmode="lin" valueType="num">
                                      <p:cBhvr additive="base">
                                        <p:cTn id="31" dur="1000" fill="hold"/>
                                        <p:tgtEl>
                                          <p:spTgt spid="13315">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33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315">
                                            <p:txEl>
                                              <p:pRg st="6" end="6"/>
                                            </p:txEl>
                                          </p:spTgt>
                                        </p:tgtEl>
                                        <p:attrNameLst>
                                          <p:attrName>style.visibility</p:attrName>
                                        </p:attrNameLst>
                                      </p:cBhvr>
                                      <p:to>
                                        <p:strVal val="visible"/>
                                      </p:to>
                                    </p:set>
                                    <p:anim calcmode="lin" valueType="num">
                                      <p:cBhvr additive="base">
                                        <p:cTn id="37" dur="1000" fill="hold"/>
                                        <p:tgtEl>
                                          <p:spTgt spid="13315">
                                            <p:txEl>
                                              <p:pRg st="6" end="6"/>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3315">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3315">
                                            <p:txEl>
                                              <p:pRg st="7" end="7"/>
                                            </p:txEl>
                                          </p:spTgt>
                                        </p:tgtEl>
                                        <p:attrNameLst>
                                          <p:attrName>style.visibility</p:attrName>
                                        </p:attrNameLst>
                                      </p:cBhvr>
                                      <p:to>
                                        <p:strVal val="visible"/>
                                      </p:to>
                                    </p:set>
                                    <p:anim calcmode="lin" valueType="num">
                                      <p:cBhvr additive="base">
                                        <p:cTn id="41" dur="1000" fill="hold"/>
                                        <p:tgtEl>
                                          <p:spTgt spid="13315">
                                            <p:txEl>
                                              <p:pRg st="7" end="7"/>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1331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EC05275C-1DFA-4969-9797-F9186E56BA75}" type="slidenum">
              <a:rPr lang="en-US" altLang="en-US" smtClean="0">
                <a:solidFill>
                  <a:schemeClr val="bg1"/>
                </a:solidFill>
                <a:latin typeface="Verdana" pitchFamily="34" charset="0"/>
              </a:rPr>
              <a:pPr eaLnBrk="1" hangingPunct="1"/>
              <a:t>8</a:t>
            </a:fld>
            <a:r>
              <a:rPr lang="en-US" altLang="en-US" smtClean="0">
                <a:solidFill>
                  <a:schemeClr val="bg1"/>
                </a:solidFill>
                <a:latin typeface="Verdana" pitchFamily="34" charset="0"/>
              </a:rPr>
              <a:t> of 9</a:t>
            </a:r>
          </a:p>
        </p:txBody>
      </p:sp>
      <p:sp>
        <p:nvSpPr>
          <p:cNvPr id="5123" name="Rectangle 2"/>
          <p:cNvSpPr>
            <a:spLocks noGrp="1" noChangeArrowheads="1"/>
          </p:cNvSpPr>
          <p:nvPr>
            <p:ph type="title"/>
          </p:nvPr>
        </p:nvSpPr>
        <p:spPr/>
        <p:txBody>
          <a:bodyPr/>
          <a:lstStyle/>
          <a:p>
            <a:r>
              <a:rPr lang="en-US" b="0" dirty="0"/>
              <a:t>What is MySQL?</a:t>
            </a:r>
          </a:p>
        </p:txBody>
      </p:sp>
      <p:sp>
        <p:nvSpPr>
          <p:cNvPr id="13315" name="Rectangle 3"/>
          <p:cNvSpPr>
            <a:spLocks noGrp="1" noChangeArrowheads="1"/>
          </p:cNvSpPr>
          <p:nvPr>
            <p:ph type="body" idx="1"/>
          </p:nvPr>
        </p:nvSpPr>
        <p:spPr/>
        <p:txBody>
          <a:bodyPr/>
          <a:lstStyle/>
          <a:p>
            <a:r>
              <a:rPr lang="en-US" sz="2000" dirty="0"/>
              <a:t>MySQL is a database system used on the web</a:t>
            </a:r>
          </a:p>
          <a:p>
            <a:r>
              <a:rPr lang="en-US" sz="2000" dirty="0"/>
              <a:t>MySQL is a database system that runs on a server</a:t>
            </a:r>
          </a:p>
          <a:p>
            <a:r>
              <a:rPr lang="en-US" sz="2000" dirty="0"/>
              <a:t>MySQL is ideal for both small and large applications</a:t>
            </a:r>
          </a:p>
          <a:p>
            <a:r>
              <a:rPr lang="en-US" sz="2000" dirty="0"/>
              <a:t>MySQL is very fast, reliable, and easy to use</a:t>
            </a:r>
          </a:p>
          <a:p>
            <a:r>
              <a:rPr lang="en-US" sz="2000" dirty="0"/>
              <a:t>MySQL uses standard SQL</a:t>
            </a:r>
          </a:p>
          <a:p>
            <a:r>
              <a:rPr lang="en-US" sz="2000" dirty="0"/>
              <a:t>MySQL compiles on a number of platforms</a:t>
            </a:r>
          </a:p>
          <a:p>
            <a:r>
              <a:rPr lang="en-US" sz="2000" dirty="0"/>
              <a:t>MySQL is free to download and use</a:t>
            </a:r>
          </a:p>
          <a:p>
            <a:r>
              <a:rPr lang="en-US" sz="2000" dirty="0"/>
              <a:t>MySQL is developed, distributed, and supported by Oracle Corporation</a:t>
            </a:r>
          </a:p>
          <a:p>
            <a:r>
              <a:rPr lang="en-US" sz="2000" dirty="0" smtClean="0"/>
              <a:t>The </a:t>
            </a:r>
            <a:r>
              <a:rPr lang="en-US" sz="2000" dirty="0"/>
              <a:t>data in a MySQL database are stored in tables. A table is a collection of related data, and it consists of columns and rows.</a:t>
            </a:r>
          </a:p>
        </p:txBody>
      </p:sp>
    </p:spTree>
    <p:extLst>
      <p:ext uri="{BB962C8B-B14F-4D97-AF65-F5344CB8AC3E}">
        <p14:creationId xmlns:p14="http://schemas.microsoft.com/office/powerpoint/2010/main" val="154283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10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10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3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 calcmode="lin" valueType="num">
                                      <p:cBhvr additive="base">
                                        <p:cTn id="19" dur="10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3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5">
                                            <p:txEl>
                                              <p:pRg st="3" end="3"/>
                                            </p:txEl>
                                          </p:spTgt>
                                        </p:tgtEl>
                                        <p:attrNameLst>
                                          <p:attrName>style.visibility</p:attrName>
                                        </p:attrNameLst>
                                      </p:cBhvr>
                                      <p:to>
                                        <p:strVal val="visible"/>
                                      </p:to>
                                    </p:set>
                                    <p:anim calcmode="lin" valueType="num">
                                      <p:cBhvr additive="base">
                                        <p:cTn id="25" dur="1000" fill="hold"/>
                                        <p:tgtEl>
                                          <p:spTgt spid="13315">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3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5">
                                            <p:txEl>
                                              <p:pRg st="4" end="4"/>
                                            </p:txEl>
                                          </p:spTgt>
                                        </p:tgtEl>
                                        <p:attrNameLst>
                                          <p:attrName>style.visibility</p:attrName>
                                        </p:attrNameLst>
                                      </p:cBhvr>
                                      <p:to>
                                        <p:strVal val="visible"/>
                                      </p:to>
                                    </p:set>
                                    <p:anim calcmode="lin" valueType="num">
                                      <p:cBhvr additive="base">
                                        <p:cTn id="31" dur="1000" fill="hold"/>
                                        <p:tgtEl>
                                          <p:spTgt spid="13315">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33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315">
                                            <p:txEl>
                                              <p:pRg st="5" end="5"/>
                                            </p:txEl>
                                          </p:spTgt>
                                        </p:tgtEl>
                                        <p:attrNameLst>
                                          <p:attrName>style.visibility</p:attrName>
                                        </p:attrNameLst>
                                      </p:cBhvr>
                                      <p:to>
                                        <p:strVal val="visible"/>
                                      </p:to>
                                    </p:set>
                                    <p:anim calcmode="lin" valueType="num">
                                      <p:cBhvr additive="base">
                                        <p:cTn id="37" dur="1000" fill="hold"/>
                                        <p:tgtEl>
                                          <p:spTgt spid="13315">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33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315">
                                            <p:txEl>
                                              <p:pRg st="6" end="6"/>
                                            </p:txEl>
                                          </p:spTgt>
                                        </p:tgtEl>
                                        <p:attrNameLst>
                                          <p:attrName>style.visibility</p:attrName>
                                        </p:attrNameLst>
                                      </p:cBhvr>
                                      <p:to>
                                        <p:strVal val="visible"/>
                                      </p:to>
                                    </p:set>
                                    <p:anim calcmode="lin" valueType="num">
                                      <p:cBhvr additive="base">
                                        <p:cTn id="43" dur="1000" fill="hold"/>
                                        <p:tgtEl>
                                          <p:spTgt spid="13315">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133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315">
                                            <p:txEl>
                                              <p:pRg st="7" end="7"/>
                                            </p:txEl>
                                          </p:spTgt>
                                        </p:tgtEl>
                                        <p:attrNameLst>
                                          <p:attrName>style.visibility</p:attrName>
                                        </p:attrNameLst>
                                      </p:cBhvr>
                                      <p:to>
                                        <p:strVal val="visible"/>
                                      </p:to>
                                    </p:set>
                                    <p:anim calcmode="lin" valueType="num">
                                      <p:cBhvr additive="base">
                                        <p:cTn id="49" dur="1000" fill="hold"/>
                                        <p:tgtEl>
                                          <p:spTgt spid="13315">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133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3315">
                                            <p:txEl>
                                              <p:pRg st="8" end="8"/>
                                            </p:txEl>
                                          </p:spTgt>
                                        </p:tgtEl>
                                        <p:attrNameLst>
                                          <p:attrName>style.visibility</p:attrName>
                                        </p:attrNameLst>
                                      </p:cBhvr>
                                      <p:to>
                                        <p:strVal val="visible"/>
                                      </p:to>
                                    </p:set>
                                    <p:anim calcmode="lin" valueType="num">
                                      <p:cBhvr additive="base">
                                        <p:cTn id="55" dur="1000" fill="hold"/>
                                        <p:tgtEl>
                                          <p:spTgt spid="13315">
                                            <p:txEl>
                                              <p:pRg st="8" end="8"/>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1331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EC05275C-1DFA-4969-9797-F9186E56BA75}" type="slidenum">
              <a:rPr lang="en-US" altLang="en-US" smtClean="0">
                <a:solidFill>
                  <a:schemeClr val="bg1"/>
                </a:solidFill>
                <a:latin typeface="Verdana" pitchFamily="34" charset="0"/>
              </a:rPr>
              <a:pPr eaLnBrk="1" hangingPunct="1"/>
              <a:t>9</a:t>
            </a:fld>
            <a:r>
              <a:rPr lang="en-US" altLang="en-US" smtClean="0">
                <a:solidFill>
                  <a:schemeClr val="bg1"/>
                </a:solidFill>
                <a:latin typeface="Verdana" pitchFamily="34" charset="0"/>
              </a:rPr>
              <a:t> of 9</a:t>
            </a:r>
          </a:p>
        </p:txBody>
      </p:sp>
      <p:sp>
        <p:nvSpPr>
          <p:cNvPr id="5123" name="Rectangle 2"/>
          <p:cNvSpPr>
            <a:spLocks noGrp="1" noChangeArrowheads="1"/>
          </p:cNvSpPr>
          <p:nvPr>
            <p:ph type="title"/>
          </p:nvPr>
        </p:nvSpPr>
        <p:spPr/>
        <p:txBody>
          <a:bodyPr/>
          <a:lstStyle/>
          <a:p>
            <a:r>
              <a:rPr lang="en-US" b="0" dirty="0"/>
              <a:t>MySQL Database</a:t>
            </a:r>
          </a:p>
        </p:txBody>
      </p:sp>
      <p:sp>
        <p:nvSpPr>
          <p:cNvPr id="13315" name="Rectangle 3"/>
          <p:cNvSpPr>
            <a:spLocks noGrp="1" noChangeArrowheads="1"/>
          </p:cNvSpPr>
          <p:nvPr>
            <p:ph type="body" idx="1"/>
          </p:nvPr>
        </p:nvSpPr>
        <p:spPr/>
        <p:txBody>
          <a:bodyPr/>
          <a:lstStyle/>
          <a:p>
            <a:r>
              <a:rPr lang="en-US" sz="2400" dirty="0"/>
              <a:t>MySQL is a fast, easy-to-use RDBMS being used for many small and big businesses. MySQL is developed, marketed and supported by MySQL AB, which is a Swedish company. MySQL is becoming so popular because of many good </a:t>
            </a:r>
            <a:r>
              <a:rPr lang="en-US" sz="2400" dirty="0" smtClean="0"/>
              <a:t>reasons:</a:t>
            </a:r>
          </a:p>
          <a:p>
            <a:pPr lvl="1"/>
            <a:r>
              <a:rPr lang="en-US" sz="1800" dirty="0"/>
              <a:t>MySQL is released under an open-source license. So you have nothing to pay to use it.</a:t>
            </a:r>
          </a:p>
          <a:p>
            <a:pPr lvl="1"/>
            <a:r>
              <a:rPr lang="en-US" sz="1800" dirty="0"/>
              <a:t>MySQL is a very powerful program in its own right. It handles a large subset of the functionality of the most expensive and powerful database packages.</a:t>
            </a:r>
          </a:p>
          <a:p>
            <a:pPr lvl="1"/>
            <a:r>
              <a:rPr lang="en-US" sz="1800" dirty="0"/>
              <a:t>MySQL uses a standard form of the well-known SQL data language.</a:t>
            </a:r>
          </a:p>
          <a:p>
            <a:pPr lvl="1"/>
            <a:r>
              <a:rPr lang="en-US" sz="1800" dirty="0"/>
              <a:t>MySQL works on many operating systems and with many languages including PHP, PERL, C, C++, JAVA, etc.</a:t>
            </a:r>
          </a:p>
          <a:p>
            <a:pPr lvl="1"/>
            <a:r>
              <a:rPr lang="en-US" sz="1800" dirty="0"/>
              <a:t>MySQL works very quickly and works well even with large data sets.</a:t>
            </a:r>
          </a:p>
          <a:p>
            <a:pPr lvl="1"/>
            <a:r>
              <a:rPr lang="en-US" sz="1800" dirty="0"/>
              <a:t>MySQL is very friendly to PHP, the most appreciated language for web development.</a:t>
            </a:r>
          </a:p>
          <a:p>
            <a:pPr lvl="1"/>
            <a:endParaRPr lang="en-US" sz="1600" dirty="0"/>
          </a:p>
        </p:txBody>
      </p:sp>
    </p:spTree>
    <p:extLst>
      <p:ext uri="{BB962C8B-B14F-4D97-AF65-F5344CB8AC3E}">
        <p14:creationId xmlns:p14="http://schemas.microsoft.com/office/powerpoint/2010/main" val="238158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10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3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10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331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 calcmode="lin" valueType="num">
                                      <p:cBhvr additive="base">
                                        <p:cTn id="15" dur="10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1331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 calcmode="lin" valueType="num">
                                      <p:cBhvr additive="base">
                                        <p:cTn id="19" dur="1000" fill="hold"/>
                                        <p:tgtEl>
                                          <p:spTgt spid="13315">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331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anim calcmode="lin" valueType="num">
                                      <p:cBhvr additive="base">
                                        <p:cTn id="23" dur="1000" fill="hold"/>
                                        <p:tgtEl>
                                          <p:spTgt spid="13315">
                                            <p:txEl>
                                              <p:pRg st="4" end="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1331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anim calcmode="lin" valueType="num">
                                      <p:cBhvr additive="base">
                                        <p:cTn id="27" dur="1000" fill="hold"/>
                                        <p:tgtEl>
                                          <p:spTgt spid="13315">
                                            <p:txEl>
                                              <p:pRg st="5" end="5"/>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1331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315">
                                            <p:txEl>
                                              <p:pRg st="6" end="6"/>
                                            </p:txEl>
                                          </p:spTgt>
                                        </p:tgtEl>
                                        <p:attrNameLst>
                                          <p:attrName>style.visibility</p:attrName>
                                        </p:attrNameLst>
                                      </p:cBhvr>
                                      <p:to>
                                        <p:strVal val="visible"/>
                                      </p:to>
                                    </p:set>
                                    <p:anim calcmode="lin" valueType="num">
                                      <p:cBhvr additive="base">
                                        <p:cTn id="31" dur="1000" fill="hold"/>
                                        <p:tgtEl>
                                          <p:spTgt spid="13315">
                                            <p:txEl>
                                              <p:pRg st="6" end="6"/>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331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theme/theme1.xml><?xml version="1.0" encoding="utf-8"?>
<a:theme xmlns:a="http://schemas.openxmlformats.org/drawingml/2006/main" name="Slide 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Template</Template>
  <TotalTime>1292</TotalTime>
  <Words>1578</Words>
  <Application>Microsoft Office PowerPoint</Application>
  <PresentationFormat>On-screen Show (4:3)</PresentationFormat>
  <Paragraphs>190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Slide Template</vt:lpstr>
      <vt:lpstr>MySQL I</vt:lpstr>
      <vt:lpstr>Objectives</vt:lpstr>
      <vt:lpstr>Introduction</vt:lpstr>
      <vt:lpstr>Introduction</vt:lpstr>
      <vt:lpstr>Introduction</vt:lpstr>
      <vt:lpstr>RDBMS Terminology  </vt:lpstr>
      <vt:lpstr>RDBMS Terminology  </vt:lpstr>
      <vt:lpstr>What is MySQL?</vt:lpstr>
      <vt:lpstr>MySQL Database</vt:lpstr>
      <vt:lpstr>Demo</vt:lpstr>
      <vt:lpstr>SQL CREATE DATABASE </vt:lpstr>
      <vt:lpstr>SQL DROP DATABASE</vt:lpstr>
      <vt:lpstr>SQL CREATE TABLE</vt:lpstr>
      <vt:lpstr>SQL DROP TABLE</vt:lpstr>
      <vt:lpstr>SQL ALTER TABLE  </vt:lpstr>
      <vt:lpstr>SQL Constraints </vt:lpstr>
      <vt:lpstr>SQL Constraints </vt:lpstr>
      <vt:lpstr>AUTO INCREMENT </vt:lpstr>
      <vt:lpstr>SQL INSERT INTO</vt:lpstr>
      <vt:lpstr>SQL UPDATE  </vt:lpstr>
      <vt:lpstr>SQL DELETE</vt:lpstr>
      <vt:lpstr>Demo </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JSP</dc:title>
  <dc:creator>TONY HUNG CUONG</dc:creator>
  <cp:lastModifiedBy>TONY HUNG CUONG</cp:lastModifiedBy>
  <cp:revision>220</cp:revision>
  <dcterms:created xsi:type="dcterms:W3CDTF">2018-04-10T08:35:22Z</dcterms:created>
  <dcterms:modified xsi:type="dcterms:W3CDTF">2018-04-23T01:34:36Z</dcterms:modified>
</cp:coreProperties>
</file>