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7" r:id="rId4"/>
    <p:sldId id="283" r:id="rId5"/>
    <p:sldId id="285" r:id="rId6"/>
    <p:sldId id="284" r:id="rId7"/>
    <p:sldId id="325" r:id="rId8"/>
    <p:sldId id="286" r:id="rId9"/>
    <p:sldId id="326" r:id="rId10"/>
    <p:sldId id="287" r:id="rId11"/>
    <p:sldId id="312" r:id="rId12"/>
    <p:sldId id="313" r:id="rId13"/>
    <p:sldId id="314" r:id="rId14"/>
    <p:sldId id="316" r:id="rId15"/>
    <p:sldId id="317" r:id="rId16"/>
    <p:sldId id="318" r:id="rId17"/>
    <p:sldId id="328" r:id="rId18"/>
    <p:sldId id="329" r:id="rId19"/>
    <p:sldId id="334" r:id="rId20"/>
    <p:sldId id="330" r:id="rId21"/>
    <p:sldId id="331" r:id="rId22"/>
    <p:sldId id="332" r:id="rId23"/>
    <p:sldId id="333" r:id="rId24"/>
    <p:sldId id="319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2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009900"/>
    <a:srgbClr val="FFFF00"/>
    <a:srgbClr val="0000CC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43" autoAdjust="0"/>
  </p:normalViewPr>
  <p:slideViewPr>
    <p:cSldViewPr>
      <p:cViewPr varScale="1">
        <p:scale>
          <a:sx n="53" d="100"/>
          <a:sy n="5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DBDBF9-55F8-4254-A986-394EACD7D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4D7F68D-75F6-43B2-BC12-519E027CA2F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90109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0018A2D-6F64-4E05-B71C-6AF2B14F4A5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643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F668757-3F32-41A4-958D-9D324DF6427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70920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25C7963-C019-49AC-8948-88675AF59190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4641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6C4BB29B-1048-438A-BE55-B263E7C02D7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9958721-4E81-4BD1-B6B9-2C963274F79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71855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DE41F91-4D09-4196-BC1C-B1FE7AAE82C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70009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28FFFB85-2B08-4B5C-9E47-0CC1D925AB8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583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94C9F75-11C3-44DB-9200-F8ADB07B8303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96818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D3EDD04-19B7-4D4D-905C-A770F5BAA04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084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9888ACB-5160-41A2-B0A7-32E9D4F627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946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F560B0E-9FF5-4DF7-9712-66A59CC46222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4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BC85D01-1255-426A-9C0D-598211356A8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6416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59C15CB-5F7C-48EC-A085-3C90079B92F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1026" name="Picture 2" descr="G:\A Tai lieu giang day va lam viec tai NIIT\Tai lieu chuyen mon NIIT\logoic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1905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  <p:sldLayoutId id="2147483776" r:id="rId12"/>
    <p:sldLayoutId id="21474837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BB9B718C-8B9D-4F4B-B653-4D4130872E34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1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23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smtClean="0"/>
              <a:t>MySQL </a:t>
            </a:r>
            <a:r>
              <a:rPr lang="en-US" altLang="en-US" dirty="0" smtClean="0"/>
              <a:t>II</a:t>
            </a:r>
            <a:endParaRPr lang="en-US" altLang="en-US" dirty="0" smtClean="0"/>
          </a:p>
        </p:txBody>
      </p:sp>
      <p:pic>
        <p:nvPicPr>
          <p:cNvPr id="1026" name="Picture 2" descr="G:\A Tai lieu giang day va lam viec tai NIIT\Tai lieu chuyen mon NIIT\logo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53" y="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ORDER BY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order.</a:t>
            </a:r>
          </a:p>
          <a:p>
            <a:r>
              <a:rPr lang="en-US" dirty="0"/>
              <a:t>The ORDER BY keyword sorts the records in ascending order by default. To sort the records in descending order, use the DESC keyword.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</p:txBody>
      </p:sp>
      <p:pic>
        <p:nvPicPr>
          <p:cNvPr id="6146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83110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SELECT </a:t>
            </a:r>
            <a:r>
              <a:rPr lang="en-US" b="0" dirty="0"/>
              <a:t>TOP Clause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SELECT TOP clause is used to specify the number of records to return.</a:t>
            </a:r>
          </a:p>
          <a:p>
            <a:r>
              <a:rPr lang="en-US" sz="2400" dirty="0"/>
              <a:t>The SELECT TOP clause is useful on large tables with thousands of records. Returning a large number of records can impact on performance.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Not all database systems support the SELECT TOP clause. MySQL supports the LIMIT clause to select a limited number of records, while Oracle uses ROWNUM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MySQL Syntax</a:t>
            </a:r>
          </a:p>
          <a:p>
            <a:endParaRPr lang="en-US" sz="2400" dirty="0"/>
          </a:p>
        </p:txBody>
      </p:sp>
      <p:pic>
        <p:nvPicPr>
          <p:cNvPr id="10242" name="Picture 2" descr="C:\Users\TONY HUNG CUONG\Desktop\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48200"/>
            <a:ext cx="36743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LIKE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LIKE operator is used in a WHERE clause to search for a specified pattern in a column.</a:t>
            </a:r>
          </a:p>
          <a:p>
            <a:r>
              <a:rPr lang="en-US" sz="2400" dirty="0"/>
              <a:t>There are two wildcards used in conjunction with the LIKE operator:</a:t>
            </a:r>
          </a:p>
          <a:p>
            <a:pPr lvl="1"/>
            <a:r>
              <a:rPr lang="en-US" sz="2000" dirty="0"/>
              <a:t>% - The percent sign represents zero, one, or multiple characters</a:t>
            </a:r>
          </a:p>
          <a:p>
            <a:pPr lvl="1"/>
            <a:r>
              <a:rPr lang="en-US" sz="2000" dirty="0"/>
              <a:t>_ - The underscore represents a single </a:t>
            </a:r>
            <a:r>
              <a:rPr lang="en-US" sz="2000" dirty="0" smtClean="0"/>
              <a:t>character</a:t>
            </a:r>
          </a:p>
          <a:p>
            <a:r>
              <a:rPr lang="en-US" sz="2400" dirty="0"/>
              <a:t>You can also combine any number of conditions using AND or </a:t>
            </a:r>
            <a:r>
              <a:rPr lang="en-US" sz="2400" dirty="0" err="1"/>
              <a:t>OR</a:t>
            </a:r>
            <a:r>
              <a:rPr lang="en-US" sz="2400" dirty="0"/>
              <a:t> operators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Syntax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1266" name="Picture 2" descr="C:\Users\TONY HUNG CUONG\Desktop\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69" y="4648200"/>
            <a:ext cx="555966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examples showing different LIKE operators with '%' and '_' wildcards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2290" name="Picture 2" descr="C:\Users\TONY HUNG CUONG\Desktop\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28837"/>
            <a:ext cx="862965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MIN() and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MIN() function returns the smallest value of the selected column.</a:t>
            </a:r>
          </a:p>
          <a:p>
            <a:r>
              <a:rPr lang="en-US" dirty="0"/>
              <a:t>The MAX() function returns the largest value of the selected column</a:t>
            </a:r>
            <a:r>
              <a:rPr lang="en-US" dirty="0" smtClean="0"/>
              <a:t>.</a:t>
            </a:r>
          </a:p>
          <a:p>
            <a:r>
              <a:rPr lang="en-US" dirty="0"/>
              <a:t>MIN() Syntax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MAX() </a:t>
            </a:r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3314" name="Picture 2" descr="C:\Users\TONY HUNG CUONG\Desktop\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58338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TONY HUNG CUONG\Desktop\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7550"/>
            <a:ext cx="3320480" cy="11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8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COUNT(),AVG(),SUM</a:t>
            </a:r>
            <a:r>
              <a:rPr lang="en-US" b="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59363"/>
          </a:xfrm>
        </p:spPr>
        <p:txBody>
          <a:bodyPr/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4338" name="Picture 2" descr="C:\Users\TONY HUNG CUONG\Desktop\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4" y="4572000"/>
            <a:ext cx="272116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TONY HUNG CUONG\Desktop\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576762"/>
            <a:ext cx="2706728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TONY HUNG CUONG\Desktop\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17" y="4498181"/>
            <a:ext cx="2848761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IN Operator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allows you to specify multiple values in a WHERE clause.</a:t>
            </a:r>
          </a:p>
          <a:p>
            <a:r>
              <a:rPr lang="en-US" dirty="0"/>
              <a:t>The IN operator is a shorthand for multiple OR conditions.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362" name="Picture 2" descr="C:\Users\TONY HUNG CU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90347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TONY HUNG CUONG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61335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BETWEEN</a:t>
            </a:r>
            <a:r>
              <a:rPr lang="en-US" b="0" dirty="0"/>
              <a:t> 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59363"/>
          </a:xfrm>
        </p:spPr>
        <p:txBody>
          <a:bodyPr/>
          <a:lstStyle/>
          <a:p>
            <a:r>
              <a:rPr lang="en-US" dirty="0"/>
              <a:t>The BETWEEN operator selects values within a given range. The values can be numbers, text, or dates.</a:t>
            </a:r>
          </a:p>
          <a:p>
            <a:r>
              <a:rPr lang="en-US" dirty="0"/>
              <a:t>The BETWEEN operator is inclusive: begin and end values are included. 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6" name="Picture 2" descr="C:\Users\TONY HUNG CU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80558"/>
            <a:ext cx="4953000" cy="9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TONY HUNG CUONG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0"/>
            <a:ext cx="420497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Aliases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SQL aliases are used to give a table, or a column in a table, a temporary name.</a:t>
            </a:r>
          </a:p>
          <a:p>
            <a:r>
              <a:rPr lang="en-US" sz="2400" dirty="0"/>
              <a:t>Aliases are often used to make column names more readable.</a:t>
            </a:r>
          </a:p>
          <a:p>
            <a:r>
              <a:rPr lang="en-US" sz="2400" dirty="0"/>
              <a:t>An alias only exists for the duration of the query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/>
              <a:t>Note:</a:t>
            </a:r>
            <a:r>
              <a:rPr lang="en-US" sz="2000" dirty="0"/>
              <a:t> It requires double quotation marks or square brackets if the alias name contains spaces</a:t>
            </a:r>
          </a:p>
          <a:p>
            <a:r>
              <a:rPr lang="en-US" sz="2400" dirty="0" smtClean="0"/>
              <a:t>Syntax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17410" name="Picture 2" descr="C:\Users\TONY HUNG CUONG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7007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TONY HUNG CUONG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38" y="5410200"/>
            <a:ext cx="58212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 NULL Values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field with a NULL value is a field with no value.</a:t>
            </a:r>
          </a:p>
          <a:p>
            <a:r>
              <a:rPr lang="en-US" sz="2000" dirty="0"/>
              <a:t>If a field in a table is optional, it is possible to insert a new record or update a record without adding a value to this field. Then, the field will be saved with a NULL value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/>
              <a:t>It is very important to understand that a NULL value is different from a zero value or a field that contains spaces. A field with a NULL value is one that has been left blank during record </a:t>
            </a:r>
            <a:r>
              <a:rPr lang="en-US" sz="1800" dirty="0" smtClean="0"/>
              <a:t>creation</a:t>
            </a:r>
          </a:p>
          <a:p>
            <a:r>
              <a:rPr lang="en-US" sz="2000" dirty="0"/>
              <a:t>It is not possible to test for NULL values with comparison operators, such as =, &lt;, or &lt;&gt;.</a:t>
            </a:r>
          </a:p>
          <a:p>
            <a:r>
              <a:rPr lang="en-US" sz="2000" dirty="0"/>
              <a:t>We will have to use the IS NULL and IS NOT NULL operators instead.</a:t>
            </a:r>
          </a:p>
          <a:p>
            <a:r>
              <a:rPr lang="en-US" sz="2000" dirty="0" smtClean="0"/>
              <a:t>Syntax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445539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63B8CCAE-4D30-401A-B333-2B9DDC6EFEFB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2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Introduction to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SQL Statements</a:t>
            </a:r>
          </a:p>
          <a:p>
            <a:pPr>
              <a:lnSpc>
                <a:spcPct val="90000"/>
              </a:lnSpc>
            </a:pPr>
            <a:r>
              <a:rPr lang="en-US" sz="3200" kern="1200">
                <a:latin typeface="Arial" pitchFamily="34" charset="0"/>
                <a:cs typeface="Times New Roman" pitchFamily="18" charset="0"/>
              </a:rPr>
              <a:t>Normalization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 Data Types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data type defines what kind of value a column can hold: integer data, character data, monetary data, date and time data, binary strings, and so on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column in a database table is required to have a name and a data type.</a:t>
            </a:r>
          </a:p>
          <a:p>
            <a:r>
              <a:rPr lang="en-US" sz="2400" dirty="0"/>
              <a:t>An SQL developer must decide what type of data that will be stored inside each column when creating a table.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data type is a guideline for SQL to understand what type of data is expected inside of each column, and it also identifies how SQL will interact with the stored data.</a:t>
            </a:r>
          </a:p>
          <a:p>
            <a:pPr lvl="1"/>
            <a:r>
              <a:rPr lang="en-US" sz="2000" dirty="0"/>
              <a:t>Data types might have different names in different database. And even if the name is the same, the size and other details may be different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MySQL Data Types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MySQL there are three main data types: text, number, and date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Text data types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310563" cy="42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MySQL Data Types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data types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8" y="1600200"/>
            <a:ext cx="89725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MySQL Data Types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Date </a:t>
            </a:r>
            <a:r>
              <a:rPr lang="en-US" sz="2400" dirty="0"/>
              <a:t>data types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91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SQL statements for students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/>
          <a:lstStyle/>
          <a:p>
            <a:r>
              <a:rPr lang="en-US" altLang="en-US" sz="2800" dirty="0">
                <a:latin typeface="Tahoma" pitchFamily="34" charset="0"/>
                <a:cs typeface="Times New Roman" pitchFamily="18" charset="0"/>
              </a:rPr>
              <a:t>Understanding Data Redundancy </a:t>
            </a:r>
            <a:br>
              <a:rPr lang="en-US" altLang="en-US" sz="2800" dirty="0">
                <a:latin typeface="Tahoma" pitchFamily="34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Redundancy: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Increases the time involved in updating, adding, and deleting data. 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Increases the utilization of disk space and hence, disk I/O increases. </a:t>
            </a:r>
          </a:p>
          <a:p>
            <a:pPr>
              <a:buBlip>
                <a:blip r:embed="rId2"/>
              </a:buBlip>
              <a:defRPr/>
            </a:pPr>
            <a:r>
              <a:rPr lang="en-US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Redundancy can, therefore, lead to: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Insertion, modification, and deletion of data, which may cause inconsistencies.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Errors, which are more likely to occur when facts are repeated.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Unnecessary utilization of extra disk space.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Tahoma" pitchFamily="34" charset="0"/>
                <a:cs typeface="Times New Roman" pitchFamily="18" charset="0"/>
              </a:rPr>
              <a:t>Understanding Data Redundancy </a:t>
            </a:r>
            <a:br>
              <a:rPr lang="en-US" altLang="en-US" sz="2800" dirty="0">
                <a:latin typeface="Tahoma" pitchFamily="34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The STUDENT table contains the values for each attribute, as shown in the following </a:t>
            </a:r>
            <a:r>
              <a:rPr lang="en-US" kern="1200" dirty="0" smtClean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diagram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" name="Picture 49" descr="rdbms_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6500"/>
            <a:ext cx="632551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856" y="5237723"/>
            <a:ext cx="5562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00000"/>
                </a:solidFill>
                <a:latin typeface="Arial" charset="0"/>
              </a:rPr>
              <a:t>The details of the students, such as STUDENTID and  STUDENTNAME are repeated while recording marks of different semesters.</a:t>
            </a:r>
          </a:p>
        </p:txBody>
      </p:sp>
    </p:spTree>
    <p:extLst>
      <p:ext uri="{BB962C8B-B14F-4D97-AF65-F5344CB8AC3E}">
        <p14:creationId xmlns:p14="http://schemas.microsoft.com/office/powerpoint/2010/main" val="22996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sz="32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Normalization: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Is a method of breaking down complex table structures into simple table structures by using certain rules.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Has the following benefits: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It helps in maintaining data integrity.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It helps in simplifying the structure of tables, therefore, making a database more compact.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It helps in reducing the null values, which reduces the complexity of data operations.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sz="32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Some rules that should be followed to achieve a good database design are: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Each table should have an identifier.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Each table should store data for a single type of entity.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Columns that accept NULL values should be avoided.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repetition of values or columns should be avoided.</a:t>
            </a:r>
          </a:p>
          <a:p>
            <a:pPr lvl="1">
              <a:buFontTx/>
              <a:buNone/>
              <a:defRPr/>
            </a:pPr>
            <a:endParaRPr lang="en-US" sz="2800" kern="12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4"/>
              </a:buBlip>
              <a:defRPr/>
            </a:pPr>
            <a:endParaRPr lang="en-US" sz="2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4000" dirty="0"/>
          </a:p>
          <a:p>
            <a:pPr lvl="2">
              <a:buBlip>
                <a:blip r:embed="rId4"/>
              </a:buBlip>
              <a:defRPr/>
            </a:pPr>
            <a:endParaRPr lang="en-US" sz="2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2"/>
              </a:buBlip>
              <a:defRPr/>
            </a:pPr>
            <a:r>
              <a:rPr lang="en-US" sz="28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Normalization results in the formation of tables that satisfy certain normal forms.</a:t>
            </a:r>
          </a:p>
          <a:p>
            <a:pPr marL="342900" lvl="1" indent="-342900">
              <a:buBlip>
                <a:blip r:embed="rId2"/>
              </a:buBlip>
              <a:defRPr/>
            </a:pPr>
            <a:r>
              <a:rPr lang="en-US" sz="28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The normal forms are used to remove various types of abnormalities and inconsistencies from the database.</a:t>
            </a:r>
          </a:p>
          <a:p>
            <a:pPr marL="342900" lvl="1" indent="-342900">
              <a:buBlip>
                <a:blip r:embed="rId2"/>
              </a:buBlip>
              <a:defRPr/>
            </a:pPr>
            <a:r>
              <a:rPr lang="en-US" sz="28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The most important and widely used </a:t>
            </a: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normal forms are: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First Normal Form (1NF)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Second Normal Form (2NF)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Third Normal Form (3NF)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Boyce-</a:t>
            </a:r>
            <a:r>
              <a:rPr lang="en-US" kern="1200" dirty="0" err="1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Codd</a:t>
            </a: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 Normal Form (BCNF)</a:t>
            </a:r>
          </a:p>
          <a:p>
            <a:pPr marL="342900" lvl="1" indent="-342900">
              <a:buFontTx/>
              <a:buBlip>
                <a:blip r:embed="rId4"/>
              </a:buBlip>
              <a:defRPr/>
            </a:pPr>
            <a:endParaRPr lang="en-US" sz="2800" kern="1200" dirty="0">
              <a:solidFill>
                <a:schemeClr val="accent6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en-US" kern="1200" dirty="0">
              <a:solidFill>
                <a:schemeClr val="accent6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5"/>
              </a:buBlip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Blip>
                <a:blip r:embed="rId5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40D0EBC8-4A96-4D9A-8090-02754AFA5A3A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3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 to SQL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SQL is a standard language for accessing and manipulating databases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What is SQL?</a:t>
            </a:r>
          </a:p>
          <a:p>
            <a:pPr lvl="1"/>
            <a:r>
              <a:rPr lang="en-US" sz="2000" dirty="0"/>
              <a:t>SQL stands for Structured Query Language</a:t>
            </a:r>
          </a:p>
          <a:p>
            <a:pPr lvl="1"/>
            <a:r>
              <a:rPr lang="en-US" sz="2000" dirty="0"/>
              <a:t>SQL lets you access and manipulate databases</a:t>
            </a:r>
          </a:p>
          <a:p>
            <a:pPr lvl="1"/>
            <a:r>
              <a:rPr lang="en-US" sz="2000" dirty="0"/>
              <a:t>SQL became a standard of the American National Standards Institute (ANSI) in 1986, and of the International Organization for Standardization (ISO) in </a:t>
            </a:r>
            <a:r>
              <a:rPr lang="en-US" sz="2000" dirty="0" smtClean="0"/>
              <a:t>1987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build a web site that shows data from a database, you will </a:t>
            </a:r>
            <a:r>
              <a:rPr lang="en-US" sz="2400" dirty="0" smtClean="0"/>
              <a:t>need</a:t>
            </a:r>
            <a:endParaRPr lang="en-US" sz="2400" dirty="0"/>
          </a:p>
          <a:p>
            <a:pPr lvl="1"/>
            <a:r>
              <a:rPr lang="en-US" sz="2000" dirty="0"/>
              <a:t>An RDBMS database program (i.e. MS Access, SQL Server, MySQL)</a:t>
            </a:r>
          </a:p>
          <a:p>
            <a:pPr lvl="1"/>
            <a:r>
              <a:rPr lang="en-US" sz="2000" dirty="0"/>
              <a:t>To use a server-side scripting language, like PHP or ASP</a:t>
            </a:r>
          </a:p>
          <a:p>
            <a:pPr lvl="1"/>
            <a:r>
              <a:rPr lang="en-US" sz="2000" dirty="0"/>
              <a:t>To use SQL to get the data you want</a:t>
            </a:r>
          </a:p>
          <a:p>
            <a:pPr lvl="1"/>
            <a:r>
              <a:rPr lang="en-US" sz="2000" dirty="0"/>
              <a:t>To use HTML / CSS to style the page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sz="32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First Normal Form (1NF):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A table is said to be in 1NF when each cell of the table contains precisely one value.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guidelines for converting a table into 1NF are: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Place the related data values in a table. Further, define similar data values with the column name.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There should be no repeating group in the table.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Every table must have a unique primary key.</a:t>
            </a:r>
          </a:p>
          <a:p>
            <a:pPr marL="914400" lvl="2" indent="0">
              <a:buNone/>
              <a:defRPr/>
            </a:pPr>
            <a:endParaRPr lang="en-US" sz="2400" kern="1200" dirty="0">
              <a:solidFill>
                <a:schemeClr val="accent6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4"/>
              </a:buBlip>
              <a:defRPr/>
            </a:pPr>
            <a:endParaRPr lang="en-US" sz="2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4"/>
              </a:buBlip>
              <a:defRPr/>
            </a:pPr>
            <a:endParaRPr lang="en-US" sz="2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4000" dirty="0"/>
          </a:p>
          <a:p>
            <a:pPr lvl="2">
              <a:buBlip>
                <a:blip r:embed="rId4"/>
              </a:buBlip>
              <a:defRPr/>
            </a:pPr>
            <a:endParaRPr lang="en-US" sz="2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1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sz="32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Second Normal Form (2NF):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A table is said to be in 2NF when: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It is in the 1NF, and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No partial dependency exists between non-key attributes and key attributes.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guidelines for converting a table into 2NF are: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Find and remove attributes that are functionally dependent on only a part of the key and not on the whole key. Place them in a different table.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Group the remaining attributes.</a:t>
            </a:r>
          </a:p>
          <a:p>
            <a:pPr lvl="2">
              <a:buBlip>
                <a:blip r:embed="rId4"/>
              </a:buBlip>
              <a:defRPr/>
            </a:pPr>
            <a:endParaRPr lang="en-US" sz="2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1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sz="3200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Third Normal Form (3NF):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A relation is said to be in 3NF if and only if: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It is in 2NF, and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No transitive (indirect) dependency exists between non-key attributes and key attributes.</a:t>
            </a:r>
          </a:p>
          <a:p>
            <a:pPr lvl="1">
              <a:buBlip>
                <a:blip r:embed="rId3"/>
              </a:buBlip>
              <a:defRPr/>
            </a:pPr>
            <a:r>
              <a:rPr lang="en-US" sz="28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guidelines for converting a table into 3NF are: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Find and remove non-key attributes that are functionally dependent on attributes that are not the primary key. Place them in a different table.</a:t>
            </a:r>
          </a:p>
          <a:p>
            <a:pPr lvl="2">
              <a:buBlip>
                <a:blip r:embed="rId3"/>
              </a:buBlip>
              <a:defRPr/>
            </a:pPr>
            <a:r>
              <a:rPr lang="en-US" sz="2400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Group the remaining attributes.</a:t>
            </a:r>
          </a:p>
          <a:p>
            <a:pPr>
              <a:buNone/>
              <a:defRPr/>
            </a:pPr>
            <a: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b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32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Blip>
                <a:blip r:embed="rId4"/>
              </a:buBlip>
              <a:defRPr/>
            </a:pPr>
            <a:endParaRPr lang="en-US" sz="3200" dirty="0"/>
          </a:p>
          <a:p>
            <a:pPr>
              <a:buBlip>
                <a:blip r:embed="rId4"/>
              </a:buBlip>
              <a:defRPr/>
            </a:pPr>
            <a:endParaRPr lang="en-US" sz="32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32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5"/>
              </a:buBlip>
              <a:defRPr/>
            </a:pPr>
            <a:endParaRPr lang="en-US" sz="2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5"/>
              </a:buBlip>
              <a:defRPr/>
            </a:pPr>
            <a:endParaRPr lang="en-US" sz="2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4000" dirty="0"/>
          </a:p>
          <a:p>
            <a:pPr lvl="2">
              <a:buBlip>
                <a:blip r:embed="rId5"/>
              </a:buBlip>
              <a:defRPr/>
            </a:pPr>
            <a:endParaRPr lang="en-US" sz="2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itchFamily="34" charset="0"/>
                <a:cs typeface="Times New Roman" pitchFamily="18" charset="0"/>
              </a:rPr>
              <a:t>Definition of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en-US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Boyce-</a:t>
            </a:r>
            <a:r>
              <a:rPr lang="en-US" kern="1200" dirty="0" err="1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Codd</a:t>
            </a:r>
            <a:r>
              <a:rPr lang="en-US" kern="1200" dirty="0">
                <a:solidFill>
                  <a:srgbClr val="22228B"/>
                </a:solidFill>
                <a:latin typeface="Arial" pitchFamily="34" charset="0"/>
                <a:cs typeface="Times New Roman" pitchFamily="18" charset="0"/>
              </a:rPr>
              <a:t> Normal Form (BCNF):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original definition of 3NF was not sufficient in some situations. It was not satisfactory for the tables:</a:t>
            </a:r>
          </a:p>
          <a:p>
            <a:pPr lvl="2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That had multiple candidate keys.</a:t>
            </a:r>
          </a:p>
          <a:p>
            <a:pPr lvl="2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Where the multiple candidate keys were composite.</a:t>
            </a:r>
          </a:p>
          <a:p>
            <a:pPr lvl="2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Where the multiple candidate keys overlapped (had at least one attribute in common).</a:t>
            </a:r>
          </a:p>
          <a:p>
            <a:pPr lvl="1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The guidelines for converting a table into BCNF are:</a:t>
            </a:r>
          </a:p>
          <a:p>
            <a:pPr lvl="2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Find and remove the overlapping candidate keys. Place the part of the candidate key and the attribute it is functionally dependent on, in a different table. </a:t>
            </a:r>
          </a:p>
          <a:p>
            <a:pPr lvl="2">
              <a:buBlip>
                <a:blip r:embed="rId3"/>
              </a:buBlip>
              <a:defRPr/>
            </a:pPr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Group the remaining items into a table.</a:t>
            </a:r>
          </a:p>
          <a:p>
            <a:pPr>
              <a:buNone/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Blip>
                <a:blip r:embed="rId4"/>
              </a:buBlip>
              <a:defRPr/>
            </a:pPr>
            <a:endParaRPr lang="en-US" dirty="0"/>
          </a:p>
          <a:p>
            <a:pPr>
              <a:buBlip>
                <a:blip r:embed="rId4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5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>
              <a:buBlip>
                <a:blip r:embed="rId5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3600" dirty="0"/>
          </a:p>
          <a:p>
            <a:pPr lvl="2">
              <a:buBlip>
                <a:blip r:embed="rId5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Introduction to SQL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SQL </a:t>
            </a:r>
            <a:r>
              <a:rPr lang="en-US" altLang="en-US" sz="3200" dirty="0" smtClean="0"/>
              <a:t>Statements</a:t>
            </a:r>
          </a:p>
          <a:p>
            <a:pPr>
              <a:lnSpc>
                <a:spcPct val="90000"/>
              </a:lnSpc>
            </a:pPr>
            <a:r>
              <a:rPr lang="en-US" sz="3200" kern="1200" dirty="0">
                <a:latin typeface="Arial" pitchFamily="34" charset="0"/>
                <a:cs typeface="Times New Roman" pitchFamily="18" charset="0"/>
              </a:rPr>
              <a:t>Normalization</a:t>
            </a:r>
            <a:endParaRPr lang="en-US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 </a:t>
            </a:r>
            <a:r>
              <a:rPr lang="en-US" b="0" dirty="0" smtClean="0"/>
              <a:t>SELECT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SELECT statement is used to select data from a database.</a:t>
            </a:r>
          </a:p>
          <a:p>
            <a:r>
              <a:rPr lang="en-US" sz="2400" dirty="0"/>
              <a:t>The data returned is stored in a result table, called the result-set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Syntax: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column1</a:t>
            </a:r>
            <a:r>
              <a:rPr lang="en-US" sz="2400" dirty="0"/>
              <a:t>, column2, ... are the field names of the table you want to select data from. If you want to select all the fields available in the table, use the following </a:t>
            </a:r>
            <a:r>
              <a:rPr lang="en-US" sz="2400" dirty="0" smtClean="0"/>
              <a:t>syntax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33" y="2666999"/>
            <a:ext cx="5609759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4" y="5257800"/>
            <a:ext cx="604863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SQL SELECT DISTINCT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Inside a table, a column often contains many duplicate values; and sometimes you only want to list the different (distinct) values.</a:t>
            </a:r>
          </a:p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76800"/>
            <a:ext cx="67612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WHERE clause is used to filter records.</a:t>
            </a:r>
          </a:p>
          <a:p>
            <a:r>
              <a:rPr lang="en-US" sz="2000" dirty="0"/>
              <a:t>The WHERE clause is used to extract only those records that fulfill a specified condition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WHERE clause is not only used in SELECT statement, it is also used in UPDATE, DELETE statement,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Syntax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Example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629819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NY HUNG CUONG\Desktop\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585019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WHERE </a:t>
            </a:r>
            <a:r>
              <a:rPr lang="en-US" b="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operators can be used in the WHERE </a:t>
            </a:r>
            <a:r>
              <a:rPr lang="en-US" dirty="0" smtClean="0"/>
              <a:t>clause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1981200"/>
            <a:ext cx="777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AND</a:t>
            </a:r>
            <a:r>
              <a:rPr lang="en-US" sz="3200" b="0" dirty="0"/>
              <a:t>, OR and NOT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WHERE clause can be combined with AND, OR, and NOT operators.</a:t>
            </a:r>
          </a:p>
          <a:p>
            <a:r>
              <a:rPr lang="en-US" sz="2400" dirty="0"/>
              <a:t>The AND </a:t>
            </a:r>
            <a:r>
              <a:rPr lang="en-US" sz="2400" dirty="0" err="1"/>
              <a:t>and</a:t>
            </a:r>
            <a:r>
              <a:rPr lang="en-US" sz="2400" dirty="0"/>
              <a:t> OR operators are used to filter records based on more than one condition:</a:t>
            </a:r>
          </a:p>
          <a:p>
            <a:pPr lvl="1"/>
            <a:r>
              <a:rPr lang="en-US" sz="1800" dirty="0"/>
              <a:t>The AND operator displays a record if all the conditions separated by AND is TRUE.</a:t>
            </a:r>
          </a:p>
          <a:p>
            <a:pPr lvl="1"/>
            <a:r>
              <a:rPr lang="en-US" sz="1800" dirty="0"/>
              <a:t>The OR operator displays a record if any of the conditions separated by OR is TRUE.</a:t>
            </a:r>
          </a:p>
          <a:p>
            <a:r>
              <a:rPr lang="en-US" sz="2400" dirty="0"/>
              <a:t>The NOT operator displays a record if the condition(s) is NOT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AND, OR and NOT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AND </a:t>
            </a:r>
            <a:r>
              <a:rPr lang="en-US" sz="2400" dirty="0" smtClean="0"/>
              <a:t>Syntax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OR Syntax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NOT Syntax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122" name="Picture 2" descr="C:\Users\TONY HUNG CUONG\Desktop\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12" y="1524000"/>
            <a:ext cx="544032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ONY HUNG CUONG\Desktop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91" y="2819400"/>
            <a:ext cx="630667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ONY HUNG CUONG\Desktop\j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8200"/>
            <a:ext cx="448603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1278</TotalTime>
  <Words>1901</Words>
  <Application>Microsoft Office PowerPoint</Application>
  <PresentationFormat>On-screen Show (4:3)</PresentationFormat>
  <Paragraphs>253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Slide Template</vt:lpstr>
      <vt:lpstr>MySQL II</vt:lpstr>
      <vt:lpstr>Objectives</vt:lpstr>
      <vt:lpstr>Introduction to SQL</vt:lpstr>
      <vt:lpstr>SQL SELECT</vt:lpstr>
      <vt:lpstr>SQL SELECT DISTINCT </vt:lpstr>
      <vt:lpstr>SQL WHERE Clause</vt:lpstr>
      <vt:lpstr>WHERE Clause</vt:lpstr>
      <vt:lpstr>AND, OR and NOT Operators</vt:lpstr>
      <vt:lpstr>AND, OR and NOT Operators</vt:lpstr>
      <vt:lpstr>SQL ORDER BY </vt:lpstr>
      <vt:lpstr>SELECT TOP Clause </vt:lpstr>
      <vt:lpstr>SQL LIKE Operator</vt:lpstr>
      <vt:lpstr>Example</vt:lpstr>
      <vt:lpstr>SQL MIN() and MAX()</vt:lpstr>
      <vt:lpstr>COUNT(),AVG(),SUM()</vt:lpstr>
      <vt:lpstr>SQL IN Operator </vt:lpstr>
      <vt:lpstr>BETWEEN Operator</vt:lpstr>
      <vt:lpstr>SQL Aliases</vt:lpstr>
      <vt:lpstr>SQL NULL Values </vt:lpstr>
      <vt:lpstr>SQL Data Types </vt:lpstr>
      <vt:lpstr>MySQL Data Types </vt:lpstr>
      <vt:lpstr>MySQL Data Types </vt:lpstr>
      <vt:lpstr>MySQL Data Types </vt:lpstr>
      <vt:lpstr>Demo</vt:lpstr>
      <vt:lpstr>Understanding Data Redundancy  </vt:lpstr>
      <vt:lpstr>Understanding Data Redundancy  </vt:lpstr>
      <vt:lpstr>Definition of Normalization </vt:lpstr>
      <vt:lpstr>Definition of Normalization </vt:lpstr>
      <vt:lpstr>Definition of Normalization </vt:lpstr>
      <vt:lpstr>Definition of Normalization </vt:lpstr>
      <vt:lpstr>Definition of Normalization </vt:lpstr>
      <vt:lpstr>Definition of Normalization </vt:lpstr>
      <vt:lpstr>Definition of Normalization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</dc:title>
  <dc:creator>TONY HUNG CUONG</dc:creator>
  <cp:lastModifiedBy>TONY HUNG CUONG</cp:lastModifiedBy>
  <cp:revision>239</cp:revision>
  <dcterms:created xsi:type="dcterms:W3CDTF">2018-04-10T08:35:22Z</dcterms:created>
  <dcterms:modified xsi:type="dcterms:W3CDTF">2018-04-23T02:26:19Z</dcterms:modified>
</cp:coreProperties>
</file>