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8" r:id="rId3"/>
    <p:sldId id="321" r:id="rId4"/>
    <p:sldId id="327" r:id="rId5"/>
    <p:sldId id="322" r:id="rId6"/>
    <p:sldId id="323" r:id="rId7"/>
    <p:sldId id="324" r:id="rId8"/>
    <p:sldId id="325" r:id="rId9"/>
    <p:sldId id="328" r:id="rId10"/>
    <p:sldId id="326" r:id="rId11"/>
    <p:sldId id="267" r:id="rId12"/>
    <p:sldId id="283" r:id="rId13"/>
    <p:sldId id="329" r:id="rId14"/>
    <p:sldId id="285" r:id="rId15"/>
    <p:sldId id="284" r:id="rId16"/>
    <p:sldId id="286" r:id="rId17"/>
    <p:sldId id="287" r:id="rId18"/>
    <p:sldId id="303" r:id="rId19"/>
    <p:sldId id="305" r:id="rId20"/>
    <p:sldId id="311" r:id="rId21"/>
    <p:sldId id="312" r:id="rId22"/>
    <p:sldId id="313" r:id="rId23"/>
    <p:sldId id="319" r:id="rId24"/>
    <p:sldId id="320"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FFCC"/>
    <a:srgbClr val="009900"/>
    <a:srgbClr val="FFFF00"/>
    <a:srgbClr val="0000CC"/>
    <a:srgbClr val="FF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7B0693-AA53-4325-A19E-32B7E5F00177}" type="datetimeFigureOut">
              <a:rPr lang="en-US" smtClean="0"/>
              <a:t>23/05/2018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6B133B-DC67-487E-AABF-5BF38F2D6C6E}" type="slidenum">
              <a:rPr lang="en-US" smtClean="0"/>
              <a:t>‹#›</a:t>
            </a:fld>
            <a:endParaRPr lang="en-US"/>
          </a:p>
        </p:txBody>
      </p:sp>
    </p:spTree>
    <p:extLst>
      <p:ext uri="{BB962C8B-B14F-4D97-AF65-F5344CB8AC3E}">
        <p14:creationId xmlns:p14="http://schemas.microsoft.com/office/powerpoint/2010/main" val="2605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7DBDBF9-55F8-4254-A986-394EACD7DD56}" type="slidenum">
              <a:rPr lang="en-US"/>
              <a:pPr>
                <a:defRPr/>
              </a:pPr>
              <a:t>‹#›</a:t>
            </a:fld>
            <a:endParaRPr lang="en-US"/>
          </a:p>
        </p:txBody>
      </p:sp>
    </p:spTree>
    <p:extLst>
      <p:ext uri="{BB962C8B-B14F-4D97-AF65-F5344CB8AC3E}">
        <p14:creationId xmlns:p14="http://schemas.microsoft.com/office/powerpoint/2010/main" val="2656928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629400"/>
            <a:ext cx="9144000" cy="2286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1268" name="Rectangle 4"/>
          <p:cNvSpPr>
            <a:spLocks noGrp="1" noChangeArrowheads="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11269" name="Rectangle 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6" name="Rectangle 6"/>
          <p:cNvSpPr>
            <a:spLocks noGrp="1" noChangeArrowheads="1"/>
          </p:cNvSpPr>
          <p:nvPr>
            <p:ph type="ftr" sz="quarter" idx="10"/>
          </p:nvPr>
        </p:nvSpPr>
        <p:spPr>
          <a:xfrm>
            <a:off x="3124200" y="6245225"/>
            <a:ext cx="2895600" cy="476250"/>
          </a:xfrm>
        </p:spPr>
        <p:txBody>
          <a:bodyPr/>
          <a:lstStyle>
            <a:lvl1pPr>
              <a:defRPr/>
            </a:lvl1pPr>
          </a:lstStyle>
          <a:p>
            <a:pPr>
              <a:defRPr/>
            </a:pPr>
            <a:r>
              <a:rPr lang="en-US"/>
              <a:t> </a:t>
            </a:r>
            <a:r>
              <a:rPr lang="en-US">
                <a:latin typeface="Verdana" pitchFamily="34" charset="0"/>
              </a:rPr>
              <a:t>Slide </a:t>
            </a:r>
            <a:fld id="{44D7F68D-75F6-43B2-BC12-519E027CA2F1}" type="slidenum">
              <a:rPr lang="en-US">
                <a:latin typeface="Verdana" pitchFamily="34" charset="0"/>
              </a:rPr>
              <a:pPr>
                <a:defRPr/>
              </a:pPr>
              <a:t>‹#›</a:t>
            </a:fld>
            <a:r>
              <a:rPr lang="en-US">
                <a:latin typeface="Verdana" pitchFamily="34" charset="0"/>
              </a:rPr>
              <a:t> of 23</a:t>
            </a:r>
          </a:p>
        </p:txBody>
      </p:sp>
      <p:pic>
        <p:nvPicPr>
          <p:cNvPr id="7" name="Picture 3" descr="C:\Users\TONY HUNG CUONG\Downloads\lap-trinh-vie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15000" y="0"/>
            <a:ext cx="3429000" cy="76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0966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0018A2D-6F64-4E05-B71C-6AF2B14F4A5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6438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6038"/>
            <a:ext cx="2057400" cy="6080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6038"/>
            <a:ext cx="6019800" cy="6080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F668757-3F32-41A4-958D-9D324DF6427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709204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229600" cy="5059363"/>
          </a:xfrm>
        </p:spPr>
        <p:txBody>
          <a:bodyPr/>
          <a:lstStyle/>
          <a:p>
            <a:pPr lvl="0"/>
            <a:r>
              <a:rPr lang="en-US" noProof="0" smtClean="0"/>
              <a:t>Click icon to add table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25C7963-C019-49AC-8948-88675AF59190}"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846413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8229600" cy="2452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671888"/>
            <a:ext cx="82296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6C4BB29B-1048-438A-BE55-B263E7C02D7B}"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57849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19958721-4E81-4BD1-B6B9-2C963274F79F}"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718556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0DE41F91-4D09-4196-BC1C-B1FE7AAE82C5}"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7000966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28FFFB85-2B08-4B5C-9E47-0CC1D925AB8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5836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94C9F75-11C3-44DB-9200-F8ADB07B8303}"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9681857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FD3EDD04-19B7-4D4D-905C-A770F5BAA04A}"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0841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9888ACB-5160-41A2-B0A7-32E9D4F627F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9468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F560B0E-9FF5-4DF7-9712-66A59CC46222}"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408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8BC85D01-1255-426A-9C0D-598211356A8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641656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028" name="Rectangle 2"/>
          <p:cNvSpPr>
            <a:spLocks noGrp="1" noChangeArrowheads="1"/>
          </p:cNvSpPr>
          <p:nvPr>
            <p:ph type="title"/>
          </p:nvPr>
        </p:nvSpPr>
        <p:spPr bwMode="auto">
          <a:xfrm>
            <a:off x="457200" y="460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5" name="Rectangle 11"/>
          <p:cNvSpPr>
            <a:spLocks noGrp="1" noChangeArrowheads="1"/>
          </p:cNvSpPr>
          <p:nvPr>
            <p:ph type="ftr" sz="quarter" idx="3"/>
          </p:nvPr>
        </p:nvSpPr>
        <p:spPr bwMode="auto">
          <a:xfrm>
            <a:off x="457200" y="6629400"/>
            <a:ext cx="8229600" cy="228600"/>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r">
              <a:defRPr sz="1400">
                <a:solidFill>
                  <a:schemeClr val="bg1"/>
                </a:solidFill>
                <a:latin typeface="Garamond" pitchFamily="18" charset="0"/>
              </a:defRPr>
            </a:lvl1pPr>
          </a:lstStyle>
          <a:p>
            <a:pPr>
              <a:defRPr/>
            </a:pPr>
            <a:r>
              <a:rPr lang="en-US"/>
              <a:t> </a:t>
            </a:r>
            <a:r>
              <a:rPr lang="en-US">
                <a:latin typeface="Verdana" pitchFamily="34" charset="0"/>
              </a:rPr>
              <a:t>Slide </a:t>
            </a:r>
            <a:fld id="{759C15CB-5F7C-48EC-A085-3C90079B92FB}" type="slidenum">
              <a:rPr lang="en-US">
                <a:latin typeface="Verdana" pitchFamily="34" charset="0"/>
              </a:rPr>
              <a:pPr>
                <a:defRPr/>
              </a:pPr>
              <a:t>‹#›</a:t>
            </a:fld>
            <a:r>
              <a:rPr lang="en-US">
                <a:latin typeface="Verdana" pitchFamily="34" charset="0"/>
              </a:rPr>
              <a:t> of 19</a:t>
            </a:r>
          </a:p>
        </p:txBody>
      </p:sp>
      <p:pic>
        <p:nvPicPr>
          <p:cNvPr id="1027" name="Picture 3" descr="C:\Users\TONY HUNG CUONG\Downloads\lap-trinh-vien.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5715000" y="38101"/>
            <a:ext cx="3352800" cy="7239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87" r:id="rId1"/>
    <p:sldLayoutId id="2147483786" r:id="rId2"/>
    <p:sldLayoutId id="2147483785" r:id="rId3"/>
    <p:sldLayoutId id="2147483784" r:id="rId4"/>
    <p:sldLayoutId id="2147483783" r:id="rId5"/>
    <p:sldLayoutId id="2147483782" r:id="rId6"/>
    <p:sldLayoutId id="2147483781" r:id="rId7"/>
    <p:sldLayoutId id="2147483780" r:id="rId8"/>
    <p:sldLayoutId id="2147483779" r:id="rId9"/>
    <p:sldLayoutId id="2147483778" r:id="rId10"/>
    <p:sldLayoutId id="2147483777" r:id="rId11"/>
    <p:sldLayoutId id="2147483776" r:id="rId12"/>
    <p:sldLayoutId id="2147483775"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Arial" charset="0"/>
        </a:defRPr>
      </a:lvl2pPr>
      <a:lvl3pPr algn="l" rtl="0" eaLnBrk="1" fontAlgn="base" hangingPunct="1">
        <a:spcBef>
          <a:spcPct val="0"/>
        </a:spcBef>
        <a:spcAft>
          <a:spcPct val="0"/>
        </a:spcAft>
        <a:defRPr sz="4000" b="1">
          <a:solidFill>
            <a:schemeClr val="bg1"/>
          </a:solidFill>
          <a:latin typeface="Arial" charset="0"/>
        </a:defRPr>
      </a:lvl3pPr>
      <a:lvl4pPr algn="l" rtl="0" eaLnBrk="1" fontAlgn="base" hangingPunct="1">
        <a:spcBef>
          <a:spcPct val="0"/>
        </a:spcBef>
        <a:spcAft>
          <a:spcPct val="0"/>
        </a:spcAft>
        <a:defRPr sz="4000" b="1">
          <a:solidFill>
            <a:schemeClr val="bg1"/>
          </a:solidFill>
          <a:latin typeface="Arial" charset="0"/>
        </a:defRPr>
      </a:lvl4pPr>
      <a:lvl5pPr algn="l" rtl="0" eaLnBrk="1" fontAlgn="base" hangingPunct="1">
        <a:spcBef>
          <a:spcPct val="0"/>
        </a:spcBef>
        <a:spcAft>
          <a:spcPct val="0"/>
        </a:spcAft>
        <a:defRPr sz="4000" b="1">
          <a:solidFill>
            <a:schemeClr val="bg1"/>
          </a:solidFill>
          <a:latin typeface="Arial" charset="0"/>
        </a:defRPr>
      </a:lvl5pPr>
      <a:lvl6pPr marL="457200" algn="l" rtl="0" eaLnBrk="1" fontAlgn="base" hangingPunct="1">
        <a:spcBef>
          <a:spcPct val="0"/>
        </a:spcBef>
        <a:spcAft>
          <a:spcPct val="0"/>
        </a:spcAft>
        <a:defRPr sz="4000" b="1">
          <a:solidFill>
            <a:schemeClr val="bg1"/>
          </a:solidFill>
          <a:latin typeface="Arial" charset="0"/>
        </a:defRPr>
      </a:lvl6pPr>
      <a:lvl7pPr marL="914400" algn="l" rtl="0" eaLnBrk="1" fontAlgn="base" hangingPunct="1">
        <a:spcBef>
          <a:spcPct val="0"/>
        </a:spcBef>
        <a:spcAft>
          <a:spcPct val="0"/>
        </a:spcAft>
        <a:defRPr sz="4000" b="1">
          <a:solidFill>
            <a:schemeClr val="bg1"/>
          </a:solidFill>
          <a:latin typeface="Arial" charset="0"/>
        </a:defRPr>
      </a:lvl7pPr>
      <a:lvl8pPr marL="1371600" algn="l" rtl="0" eaLnBrk="1" fontAlgn="base" hangingPunct="1">
        <a:spcBef>
          <a:spcPct val="0"/>
        </a:spcBef>
        <a:spcAft>
          <a:spcPct val="0"/>
        </a:spcAft>
        <a:defRPr sz="4000" b="1">
          <a:solidFill>
            <a:schemeClr val="bg1"/>
          </a:solidFill>
          <a:latin typeface="Arial" charset="0"/>
        </a:defRPr>
      </a:lvl8pPr>
      <a:lvl9pPr marL="1828800" algn="l" rtl="0" eaLnBrk="1" fontAlgn="base" hangingPunct="1">
        <a:spcBef>
          <a:spcPct val="0"/>
        </a:spcBef>
        <a:spcAft>
          <a:spcPct val="0"/>
        </a:spcAft>
        <a:defRPr sz="4000" b="1">
          <a:solidFill>
            <a:schemeClr val="bg1"/>
          </a:solidFill>
          <a:latin typeface="Arial" charset="0"/>
        </a:defRPr>
      </a:lvl9pPr>
    </p:titleStyle>
    <p:bodyStyle>
      <a:lvl1pPr marL="342900" indent="-342900" algn="l" rtl="0" eaLnBrk="1" fontAlgn="base" hangingPunct="1">
        <a:spcBef>
          <a:spcPct val="20000"/>
        </a:spcBef>
        <a:spcAft>
          <a:spcPct val="0"/>
        </a:spcAft>
        <a:buClr>
          <a:srgbClr val="FF6600"/>
        </a:buClr>
        <a:buSzPct val="7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6600"/>
        </a:buClr>
        <a:buSzPct val="70000"/>
        <a:buFont typeface="Wingdings" pitchFamily="2" charset="2"/>
        <a:buChar char="v"/>
        <a:defRPr sz="2400">
          <a:solidFill>
            <a:schemeClr val="tx1"/>
          </a:solidFill>
          <a:latin typeface="+mn-lt"/>
        </a:defRPr>
      </a:lvl2pPr>
      <a:lvl3pPr marL="1143000" indent="-228600" algn="l" rtl="0" eaLnBrk="1" fontAlgn="base" hangingPunct="1">
        <a:spcBef>
          <a:spcPct val="20000"/>
        </a:spcBef>
        <a:spcAft>
          <a:spcPct val="0"/>
        </a:spcAft>
        <a:buClr>
          <a:srgbClr val="FF6600"/>
        </a:buClr>
        <a:buFont typeface="Wingdings" pitchFamily="2" charset="2"/>
        <a:buChar char="v"/>
        <a:defRPr sz="20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v"/>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v"/>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v"/>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v"/>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v"/>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v"/>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BB9B718C-8B9D-4F4B-B653-4D4130872E34}" type="slidenum">
              <a:rPr lang="en-US" altLang="en-US" smtClean="0">
                <a:solidFill>
                  <a:schemeClr val="bg1"/>
                </a:solidFill>
                <a:latin typeface="Verdana" pitchFamily="34" charset="0"/>
              </a:rPr>
              <a:pPr eaLnBrk="1" hangingPunct="1"/>
              <a:t>1</a:t>
            </a:fld>
            <a:r>
              <a:rPr lang="en-US" altLang="en-US" smtClean="0">
                <a:solidFill>
                  <a:schemeClr val="bg1"/>
                </a:solidFill>
                <a:latin typeface="Verdana" pitchFamily="34" charset="0"/>
              </a:rPr>
              <a:t> of 23</a:t>
            </a:r>
          </a:p>
        </p:txBody>
      </p:sp>
      <p:sp>
        <p:nvSpPr>
          <p:cNvPr id="3075" name="Rectangle 2"/>
          <p:cNvSpPr>
            <a:spLocks noGrp="1" noChangeArrowheads="1"/>
          </p:cNvSpPr>
          <p:nvPr>
            <p:ph type="ctrTitle"/>
          </p:nvPr>
        </p:nvSpPr>
        <p:spPr>
          <a:xfrm>
            <a:off x="685800" y="1600200"/>
            <a:ext cx="7772400" cy="1470025"/>
          </a:xfrm>
        </p:spPr>
        <p:txBody>
          <a:bodyPr/>
          <a:lstStyle/>
          <a:p>
            <a:pPr algn="ctr"/>
            <a:r>
              <a:rPr lang="en-US" altLang="en-US" dirty="0" smtClean="0"/>
              <a:t>OOP with PHP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Constructor </a:t>
            </a:r>
            <a:br>
              <a:rPr lang="en-US" b="0" dirty="0"/>
            </a:br>
            <a:r>
              <a:rPr lang="en-US" dirty="0" smtClean="0"/>
              <a:t>	</a:t>
            </a:r>
            <a:endParaRPr lang="en-US" dirty="0"/>
          </a:p>
        </p:txBody>
      </p:sp>
      <p:sp>
        <p:nvSpPr>
          <p:cNvPr id="3" name="Content Placeholder 2"/>
          <p:cNvSpPr>
            <a:spLocks noGrp="1"/>
          </p:cNvSpPr>
          <p:nvPr>
            <p:ph idx="1"/>
          </p:nvPr>
        </p:nvSpPr>
        <p:spPr/>
        <p:txBody>
          <a:bodyPr/>
          <a:lstStyle/>
          <a:p>
            <a:r>
              <a:rPr lang="en-US" sz="2400" dirty="0"/>
              <a:t>Constructor Functions are special type of functions which are called automatically whenever an object is created. So we take full advantage of this </a:t>
            </a:r>
            <a:r>
              <a:rPr lang="en-US" sz="2400" dirty="0" err="1"/>
              <a:t>behaviour</a:t>
            </a:r>
            <a:r>
              <a:rPr lang="en-US" sz="2400" dirty="0"/>
              <a:t>, by initializing many things through constructor functions.</a:t>
            </a:r>
          </a:p>
          <a:p>
            <a:r>
              <a:rPr lang="en-US" sz="2400" dirty="0"/>
              <a:t>PHP provides a special function called </a:t>
            </a:r>
            <a:r>
              <a:rPr lang="en-US" sz="2400" b="1" dirty="0"/>
              <a:t>__construct()</a:t>
            </a:r>
            <a:r>
              <a:rPr lang="en-US" sz="2400" dirty="0"/>
              <a:t> to define a constructor. You can pass as many as arguments you like into the constructor function</a:t>
            </a:r>
            <a:r>
              <a:rPr lang="en-US" sz="2400" dirty="0" smtClean="0"/>
              <a:t>.</a:t>
            </a:r>
          </a:p>
          <a:p>
            <a:r>
              <a:rPr lang="en-US" sz="2400" dirty="0" smtClean="0"/>
              <a:t>Example:</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10</a:t>
            </a:fld>
            <a:r>
              <a:rPr lang="en-US" smtClean="0">
                <a:latin typeface="Verdana" pitchFamily="34" charset="0"/>
              </a:rPr>
              <a:t> of 19</a:t>
            </a:r>
            <a:endParaRPr lang="en-US">
              <a:latin typeface="Verdana" pitchFamily="34" charset="0"/>
            </a:endParaRPr>
          </a:p>
        </p:txBody>
      </p:sp>
      <p:pic>
        <p:nvPicPr>
          <p:cNvPr id="6146" name="Picture 2" descr="C:\Users\TONY HUNG CUONG\Deskt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267200"/>
            <a:ext cx="6453692"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001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40D0EBC8-4A96-4D9A-8090-02754AFA5A3A}" type="slidenum">
              <a:rPr lang="en-US" altLang="en-US" smtClean="0">
                <a:solidFill>
                  <a:schemeClr val="bg1"/>
                </a:solidFill>
                <a:latin typeface="Verdana" pitchFamily="34" charset="0"/>
              </a:rPr>
              <a:pPr eaLnBrk="1" hangingPunct="1"/>
              <a:t>11</a:t>
            </a:fld>
            <a:r>
              <a:rPr lang="en-US" altLang="en-US" smtClean="0">
                <a:solidFill>
                  <a:schemeClr val="bg1"/>
                </a:solidFill>
                <a:latin typeface="Verdana" pitchFamily="34" charset="0"/>
              </a:rPr>
              <a:t> of 9</a:t>
            </a:r>
          </a:p>
        </p:txBody>
      </p:sp>
      <p:sp>
        <p:nvSpPr>
          <p:cNvPr id="6147" name="Rectangle 2"/>
          <p:cNvSpPr>
            <a:spLocks noGrp="1" noChangeArrowheads="1"/>
          </p:cNvSpPr>
          <p:nvPr>
            <p:ph type="title"/>
          </p:nvPr>
        </p:nvSpPr>
        <p:spPr/>
        <p:txBody>
          <a:bodyPr/>
          <a:lstStyle/>
          <a:p>
            <a:r>
              <a:rPr lang="en-US" b="0" dirty="0" smtClean="0"/>
              <a:t>Constructor</a:t>
            </a:r>
            <a:endParaRPr lang="en-US" b="0" dirty="0"/>
          </a:p>
        </p:txBody>
      </p:sp>
      <p:sp>
        <p:nvSpPr>
          <p:cNvPr id="6148" name="Rectangle 3"/>
          <p:cNvSpPr>
            <a:spLocks noGrp="1" noChangeArrowheads="1"/>
          </p:cNvSpPr>
          <p:nvPr>
            <p:ph type="body" idx="1"/>
          </p:nvPr>
        </p:nvSpPr>
        <p:spPr/>
        <p:txBody>
          <a:bodyPr/>
          <a:lstStyle/>
          <a:p>
            <a:r>
              <a:rPr lang="en-US" sz="2400" dirty="0" smtClean="0"/>
              <a:t>Example:</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Output:</a:t>
            </a:r>
          </a:p>
          <a:p>
            <a:endParaRPr lang="en-US" sz="2400" dirty="0" smtClean="0"/>
          </a:p>
          <a:p>
            <a:endParaRPr lang="en-US" sz="2400" dirty="0"/>
          </a:p>
        </p:txBody>
      </p:sp>
      <p:pic>
        <p:nvPicPr>
          <p:cNvPr id="7170" name="Picture 2" descr="C:\Users\TONY HUNG CUONG\Desktop\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371600"/>
            <a:ext cx="45085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TONY HUNG CUONG\Desktop\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114800"/>
            <a:ext cx="3295650"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Destructor</a:t>
            </a:r>
          </a:p>
        </p:txBody>
      </p:sp>
      <p:sp>
        <p:nvSpPr>
          <p:cNvPr id="3" name="Content Placeholder 2"/>
          <p:cNvSpPr>
            <a:spLocks noGrp="1"/>
          </p:cNvSpPr>
          <p:nvPr>
            <p:ph idx="1"/>
          </p:nvPr>
        </p:nvSpPr>
        <p:spPr/>
        <p:txBody>
          <a:bodyPr/>
          <a:lstStyle/>
          <a:p>
            <a:r>
              <a:rPr lang="en-US" dirty="0"/>
              <a:t>Like a constructor function you can define a destructor function using function </a:t>
            </a:r>
            <a:r>
              <a:rPr lang="en-US" b="1" dirty="0"/>
              <a:t>__destruct</a:t>
            </a:r>
            <a:r>
              <a:rPr lang="en-US" b="1" dirty="0" smtClean="0"/>
              <a:t>()</a:t>
            </a:r>
            <a:r>
              <a:rPr lang="en-US" dirty="0" smtClean="0"/>
              <a:t>.</a:t>
            </a:r>
          </a:p>
          <a:p>
            <a:r>
              <a:rPr lang="en-US" dirty="0" smtClean="0"/>
              <a:t>You </a:t>
            </a:r>
            <a:r>
              <a:rPr lang="en-US" dirty="0"/>
              <a:t>can release all the resources </a:t>
            </a:r>
            <a:r>
              <a:rPr lang="en-US" dirty="0" smtClean="0"/>
              <a:t>within </a:t>
            </a:r>
            <a:r>
              <a:rPr lang="en-US" dirty="0"/>
              <a:t>a destructor.</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12</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821287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Teacher demo code about defining class and creating object in PHP</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13</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409810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Inheritance</a:t>
            </a:r>
          </a:p>
        </p:txBody>
      </p:sp>
      <p:sp>
        <p:nvSpPr>
          <p:cNvPr id="3" name="Content Placeholder 2"/>
          <p:cNvSpPr>
            <a:spLocks noGrp="1"/>
          </p:cNvSpPr>
          <p:nvPr>
            <p:ph idx="1"/>
          </p:nvPr>
        </p:nvSpPr>
        <p:spPr/>
        <p:txBody>
          <a:bodyPr/>
          <a:lstStyle/>
          <a:p>
            <a:r>
              <a:rPr lang="en-US" sz="2400" dirty="0"/>
              <a:t>PHP class definitions can optionally inherit from a parent class definition by using the extends clause. </a:t>
            </a:r>
            <a:endParaRPr lang="en-US" sz="2400" dirty="0" smtClean="0"/>
          </a:p>
          <a:p>
            <a:r>
              <a:rPr lang="en-US" sz="2400" dirty="0" smtClean="0"/>
              <a:t>Syntax:</a:t>
            </a:r>
          </a:p>
          <a:p>
            <a:endParaRPr lang="en-US" sz="2400" dirty="0"/>
          </a:p>
          <a:p>
            <a:endParaRPr lang="en-US" sz="2400" dirty="0" smtClean="0"/>
          </a:p>
          <a:p>
            <a:r>
              <a:rPr lang="en-US" sz="2400" dirty="0"/>
              <a:t>The effect of inheritance is that the child class (or subclass or derived class) has the following </a:t>
            </a:r>
            <a:r>
              <a:rPr lang="en-US" sz="2400" dirty="0" smtClean="0"/>
              <a:t>characteristics:</a:t>
            </a:r>
            <a:endParaRPr lang="en-US" sz="2400" dirty="0"/>
          </a:p>
          <a:p>
            <a:pPr lvl="1"/>
            <a:r>
              <a:rPr lang="en-US" sz="2000" dirty="0"/>
              <a:t>Automatically has all the member variable declarations of the parent class.</a:t>
            </a:r>
          </a:p>
          <a:p>
            <a:pPr lvl="1"/>
            <a:r>
              <a:rPr lang="en-US" sz="2000" dirty="0"/>
              <a:t>Automatically has all the same member functions as the parent, which (by default) will work the same way as those functions do in the parent.</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14</a:t>
            </a:fld>
            <a:r>
              <a:rPr lang="en-US" smtClean="0">
                <a:latin typeface="Verdana" pitchFamily="34" charset="0"/>
              </a:rPr>
              <a:t> of 19</a:t>
            </a:r>
            <a:endParaRPr lang="en-US">
              <a:latin typeface="Verdana" pitchFamily="34" charset="0"/>
            </a:endParaRPr>
          </a:p>
        </p:txBody>
      </p:sp>
      <p:pic>
        <p:nvPicPr>
          <p:cNvPr id="8194" name="Picture 2" descr="C:\Users\TONY HUNG CUONG\Desktop\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41148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05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Example	</a:t>
            </a:r>
            <a:endParaRPr lang="en-US" sz="3600" b="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15</a:t>
            </a:fld>
            <a:r>
              <a:rPr lang="en-US" smtClean="0">
                <a:latin typeface="Verdana" pitchFamily="34" charset="0"/>
              </a:rPr>
              <a:t> of 19</a:t>
            </a:r>
            <a:endParaRPr lang="en-US">
              <a:latin typeface="Verdana" pitchFamily="34" charset="0"/>
            </a:endParaRPr>
          </a:p>
        </p:txBody>
      </p:sp>
      <p:pic>
        <p:nvPicPr>
          <p:cNvPr id="9218" name="Picture 2" descr="C:\Users\TONY HUNG CUONG\Desktop\i.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6050844"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55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Public Members</a:t>
            </a:r>
            <a:br>
              <a:rPr lang="en-US" b="0" dirty="0"/>
            </a:br>
            <a:endParaRPr lang="en-US" b="0" dirty="0"/>
          </a:p>
        </p:txBody>
      </p:sp>
      <p:sp>
        <p:nvSpPr>
          <p:cNvPr id="3" name="Content Placeholder 2"/>
          <p:cNvSpPr>
            <a:spLocks noGrp="1"/>
          </p:cNvSpPr>
          <p:nvPr>
            <p:ph idx="1"/>
          </p:nvPr>
        </p:nvSpPr>
        <p:spPr/>
        <p:txBody>
          <a:bodyPr/>
          <a:lstStyle/>
          <a:p>
            <a:r>
              <a:rPr lang="en-US" dirty="0"/>
              <a:t>Unless you specify otherwise, properties and methods of a class are public. </a:t>
            </a:r>
            <a:r>
              <a:rPr lang="en-US" dirty="0" smtClean="0"/>
              <a:t>Public member </a:t>
            </a:r>
            <a:r>
              <a:rPr lang="en-US" dirty="0"/>
              <a:t>may be accessed in three possible </a:t>
            </a:r>
            <a:r>
              <a:rPr lang="en-US" dirty="0" smtClean="0"/>
              <a:t>situations:</a:t>
            </a:r>
            <a:endParaRPr lang="en-US" dirty="0"/>
          </a:p>
          <a:p>
            <a:pPr lvl="1"/>
            <a:r>
              <a:rPr lang="en-US" sz="2000" dirty="0"/>
              <a:t>From outside the class in which it is declared</a:t>
            </a:r>
          </a:p>
          <a:p>
            <a:pPr lvl="1"/>
            <a:r>
              <a:rPr lang="en-US" sz="2000" dirty="0"/>
              <a:t>From within the class in which it is declared</a:t>
            </a:r>
          </a:p>
          <a:p>
            <a:pPr lvl="1"/>
            <a:r>
              <a:rPr lang="en-US" sz="2000" dirty="0"/>
              <a:t>From within another class that implements the class in which it is declared</a:t>
            </a:r>
          </a:p>
          <a:p>
            <a:r>
              <a:rPr lang="en-US" dirty="0" smtClean="0"/>
              <a:t>If </a:t>
            </a:r>
            <a:r>
              <a:rPr lang="en-US" dirty="0"/>
              <a:t>you wish to limit the accessibility of the members of a class then you define class members as </a:t>
            </a:r>
            <a:r>
              <a:rPr lang="en-US" b="1" dirty="0"/>
              <a:t>private</a:t>
            </a:r>
            <a:r>
              <a:rPr lang="en-US" dirty="0"/>
              <a:t> or </a:t>
            </a:r>
            <a:r>
              <a:rPr lang="en-US" b="1" dirty="0"/>
              <a:t>protected</a:t>
            </a:r>
            <a:r>
              <a:rPr lang="en-US" dirty="0"/>
              <a:t>.</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16</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2747860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Private members</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17</a:t>
            </a:fld>
            <a:r>
              <a:rPr lang="en-US" smtClean="0">
                <a:latin typeface="Verdana" pitchFamily="34" charset="0"/>
              </a:rPr>
              <a:t> of 19</a:t>
            </a:r>
            <a:endParaRPr lang="en-US">
              <a:latin typeface="Verdana" pitchFamily="34" charset="0"/>
            </a:endParaRPr>
          </a:p>
        </p:txBody>
      </p:sp>
      <p:sp>
        <p:nvSpPr>
          <p:cNvPr id="3" name="Content Placeholder 2"/>
          <p:cNvSpPr>
            <a:spLocks noGrp="1"/>
          </p:cNvSpPr>
          <p:nvPr>
            <p:ph idx="1"/>
          </p:nvPr>
        </p:nvSpPr>
        <p:spPr/>
        <p:txBody>
          <a:bodyPr/>
          <a:lstStyle/>
          <a:p>
            <a:r>
              <a:rPr lang="en-US" sz="2400" dirty="0"/>
              <a:t>By designating a member private, you limit its accessibility to the class in which it is </a:t>
            </a:r>
            <a:r>
              <a:rPr lang="en-US" sz="2400" dirty="0" smtClean="0"/>
              <a:t>declared.</a:t>
            </a:r>
          </a:p>
          <a:p>
            <a:r>
              <a:rPr lang="en-US" sz="2400" dirty="0" smtClean="0"/>
              <a:t>The </a:t>
            </a:r>
            <a:r>
              <a:rPr lang="en-US" sz="2400" dirty="0"/>
              <a:t>private member cannot be referred to from classes that inherit the class in which it is declared and cannot be accessed from outside the class.</a:t>
            </a:r>
          </a:p>
          <a:p>
            <a:r>
              <a:rPr lang="en-US" sz="2400" dirty="0"/>
              <a:t>A class member can be made private by using </a:t>
            </a:r>
            <a:r>
              <a:rPr lang="en-US" sz="2400" b="1" dirty="0"/>
              <a:t>private</a:t>
            </a:r>
            <a:r>
              <a:rPr lang="en-US" sz="2400" dirty="0"/>
              <a:t> keyword </a:t>
            </a:r>
            <a:r>
              <a:rPr lang="en-US" sz="2400" dirty="0" smtClean="0"/>
              <a:t>in front </a:t>
            </a:r>
            <a:r>
              <a:rPr lang="en-US" sz="2400" dirty="0"/>
              <a:t>of the member</a:t>
            </a:r>
            <a:r>
              <a:rPr lang="en-US" sz="2400" dirty="0" smtClean="0"/>
              <a:t>.</a:t>
            </a:r>
          </a:p>
          <a:p>
            <a:r>
              <a:rPr lang="en-US" sz="2400" dirty="0" smtClean="0"/>
              <a:t>Example:</a:t>
            </a:r>
          </a:p>
          <a:p>
            <a:endParaRPr lang="en-US" sz="2400" dirty="0"/>
          </a:p>
          <a:p>
            <a:endParaRPr lang="en-US" sz="2400" dirty="0"/>
          </a:p>
        </p:txBody>
      </p:sp>
      <p:pic>
        <p:nvPicPr>
          <p:cNvPr id="10242" name="Picture 2" descr="C:\Users\TONY HUNG CUONG\Desktop\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043362"/>
            <a:ext cx="3048000" cy="2664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009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Protected members</a:t>
            </a:r>
          </a:p>
        </p:txBody>
      </p:sp>
      <p:sp>
        <p:nvSpPr>
          <p:cNvPr id="3" name="Content Placeholder 2"/>
          <p:cNvSpPr>
            <a:spLocks noGrp="1"/>
          </p:cNvSpPr>
          <p:nvPr>
            <p:ph idx="1"/>
          </p:nvPr>
        </p:nvSpPr>
        <p:spPr/>
        <p:txBody>
          <a:bodyPr/>
          <a:lstStyle/>
          <a:p>
            <a:r>
              <a:rPr lang="en-US" sz="2400" dirty="0"/>
              <a:t>A protected property or method is accessible in the class in which it is declared, as well as in classes that extend that class. </a:t>
            </a:r>
          </a:p>
          <a:p>
            <a:r>
              <a:rPr lang="en-US" sz="2400" dirty="0" smtClean="0"/>
              <a:t>Protected </a:t>
            </a:r>
            <a:r>
              <a:rPr lang="en-US" sz="2400" dirty="0"/>
              <a:t>members are not available outside of those two kinds of classes. </a:t>
            </a:r>
            <a:endParaRPr lang="en-US" sz="2400" dirty="0" smtClean="0"/>
          </a:p>
          <a:p>
            <a:r>
              <a:rPr lang="en-US" sz="2400" dirty="0" smtClean="0"/>
              <a:t>A </a:t>
            </a:r>
            <a:r>
              <a:rPr lang="en-US" sz="2400" dirty="0"/>
              <a:t>class member can be made protected by using </a:t>
            </a:r>
            <a:r>
              <a:rPr lang="en-US" sz="2400" b="1" dirty="0"/>
              <a:t>protected</a:t>
            </a:r>
            <a:r>
              <a:rPr lang="en-US" sz="2400" dirty="0"/>
              <a:t> keyword in front of the member</a:t>
            </a:r>
            <a:r>
              <a:rPr lang="en-US" sz="2400" dirty="0" smtClean="0"/>
              <a:t>.</a:t>
            </a:r>
          </a:p>
          <a:p>
            <a:r>
              <a:rPr lang="en-US" sz="2400" dirty="0" smtClean="0"/>
              <a:t>Example:</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18</a:t>
            </a:fld>
            <a:r>
              <a:rPr lang="en-US" smtClean="0">
                <a:latin typeface="Verdana" pitchFamily="34" charset="0"/>
              </a:rPr>
              <a:t> of 19</a:t>
            </a:r>
            <a:endParaRPr lang="en-US">
              <a:latin typeface="Verdana" pitchFamily="34" charset="0"/>
            </a:endParaRPr>
          </a:p>
        </p:txBody>
      </p:sp>
      <p:pic>
        <p:nvPicPr>
          <p:cNvPr id="11266" name="Picture 2" descr="C:\Users\TONY HUNG CUONG\Desktop\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886200"/>
            <a:ext cx="3164258"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688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Interfaces</a:t>
            </a:r>
            <a:br>
              <a:rPr lang="en-US" b="0" dirty="0"/>
            </a:b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19</a:t>
            </a:fld>
            <a:r>
              <a:rPr lang="en-US" smtClean="0">
                <a:latin typeface="Verdana" pitchFamily="34" charset="0"/>
              </a:rPr>
              <a:t> of 19</a:t>
            </a:r>
            <a:endParaRPr lang="en-US">
              <a:latin typeface="Verdana" pitchFamily="34" charset="0"/>
            </a:endParaRPr>
          </a:p>
        </p:txBody>
      </p:sp>
      <p:sp>
        <p:nvSpPr>
          <p:cNvPr id="3" name="Content Placeholder 2"/>
          <p:cNvSpPr>
            <a:spLocks noGrp="1"/>
          </p:cNvSpPr>
          <p:nvPr>
            <p:ph idx="1"/>
          </p:nvPr>
        </p:nvSpPr>
        <p:spPr/>
        <p:txBody>
          <a:bodyPr/>
          <a:lstStyle/>
          <a:p>
            <a:r>
              <a:rPr lang="en-US" dirty="0"/>
              <a:t>Interfaces are defined to provide a common function names to the implementers. </a:t>
            </a:r>
            <a:endParaRPr lang="en-US" dirty="0" smtClean="0"/>
          </a:p>
          <a:p>
            <a:r>
              <a:rPr lang="en-US" dirty="0" smtClean="0"/>
              <a:t>Different </a:t>
            </a:r>
            <a:r>
              <a:rPr lang="en-US" dirty="0" err="1"/>
              <a:t>implementors</a:t>
            </a:r>
            <a:r>
              <a:rPr lang="en-US" dirty="0"/>
              <a:t> can implement those interfaces according to their requirements. You can say, interfaces are skeletons which are implemented by developers</a:t>
            </a:r>
            <a:r>
              <a:rPr lang="en-US" dirty="0" smtClean="0"/>
              <a:t>.</a:t>
            </a:r>
          </a:p>
          <a:p>
            <a:r>
              <a:rPr lang="en-US" dirty="0" smtClean="0"/>
              <a:t>Example:</a:t>
            </a:r>
          </a:p>
          <a:p>
            <a:endParaRPr lang="en-US" dirty="0"/>
          </a:p>
          <a:p>
            <a:r>
              <a:rPr lang="en-US" dirty="0" smtClean="0"/>
              <a:t>Implement interface:</a:t>
            </a:r>
            <a:endParaRPr lang="en-US" dirty="0"/>
          </a:p>
        </p:txBody>
      </p:sp>
      <p:pic>
        <p:nvPicPr>
          <p:cNvPr id="12290" name="Picture 2" descr="C:\Users\TONY HUNG CUONG\Desktop\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962400"/>
            <a:ext cx="430823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TONY HUNG CUONG\Deskto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410200"/>
            <a:ext cx="4487333"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45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63B8CCAE-4D30-401A-B333-2B9DDC6EFEFB}" type="slidenum">
              <a:rPr lang="en-US" altLang="en-US" smtClean="0">
                <a:solidFill>
                  <a:schemeClr val="bg1"/>
                </a:solidFill>
                <a:latin typeface="Verdana" pitchFamily="34" charset="0"/>
              </a:rPr>
              <a:pPr eaLnBrk="1" hangingPunct="1"/>
              <a:t>2</a:t>
            </a:fld>
            <a:r>
              <a:rPr lang="en-US" altLang="en-US" smtClean="0">
                <a:solidFill>
                  <a:schemeClr val="bg1"/>
                </a:solidFill>
                <a:latin typeface="Verdana" pitchFamily="34" charset="0"/>
              </a:rPr>
              <a:t> of 9</a:t>
            </a:r>
          </a:p>
        </p:txBody>
      </p:sp>
      <p:sp>
        <p:nvSpPr>
          <p:cNvPr id="4099" name="Rectangle 2"/>
          <p:cNvSpPr>
            <a:spLocks noGrp="1" noChangeArrowheads="1"/>
          </p:cNvSpPr>
          <p:nvPr>
            <p:ph type="title"/>
          </p:nvPr>
        </p:nvSpPr>
        <p:spPr/>
        <p:txBody>
          <a:bodyPr/>
          <a:lstStyle/>
          <a:p>
            <a:pPr eaLnBrk="1" hangingPunct="1"/>
            <a:r>
              <a:rPr lang="en-US" altLang="en-US" smtClean="0"/>
              <a:t>Objectives</a:t>
            </a:r>
          </a:p>
        </p:txBody>
      </p:sp>
      <p:sp>
        <p:nvSpPr>
          <p:cNvPr id="12291" name="Rectangle 3"/>
          <p:cNvSpPr>
            <a:spLocks noGrp="1" noChangeArrowheads="1"/>
          </p:cNvSpPr>
          <p:nvPr>
            <p:ph type="body" idx="1"/>
          </p:nvPr>
        </p:nvSpPr>
        <p:spPr/>
        <p:txBody>
          <a:bodyPr/>
          <a:lstStyle/>
          <a:p>
            <a:r>
              <a:rPr lang="en-US" sz="3200" dirty="0"/>
              <a:t>Object Oriented </a:t>
            </a:r>
            <a:r>
              <a:rPr lang="en-US" sz="3200" dirty="0" smtClean="0"/>
              <a:t>Concepts</a:t>
            </a:r>
          </a:p>
          <a:p>
            <a:r>
              <a:rPr lang="en-US" sz="3200" dirty="0" smtClean="0"/>
              <a:t>Class &amp; Object in OOP</a:t>
            </a:r>
          </a:p>
          <a:p>
            <a:r>
              <a:rPr lang="en-US" sz="3200" dirty="0" smtClean="0"/>
              <a:t>Constructors</a:t>
            </a:r>
          </a:p>
          <a:p>
            <a:r>
              <a:rPr lang="en-US" sz="3200" dirty="0" smtClean="0"/>
              <a:t>OOP features </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10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10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10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10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Abstract Classes</a:t>
            </a:r>
          </a:p>
        </p:txBody>
      </p:sp>
      <p:sp>
        <p:nvSpPr>
          <p:cNvPr id="3" name="Content Placeholder 2"/>
          <p:cNvSpPr>
            <a:spLocks noGrp="1"/>
          </p:cNvSpPr>
          <p:nvPr>
            <p:ph idx="1"/>
          </p:nvPr>
        </p:nvSpPr>
        <p:spPr/>
        <p:txBody>
          <a:bodyPr/>
          <a:lstStyle/>
          <a:p>
            <a:r>
              <a:rPr lang="en-US" sz="2400" dirty="0"/>
              <a:t>An abstract class is one that cannot be instantiated, only inherited. You declare an abstract class with the keyword </a:t>
            </a:r>
            <a:r>
              <a:rPr lang="en-US" sz="2400" b="1" dirty="0" smtClean="0"/>
              <a:t>abstract</a:t>
            </a:r>
            <a:r>
              <a:rPr lang="en-US" sz="2400" dirty="0"/>
              <a:t>.</a:t>
            </a:r>
          </a:p>
          <a:p>
            <a:r>
              <a:rPr lang="en-US" sz="2400" dirty="0"/>
              <a:t>When inheriting from an abstract class, all methods marked abstract in the parent's class declaration must be defined by the child; additionally, these methods must be defined with the same visibility</a:t>
            </a:r>
            <a:r>
              <a:rPr lang="en-US" sz="2400" dirty="0" smtClean="0"/>
              <a:t>.</a:t>
            </a:r>
          </a:p>
          <a:p>
            <a:r>
              <a:rPr lang="en-US" sz="2400" dirty="0"/>
              <a:t>Note that function definitions inside an abstract class must also be preceded by the keyword abstract. It is not legal to have abstract function definitions inside a non-abstract class</a:t>
            </a:r>
            <a:r>
              <a:rPr lang="en-US" sz="2400" dirty="0" smtClean="0"/>
              <a:t>.</a:t>
            </a:r>
          </a:p>
          <a:p>
            <a:r>
              <a:rPr lang="en-US" sz="2400" dirty="0" smtClean="0"/>
              <a:t>Example:</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20</a:t>
            </a:fld>
            <a:r>
              <a:rPr lang="en-US" smtClean="0">
                <a:latin typeface="Verdana" pitchFamily="34" charset="0"/>
              </a:rPr>
              <a:t> of 19</a:t>
            </a:r>
            <a:endParaRPr lang="en-US">
              <a:latin typeface="Verdana" pitchFamily="34" charset="0"/>
            </a:endParaRPr>
          </a:p>
        </p:txBody>
      </p:sp>
      <p:pic>
        <p:nvPicPr>
          <p:cNvPr id="13314" name="Picture 2" descr="C:\Users\TONY HUNG CUONG\Desktop\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5257800"/>
            <a:ext cx="581152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323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Final Keyword</a:t>
            </a:r>
            <a:br>
              <a:rPr lang="en-US" b="0" dirty="0"/>
            </a:b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21</a:t>
            </a:fld>
            <a:r>
              <a:rPr lang="en-US" smtClean="0">
                <a:latin typeface="Verdana" pitchFamily="34" charset="0"/>
              </a:rPr>
              <a:t> of 19</a:t>
            </a:r>
            <a:endParaRPr lang="en-US">
              <a:latin typeface="Verdana" pitchFamily="34" charset="0"/>
            </a:endParaRPr>
          </a:p>
        </p:txBody>
      </p:sp>
      <p:sp>
        <p:nvSpPr>
          <p:cNvPr id="3" name="Content Placeholder 2"/>
          <p:cNvSpPr>
            <a:spLocks noGrp="1"/>
          </p:cNvSpPr>
          <p:nvPr>
            <p:ph idx="1"/>
          </p:nvPr>
        </p:nvSpPr>
        <p:spPr>
          <a:xfrm>
            <a:off x="457200" y="1066800"/>
            <a:ext cx="5105400" cy="5059363"/>
          </a:xfrm>
        </p:spPr>
        <p:txBody>
          <a:bodyPr/>
          <a:lstStyle/>
          <a:p>
            <a:r>
              <a:rPr lang="en-US" dirty="0" smtClean="0"/>
              <a:t>Final keyword prevents </a:t>
            </a:r>
            <a:r>
              <a:rPr lang="en-US" dirty="0"/>
              <a:t>child classes from overriding a method by prefixing the definition with final. </a:t>
            </a:r>
            <a:endParaRPr lang="en-US" dirty="0" smtClean="0"/>
          </a:p>
          <a:p>
            <a:r>
              <a:rPr lang="en-US" dirty="0" smtClean="0"/>
              <a:t>If </a:t>
            </a:r>
            <a:r>
              <a:rPr lang="en-US" dirty="0"/>
              <a:t>the class itself is being defined final then it cannot be extended</a:t>
            </a:r>
            <a:r>
              <a:rPr lang="en-US" dirty="0" smtClean="0"/>
              <a:t>.</a:t>
            </a:r>
          </a:p>
          <a:p>
            <a:r>
              <a:rPr lang="en-US" dirty="0"/>
              <a:t>Following example results in Fatal error: Cannot override final method </a:t>
            </a:r>
            <a:r>
              <a:rPr lang="en-US" dirty="0" err="1"/>
              <a:t>BaseClass</a:t>
            </a:r>
            <a:r>
              <a:rPr lang="en-US" dirty="0"/>
              <a:t>::</a:t>
            </a:r>
            <a:r>
              <a:rPr lang="en-US" dirty="0" err="1"/>
              <a:t>moreTesting</a:t>
            </a:r>
            <a:r>
              <a:rPr lang="en-US" dirty="0" smtClean="0"/>
              <a:t>()</a:t>
            </a:r>
          </a:p>
          <a:p>
            <a:endParaRPr lang="en-US" dirty="0"/>
          </a:p>
        </p:txBody>
      </p:sp>
      <p:pic>
        <p:nvPicPr>
          <p:cNvPr id="14338" name="Picture 2" descr="C:\Users\TONY HUNG CUONG\Deskt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927" y="914400"/>
            <a:ext cx="3352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0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Static Keyword</a:t>
            </a:r>
          </a:p>
        </p:txBody>
      </p:sp>
      <p:sp>
        <p:nvSpPr>
          <p:cNvPr id="3" name="Content Placeholder 2"/>
          <p:cNvSpPr>
            <a:spLocks noGrp="1"/>
          </p:cNvSpPr>
          <p:nvPr>
            <p:ph idx="1"/>
          </p:nvPr>
        </p:nvSpPr>
        <p:spPr/>
        <p:txBody>
          <a:bodyPr/>
          <a:lstStyle/>
          <a:p>
            <a:r>
              <a:rPr lang="en-US" dirty="0"/>
              <a:t>Declaring class members or methods as static makes them accessible without needing an instantiation of the class. </a:t>
            </a:r>
            <a:endParaRPr lang="en-US" dirty="0" smtClean="0"/>
          </a:p>
          <a:p>
            <a:r>
              <a:rPr lang="en-US" dirty="0" smtClean="0"/>
              <a:t>A </a:t>
            </a:r>
            <a:r>
              <a:rPr lang="en-US" dirty="0"/>
              <a:t>member declared as static can not be accessed with an instantiated class object (though a static method can</a:t>
            </a:r>
            <a:r>
              <a:rPr lang="en-US" dirty="0" smtClean="0"/>
              <a:t>).</a:t>
            </a:r>
          </a:p>
          <a:p>
            <a:r>
              <a:rPr lang="en-US" dirty="0" smtClean="0"/>
              <a:t>Example:</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22</a:t>
            </a:fld>
            <a:r>
              <a:rPr lang="en-US" smtClean="0">
                <a:latin typeface="Verdana" pitchFamily="34" charset="0"/>
              </a:rPr>
              <a:t> of 19</a:t>
            </a:r>
            <a:endParaRPr lang="en-US">
              <a:latin typeface="Verdana" pitchFamily="34" charset="0"/>
            </a:endParaRPr>
          </a:p>
        </p:txBody>
      </p:sp>
      <p:pic>
        <p:nvPicPr>
          <p:cNvPr id="15362" name="Picture 2" descr="C:\Users\TONY HUNG CUONG\Desktop\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886200"/>
            <a:ext cx="3389952"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918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Teacher demo code about OOP features in PHP</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23</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563503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3200" dirty="0"/>
              <a:t>Object Oriented Concepts</a:t>
            </a:r>
          </a:p>
          <a:p>
            <a:r>
              <a:rPr lang="en-US" sz="3200" dirty="0"/>
              <a:t>Class &amp; Object in OOP</a:t>
            </a:r>
          </a:p>
          <a:p>
            <a:r>
              <a:rPr lang="en-US" sz="3200" dirty="0"/>
              <a:t>Constructors</a:t>
            </a:r>
          </a:p>
          <a:p>
            <a:r>
              <a:rPr lang="en-US" sz="3200"/>
              <a:t>OOP features </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24</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423209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Introduction to OOP</a:t>
            </a:r>
            <a:endParaRPr lang="en-US" dirty="0"/>
          </a:p>
        </p:txBody>
      </p:sp>
      <p:sp>
        <p:nvSpPr>
          <p:cNvPr id="3" name="Content Placeholder 2"/>
          <p:cNvSpPr>
            <a:spLocks noGrp="1"/>
          </p:cNvSpPr>
          <p:nvPr>
            <p:ph idx="1"/>
          </p:nvPr>
        </p:nvSpPr>
        <p:spPr/>
        <p:txBody>
          <a:bodyPr/>
          <a:lstStyle/>
          <a:p>
            <a:r>
              <a:rPr lang="en-US" sz="2400" dirty="0"/>
              <a:t>Object-oriented programming is a style of coding that allows developers to group similar tasks into </a:t>
            </a:r>
            <a:r>
              <a:rPr lang="en-US" sz="2400" b="1" dirty="0"/>
              <a:t>classes</a:t>
            </a:r>
            <a:r>
              <a:rPr lang="en-US" sz="2400" dirty="0" smtClean="0"/>
              <a:t>.</a:t>
            </a:r>
          </a:p>
          <a:p>
            <a:r>
              <a:rPr lang="en-US" sz="2400" b="1" dirty="0" smtClean="0"/>
              <a:t>Class</a:t>
            </a:r>
            <a:endParaRPr lang="en-US" sz="2400" dirty="0"/>
          </a:p>
          <a:p>
            <a:pPr lvl="1"/>
            <a:r>
              <a:rPr lang="en-US" sz="2000" dirty="0" smtClean="0"/>
              <a:t>This </a:t>
            </a:r>
            <a:r>
              <a:rPr lang="en-US" sz="2000" dirty="0"/>
              <a:t>is a programmer-defined data type, which includes local functions as well as local data. You can think of a class as a template for making many instances of the same kind (or class) of object.</a:t>
            </a:r>
          </a:p>
          <a:p>
            <a:r>
              <a:rPr lang="en-US" sz="2400" b="1" dirty="0" smtClean="0"/>
              <a:t>Object</a:t>
            </a:r>
            <a:endParaRPr lang="en-US" sz="2400" dirty="0"/>
          </a:p>
          <a:p>
            <a:pPr lvl="1"/>
            <a:r>
              <a:rPr lang="en-US" sz="2000" dirty="0" smtClean="0"/>
              <a:t>An </a:t>
            </a:r>
            <a:r>
              <a:rPr lang="en-US" sz="2000" dirty="0"/>
              <a:t>individual instance of the data structure defined by a class. You define a class once and then make many objects that belong to it. Objects are also known as instance.</a:t>
            </a:r>
          </a:p>
          <a:p>
            <a:r>
              <a:rPr lang="en-US" sz="2400" b="1" dirty="0"/>
              <a:t>Member </a:t>
            </a:r>
            <a:r>
              <a:rPr lang="en-US" sz="2400" b="1" dirty="0" smtClean="0"/>
              <a:t>Variable</a:t>
            </a:r>
            <a:endParaRPr lang="en-US" sz="2400" dirty="0"/>
          </a:p>
          <a:p>
            <a:pPr lvl="1"/>
            <a:r>
              <a:rPr lang="en-US" sz="2000" dirty="0" smtClean="0"/>
              <a:t>These </a:t>
            </a:r>
            <a:r>
              <a:rPr lang="en-US" sz="2000" dirty="0"/>
              <a:t>are the variables defined inside a class. This data will be invisible to the outside of the class and can be accessed via member functions. These variables are called attribute of the object once an object is created</a:t>
            </a:r>
            <a:r>
              <a:rPr lang="en-US" sz="2000" dirty="0" smtClean="0"/>
              <a:t>.</a:t>
            </a:r>
            <a:endParaRPr lang="en-US" sz="20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3</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254089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Introduction to OOP</a:t>
            </a:r>
            <a:endParaRPr lang="en-US" dirty="0"/>
          </a:p>
        </p:txBody>
      </p:sp>
      <p:sp>
        <p:nvSpPr>
          <p:cNvPr id="3" name="Content Placeholder 2"/>
          <p:cNvSpPr>
            <a:spLocks noGrp="1"/>
          </p:cNvSpPr>
          <p:nvPr>
            <p:ph idx="1"/>
          </p:nvPr>
        </p:nvSpPr>
        <p:spPr/>
        <p:txBody>
          <a:bodyPr/>
          <a:lstStyle/>
          <a:p>
            <a:r>
              <a:rPr lang="en-US" sz="2400" b="1" dirty="0" smtClean="0"/>
              <a:t>Member function</a:t>
            </a:r>
            <a:endParaRPr lang="en-US" sz="2400" dirty="0"/>
          </a:p>
          <a:p>
            <a:pPr lvl="1"/>
            <a:r>
              <a:rPr lang="en-US" sz="2000" dirty="0" smtClean="0"/>
              <a:t>These </a:t>
            </a:r>
            <a:r>
              <a:rPr lang="en-US" sz="2000" dirty="0"/>
              <a:t>are the function defined inside a class and are used to access object data.</a:t>
            </a:r>
          </a:p>
          <a:p>
            <a:r>
              <a:rPr lang="en-US" sz="2400" b="1" dirty="0" smtClean="0"/>
              <a:t>Parent class</a:t>
            </a:r>
            <a:endParaRPr lang="en-US" sz="2400" dirty="0"/>
          </a:p>
          <a:p>
            <a:pPr lvl="1"/>
            <a:r>
              <a:rPr lang="en-US" sz="2000" dirty="0" smtClean="0"/>
              <a:t>A </a:t>
            </a:r>
            <a:r>
              <a:rPr lang="en-US" sz="2000" dirty="0"/>
              <a:t>class that is inherited from by another class. This is also called a base class or super class.</a:t>
            </a:r>
          </a:p>
          <a:p>
            <a:r>
              <a:rPr lang="en-US" sz="2400" b="1" dirty="0"/>
              <a:t>Child </a:t>
            </a:r>
            <a:r>
              <a:rPr lang="en-US" sz="2400" b="1" dirty="0" smtClean="0"/>
              <a:t>Class</a:t>
            </a:r>
            <a:endParaRPr lang="en-US" sz="2400" dirty="0"/>
          </a:p>
          <a:p>
            <a:pPr lvl="1"/>
            <a:r>
              <a:rPr lang="en-US" sz="2000" dirty="0" smtClean="0"/>
              <a:t>A </a:t>
            </a:r>
            <a:r>
              <a:rPr lang="en-US" sz="2000" dirty="0"/>
              <a:t>class that inherits from another class. This is also called a subclass or deriv</a:t>
            </a:r>
            <a:r>
              <a:rPr lang="en-US" sz="2000" i="1" dirty="0"/>
              <a:t>e</a:t>
            </a:r>
            <a:r>
              <a:rPr lang="en-US" sz="2000" dirty="0"/>
              <a:t>d class</a:t>
            </a:r>
            <a:r>
              <a:rPr lang="en-US" sz="2000" dirty="0" smtClean="0"/>
              <a:t>.</a:t>
            </a:r>
          </a:p>
          <a:p>
            <a:r>
              <a:rPr lang="en-US" sz="2400" b="1" dirty="0" smtClean="0"/>
              <a:t>Constructor</a:t>
            </a:r>
            <a:endParaRPr lang="en-US" sz="2400" dirty="0"/>
          </a:p>
          <a:p>
            <a:pPr lvl="1"/>
            <a:r>
              <a:rPr lang="en-US" sz="1800" dirty="0"/>
              <a:t>R</a:t>
            </a:r>
            <a:r>
              <a:rPr lang="en-US" sz="1800" dirty="0" smtClean="0"/>
              <a:t>efers </a:t>
            </a:r>
            <a:r>
              <a:rPr lang="en-US" sz="1800" dirty="0"/>
              <a:t>to a special type of function which will be called automatically whenever there is an object formation from a class.</a:t>
            </a:r>
          </a:p>
          <a:p>
            <a:r>
              <a:rPr lang="en-US" sz="2400" b="1" dirty="0" smtClean="0"/>
              <a:t>Destructor</a:t>
            </a:r>
            <a:endParaRPr lang="en-US" sz="2400" dirty="0"/>
          </a:p>
          <a:p>
            <a:pPr lvl="1"/>
            <a:r>
              <a:rPr lang="en-US" sz="1800" dirty="0"/>
              <a:t>R</a:t>
            </a:r>
            <a:r>
              <a:rPr lang="en-US" sz="1800" dirty="0" smtClean="0"/>
              <a:t>efers </a:t>
            </a:r>
            <a:r>
              <a:rPr lang="en-US" sz="1800" dirty="0"/>
              <a:t>to a special type of function which will be called automatically whenever an object is deleted or goes out of scope.</a:t>
            </a:r>
          </a:p>
          <a:p>
            <a:endParaRPr lang="en-US" dirty="0"/>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4</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803518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OOP Features</a:t>
            </a:r>
            <a:endParaRPr lang="en-US" b="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5</a:t>
            </a:fld>
            <a:r>
              <a:rPr lang="en-US" smtClean="0">
                <a:latin typeface="Verdana" pitchFamily="34" charset="0"/>
              </a:rPr>
              <a:t> of 19</a:t>
            </a:r>
            <a:endParaRPr lang="en-US">
              <a:latin typeface="Verdana" pitchFamily="34" charset="0"/>
            </a:endParaRPr>
          </a:p>
        </p:txBody>
      </p:sp>
      <p:sp>
        <p:nvSpPr>
          <p:cNvPr id="5" name="Content Placeholder 4"/>
          <p:cNvSpPr>
            <a:spLocks noGrp="1"/>
          </p:cNvSpPr>
          <p:nvPr>
            <p:ph idx="1"/>
          </p:nvPr>
        </p:nvSpPr>
        <p:spPr/>
        <p:txBody>
          <a:bodyPr/>
          <a:lstStyle/>
          <a:p>
            <a:r>
              <a:rPr lang="en-US" sz="2000" b="1" dirty="0" smtClean="0"/>
              <a:t>Inheritance</a:t>
            </a:r>
            <a:endParaRPr lang="en-US" sz="2000" dirty="0"/>
          </a:p>
          <a:p>
            <a:pPr lvl="1"/>
            <a:r>
              <a:rPr lang="en-US" sz="1800" dirty="0" smtClean="0"/>
              <a:t>When </a:t>
            </a:r>
            <a:r>
              <a:rPr lang="en-US" sz="1800" dirty="0"/>
              <a:t>a class is defined by inheriting existing function of a parent class then it is called inheritance. Here child class will inherit all or few member functions and variables of a parent class</a:t>
            </a:r>
            <a:r>
              <a:rPr lang="en-US" sz="1800" dirty="0" smtClean="0"/>
              <a:t>.</a:t>
            </a:r>
          </a:p>
          <a:p>
            <a:r>
              <a:rPr lang="en-US" sz="2000" b="1" dirty="0" smtClean="0"/>
              <a:t>Polymorphism</a:t>
            </a:r>
            <a:endParaRPr lang="en-US" sz="2000" dirty="0"/>
          </a:p>
          <a:p>
            <a:pPr lvl="1"/>
            <a:r>
              <a:rPr lang="en-US" sz="1800" dirty="0" smtClean="0"/>
              <a:t>This </a:t>
            </a:r>
            <a:r>
              <a:rPr lang="en-US" sz="1800" dirty="0"/>
              <a:t>is an object oriented concept where same function can be used for different purposes. For example function name will remain same but it make take different number of arguments and can do different task.</a:t>
            </a:r>
          </a:p>
          <a:p>
            <a:r>
              <a:rPr lang="en-US" sz="2000" b="1" dirty="0" smtClean="0"/>
              <a:t>Overloading</a:t>
            </a:r>
            <a:endParaRPr lang="en-US" sz="2000" dirty="0"/>
          </a:p>
          <a:p>
            <a:pPr lvl="1"/>
            <a:r>
              <a:rPr lang="en-US" sz="1800" dirty="0" smtClean="0"/>
              <a:t>a </a:t>
            </a:r>
            <a:r>
              <a:rPr lang="en-US" sz="1800" dirty="0"/>
              <a:t>type of polymorphism in which some or all of operators have different implementations depending on the types of their arguments. Similarly functions can also be overloaded with different implementation.</a:t>
            </a:r>
          </a:p>
          <a:p>
            <a:r>
              <a:rPr lang="en-US" sz="2000" b="1" dirty="0"/>
              <a:t>Data </a:t>
            </a:r>
            <a:r>
              <a:rPr lang="en-US" sz="2000" b="1" dirty="0" smtClean="0"/>
              <a:t>Abstraction</a:t>
            </a:r>
            <a:endParaRPr lang="en-US" sz="2000" dirty="0"/>
          </a:p>
          <a:p>
            <a:pPr lvl="1"/>
            <a:r>
              <a:rPr lang="en-US" sz="1800" dirty="0" smtClean="0"/>
              <a:t>Any </a:t>
            </a:r>
            <a:r>
              <a:rPr lang="en-US" sz="1800" dirty="0"/>
              <a:t>representation of data in which the implementation details are hidden (abstracted).</a:t>
            </a:r>
          </a:p>
          <a:p>
            <a:r>
              <a:rPr lang="en-US" sz="2000" b="1" dirty="0" smtClean="0"/>
              <a:t>Encapsulation</a:t>
            </a:r>
            <a:endParaRPr lang="en-US" sz="2000" dirty="0"/>
          </a:p>
          <a:p>
            <a:pPr lvl="1"/>
            <a:r>
              <a:rPr lang="en-US" sz="1800" dirty="0" smtClean="0"/>
              <a:t>refers </a:t>
            </a:r>
            <a:r>
              <a:rPr lang="en-US" sz="1800" dirty="0"/>
              <a:t>to a concept where we encapsulate all the data and member functions together to form an object.</a:t>
            </a:r>
          </a:p>
          <a:p>
            <a:endParaRPr lang="en-US" sz="2000" dirty="0"/>
          </a:p>
        </p:txBody>
      </p:sp>
    </p:spTree>
    <p:extLst>
      <p:ext uri="{BB962C8B-B14F-4D97-AF65-F5344CB8AC3E}">
        <p14:creationId xmlns:p14="http://schemas.microsoft.com/office/powerpoint/2010/main" val="1002558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Class &amp; Object</a:t>
            </a:r>
            <a:endParaRPr lang="en-US" b="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6</a:t>
            </a:fld>
            <a:r>
              <a:rPr lang="en-US" smtClean="0">
                <a:latin typeface="Verdana" pitchFamily="34" charset="0"/>
              </a:rPr>
              <a:t> of 19</a:t>
            </a:r>
            <a:endParaRPr lang="en-US">
              <a:latin typeface="Verdana" pitchFamily="34" charset="0"/>
            </a:endParaRPr>
          </a:p>
        </p:txBody>
      </p:sp>
      <p:sp>
        <p:nvSpPr>
          <p:cNvPr id="5" name="Content Placeholder 4"/>
          <p:cNvSpPr>
            <a:spLocks noGrp="1"/>
          </p:cNvSpPr>
          <p:nvPr>
            <p:ph idx="1"/>
          </p:nvPr>
        </p:nvSpPr>
        <p:spPr/>
        <p:txBody>
          <a:bodyPr/>
          <a:lstStyle/>
          <a:p>
            <a:r>
              <a:rPr lang="en-US" sz="2000" dirty="0"/>
              <a:t>A class, for example, is like </a:t>
            </a:r>
            <a:r>
              <a:rPr lang="en-US" sz="2000" b="1" dirty="0"/>
              <a:t>a blueprint for a house</a:t>
            </a:r>
            <a:r>
              <a:rPr lang="en-US" sz="2000" dirty="0"/>
              <a:t>. It defines the shape of the house on paper, with relationships between the different parts of the house clearly defined and planned out, even though the house doesn't exist.</a:t>
            </a:r>
          </a:p>
          <a:p>
            <a:r>
              <a:rPr lang="en-US" sz="2000" dirty="0"/>
              <a:t>An object, then, is like </a:t>
            </a:r>
            <a:r>
              <a:rPr lang="en-US" sz="2000" b="1" dirty="0"/>
              <a:t>the actual house</a:t>
            </a:r>
            <a:r>
              <a:rPr lang="en-US" sz="2000" dirty="0"/>
              <a:t> built according to that blueprint. The data stored in the object is like the wood, wires, and concrete that compose the house: without being assembled according to the blueprint, it's just a pile of stuff. However, when it all comes together, it becomes an organized, useful house.</a:t>
            </a:r>
          </a:p>
          <a:p>
            <a:endParaRPr lang="en-US" sz="2000" dirty="0"/>
          </a:p>
        </p:txBody>
      </p:sp>
      <p:pic>
        <p:nvPicPr>
          <p:cNvPr id="3" name="Picture 2" descr="C:\Users\TONY HUNG CUONG\Deskto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962400"/>
            <a:ext cx="57150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81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Defining class</a:t>
            </a:r>
            <a:endParaRPr lang="en-US" b="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7</a:t>
            </a:fld>
            <a:r>
              <a:rPr lang="en-US" smtClean="0">
                <a:latin typeface="Verdana" pitchFamily="34" charset="0"/>
              </a:rPr>
              <a:t> of 19</a:t>
            </a:r>
            <a:endParaRPr lang="en-US">
              <a:latin typeface="Verdana" pitchFamily="34" charset="0"/>
            </a:endParaRPr>
          </a:p>
        </p:txBody>
      </p:sp>
      <p:sp>
        <p:nvSpPr>
          <p:cNvPr id="6" name="Content Placeholder 5"/>
          <p:cNvSpPr>
            <a:spLocks noGrp="1"/>
          </p:cNvSpPr>
          <p:nvPr>
            <p:ph idx="1"/>
          </p:nvPr>
        </p:nvSpPr>
        <p:spPr>
          <a:xfrm>
            <a:off x="457200" y="1066800"/>
            <a:ext cx="5562600" cy="5059363"/>
          </a:xfrm>
        </p:spPr>
        <p:txBody>
          <a:bodyPr/>
          <a:lstStyle/>
          <a:p>
            <a:r>
              <a:rPr lang="en-US" sz="2000" dirty="0"/>
              <a:t>The special form </a:t>
            </a:r>
            <a:r>
              <a:rPr lang="en-US" sz="2000" b="1" dirty="0"/>
              <a:t>class</a:t>
            </a:r>
            <a:r>
              <a:rPr lang="en-US" sz="2000" dirty="0"/>
              <a:t>, followed by the name of the class that you want to define.</a:t>
            </a:r>
          </a:p>
          <a:p>
            <a:r>
              <a:rPr lang="en-US" sz="2000" dirty="0"/>
              <a:t>A set of braces enclosing any number of variable declarations and function definitions.</a:t>
            </a:r>
          </a:p>
          <a:p>
            <a:r>
              <a:rPr lang="en-US" sz="2000" dirty="0"/>
              <a:t>Variable declarations start with the special form </a:t>
            </a:r>
            <a:r>
              <a:rPr lang="en-US" sz="2000" b="1" dirty="0" err="1"/>
              <a:t>var</a:t>
            </a:r>
            <a:r>
              <a:rPr lang="en-US" sz="2000" dirty="0"/>
              <a:t>, which is followed by a conventional $ variable name; they may also have an initial assignment to a constant value.</a:t>
            </a:r>
          </a:p>
          <a:p>
            <a:r>
              <a:rPr lang="en-US" sz="2000" dirty="0"/>
              <a:t>Function definitions look much like standalone PHP functions but are local to the class and will be used to set and access object data</a:t>
            </a:r>
            <a:r>
              <a:rPr lang="en-US" sz="2000" dirty="0" smtClean="0"/>
              <a:t>.</a:t>
            </a:r>
          </a:p>
          <a:p>
            <a:r>
              <a:rPr lang="en-US" sz="2000" dirty="0"/>
              <a:t>The variable </a:t>
            </a:r>
            <a:r>
              <a:rPr lang="en-US" sz="2000" b="1" dirty="0"/>
              <a:t>$this</a:t>
            </a:r>
            <a:r>
              <a:rPr lang="en-US" sz="2000" dirty="0"/>
              <a:t> is a special variable and it refers to the same object </a:t>
            </a:r>
            <a:r>
              <a:rPr lang="en-US" sz="2000" dirty="0" err="1"/>
              <a:t>ie</a:t>
            </a:r>
            <a:r>
              <a:rPr lang="en-US" sz="2000" dirty="0"/>
              <a:t>. itself.</a:t>
            </a:r>
          </a:p>
          <a:p>
            <a:endParaRPr lang="en-US" sz="2000" dirty="0"/>
          </a:p>
        </p:txBody>
      </p:sp>
      <p:pic>
        <p:nvPicPr>
          <p:cNvPr id="7" name="Picture 3" descr="C:\Users\TONY HUNG CUONG\Desktop\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990600"/>
            <a:ext cx="27432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079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Creating Objects in PHP</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8</a:t>
            </a:fld>
            <a:r>
              <a:rPr lang="en-US" smtClean="0">
                <a:latin typeface="Verdana" pitchFamily="34" charset="0"/>
              </a:rPr>
              <a:t> of 19</a:t>
            </a:r>
            <a:endParaRPr lang="en-US">
              <a:latin typeface="Verdana" pitchFamily="34" charset="0"/>
            </a:endParaRPr>
          </a:p>
        </p:txBody>
      </p:sp>
      <p:sp>
        <p:nvSpPr>
          <p:cNvPr id="5" name="Content Placeholder 4"/>
          <p:cNvSpPr>
            <a:spLocks noGrp="1"/>
          </p:cNvSpPr>
          <p:nvPr>
            <p:ph idx="1"/>
          </p:nvPr>
        </p:nvSpPr>
        <p:spPr/>
        <p:txBody>
          <a:bodyPr/>
          <a:lstStyle/>
          <a:p>
            <a:r>
              <a:rPr lang="en-US" sz="2400" dirty="0"/>
              <a:t>Once you defined your class, then you can create as many objects as you like of that class type. Following is an example of how to create object using </a:t>
            </a:r>
            <a:r>
              <a:rPr lang="en-US" sz="2400" b="1" dirty="0" smtClean="0"/>
              <a:t>new </a:t>
            </a:r>
            <a:r>
              <a:rPr lang="en-US" sz="2400" dirty="0" smtClean="0"/>
              <a:t>operator.</a:t>
            </a:r>
          </a:p>
          <a:p>
            <a:r>
              <a:rPr lang="en-US" sz="2400" dirty="0" smtClean="0"/>
              <a:t>Example:</a:t>
            </a:r>
          </a:p>
          <a:p>
            <a:endParaRPr lang="en-US" sz="2400" dirty="0"/>
          </a:p>
          <a:p>
            <a:endParaRPr lang="en-US" sz="2400" dirty="0" smtClean="0"/>
          </a:p>
          <a:p>
            <a:endParaRPr lang="en-US" sz="2400" dirty="0"/>
          </a:p>
          <a:p>
            <a:pPr marL="0" indent="0">
              <a:buNone/>
            </a:pPr>
            <a:endParaRPr lang="en-US" sz="2400" dirty="0"/>
          </a:p>
          <a:p>
            <a:r>
              <a:rPr lang="en-US" sz="2400" dirty="0"/>
              <a:t>Here we have created three objects and these objects are independent of each other and they will have their existence separately. </a:t>
            </a:r>
          </a:p>
        </p:txBody>
      </p:sp>
      <p:pic>
        <p:nvPicPr>
          <p:cNvPr id="3" name="Picture 2" descr="C:\Users\TONY HUNG CUONG\Desktop\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43200"/>
            <a:ext cx="3915697"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149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Calling Member Functions</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9</a:t>
            </a:fld>
            <a:r>
              <a:rPr lang="en-US" smtClean="0">
                <a:latin typeface="Verdana" pitchFamily="34" charset="0"/>
              </a:rPr>
              <a:t> of 19</a:t>
            </a:r>
            <a:endParaRPr lang="en-US">
              <a:latin typeface="Verdana" pitchFamily="34" charset="0"/>
            </a:endParaRPr>
          </a:p>
        </p:txBody>
      </p:sp>
      <p:sp>
        <p:nvSpPr>
          <p:cNvPr id="5" name="Content Placeholder 4"/>
          <p:cNvSpPr>
            <a:spLocks noGrp="1"/>
          </p:cNvSpPr>
          <p:nvPr>
            <p:ph idx="1"/>
          </p:nvPr>
        </p:nvSpPr>
        <p:spPr/>
        <p:txBody>
          <a:bodyPr/>
          <a:lstStyle/>
          <a:p>
            <a:r>
              <a:rPr lang="en-US" sz="2400" dirty="0"/>
              <a:t>After creating your objects, you will be able to call member functions related to that object. One member function will be able to process member variable of related object only</a:t>
            </a:r>
            <a:r>
              <a:rPr lang="en-US" sz="2400" dirty="0" smtClean="0"/>
              <a:t>.</a:t>
            </a:r>
          </a:p>
          <a:p>
            <a:r>
              <a:rPr lang="en-US" sz="2400" dirty="0" smtClean="0"/>
              <a:t>Example:</a:t>
            </a:r>
          </a:p>
          <a:p>
            <a:endParaRPr lang="en-US" sz="2400" dirty="0"/>
          </a:p>
          <a:p>
            <a:endParaRPr lang="en-US" sz="2400" dirty="0" smtClean="0"/>
          </a:p>
          <a:p>
            <a:endParaRPr lang="en-US" sz="2400" dirty="0"/>
          </a:p>
          <a:p>
            <a:pPr marL="0" indent="0">
              <a:buNone/>
            </a:pPr>
            <a:endParaRPr lang="en-US" sz="2400" dirty="0"/>
          </a:p>
        </p:txBody>
      </p:sp>
      <p:pic>
        <p:nvPicPr>
          <p:cNvPr id="5122" name="Picture 2" descr="C:\Users\TONY HUNG CUONG\Desktop\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3200400"/>
            <a:ext cx="4431731"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19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Template</Template>
  <TotalTime>920</TotalTime>
  <Words>949</Words>
  <Application>Microsoft Office PowerPoint</Application>
  <PresentationFormat>On-screen Show (4:3)</PresentationFormat>
  <Paragraphs>150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Slide Template</vt:lpstr>
      <vt:lpstr>OOP with PHP</vt:lpstr>
      <vt:lpstr>Objectives</vt:lpstr>
      <vt:lpstr>Introduction to OOP</vt:lpstr>
      <vt:lpstr>Introduction to OOP</vt:lpstr>
      <vt:lpstr>OOP Features</vt:lpstr>
      <vt:lpstr>Class &amp; Object</vt:lpstr>
      <vt:lpstr>Defining class</vt:lpstr>
      <vt:lpstr>Creating Objects in PHP</vt:lpstr>
      <vt:lpstr>Calling Member Functions</vt:lpstr>
      <vt:lpstr>Constructor   </vt:lpstr>
      <vt:lpstr>Constructor</vt:lpstr>
      <vt:lpstr>Destructor</vt:lpstr>
      <vt:lpstr>Demo</vt:lpstr>
      <vt:lpstr>Inheritance</vt:lpstr>
      <vt:lpstr>Example </vt:lpstr>
      <vt:lpstr>Public Members </vt:lpstr>
      <vt:lpstr>Private members</vt:lpstr>
      <vt:lpstr>Protected members</vt:lpstr>
      <vt:lpstr>Interfaces </vt:lpstr>
      <vt:lpstr>Abstract Classes</vt:lpstr>
      <vt:lpstr>Final Keyword </vt:lpstr>
      <vt:lpstr>Static Keyword</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JSP</dc:title>
  <dc:creator>TONY HUNG CUONG</dc:creator>
  <cp:lastModifiedBy>TONY HUNG CUONG</cp:lastModifiedBy>
  <cp:revision>205</cp:revision>
  <dcterms:created xsi:type="dcterms:W3CDTF">2018-04-10T08:35:22Z</dcterms:created>
  <dcterms:modified xsi:type="dcterms:W3CDTF">2018-05-23T09:28:49Z</dcterms:modified>
</cp:coreProperties>
</file>