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72" r:id="rId5"/>
    <p:sldId id="273" r:id="rId6"/>
    <p:sldId id="259" r:id="rId7"/>
    <p:sldId id="260" r:id="rId8"/>
    <p:sldId id="261" r:id="rId9"/>
    <p:sldId id="262" r:id="rId10"/>
    <p:sldId id="263" r:id="rId11"/>
    <p:sldId id="264" r:id="rId12"/>
    <p:sldId id="266" r:id="rId13"/>
    <p:sldId id="267" r:id="rId14"/>
    <p:sldId id="268" r:id="rId15"/>
    <p:sldId id="269" r:id="rId16"/>
    <p:sldId id="270" r:id="rId17"/>
    <p:sldId id="265"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p:restoredTop sz="96405"/>
  </p:normalViewPr>
  <p:slideViewPr>
    <p:cSldViewPr snapToGrid="0" snapToObjects="1">
      <p:cViewPr varScale="1">
        <p:scale>
          <a:sx n="127" d="100"/>
          <a:sy n="127" d="100"/>
        </p:scale>
        <p:origin x="17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6/14/21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6/14/21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6/14/21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6/14/21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6/14/21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6/14/21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6/14/21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6/14/21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6/14/21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reate-react-app.dev/"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68C5-8379-144D-B985-DFCAA430BF5F}"/>
              </a:ext>
            </a:extLst>
          </p:cNvPr>
          <p:cNvSpPr>
            <a:spLocks noGrp="1"/>
          </p:cNvSpPr>
          <p:nvPr>
            <p:ph type="ctrTitle"/>
          </p:nvPr>
        </p:nvSpPr>
        <p:spPr/>
        <p:txBody>
          <a:bodyPr/>
          <a:lstStyle/>
          <a:p>
            <a:r>
              <a:rPr lang="en-VN" dirty="0"/>
              <a:t>NHẬP MÔN REACTJS</a:t>
            </a:r>
          </a:p>
        </p:txBody>
      </p:sp>
      <p:sp>
        <p:nvSpPr>
          <p:cNvPr id="3" name="Subtitle 2">
            <a:extLst>
              <a:ext uri="{FF2B5EF4-FFF2-40B4-BE49-F238E27FC236}">
                <a16:creationId xmlns:a16="http://schemas.microsoft.com/office/drawing/2014/main" id="{91F11358-C7F6-4143-A2C6-449969FF4E91}"/>
              </a:ext>
            </a:extLst>
          </p:cNvPr>
          <p:cNvSpPr>
            <a:spLocks noGrp="1"/>
          </p:cNvSpPr>
          <p:nvPr>
            <p:ph type="subTitle" idx="1"/>
          </p:nvPr>
        </p:nvSpPr>
        <p:spPr/>
        <p:txBody>
          <a:bodyPr/>
          <a:lstStyle/>
          <a:p>
            <a:r>
              <a:rPr lang="en-VN" dirty="0"/>
              <a:t>Nguyễn Thành Luân - NIIT</a:t>
            </a:r>
          </a:p>
        </p:txBody>
      </p:sp>
    </p:spTree>
    <p:extLst>
      <p:ext uri="{BB962C8B-B14F-4D97-AF65-F5344CB8AC3E}">
        <p14:creationId xmlns:p14="http://schemas.microsoft.com/office/powerpoint/2010/main" val="30442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34F2-016F-AA47-8B26-C443228A9332}"/>
              </a:ext>
            </a:extLst>
          </p:cNvPr>
          <p:cNvSpPr>
            <a:spLocks noGrp="1"/>
          </p:cNvSpPr>
          <p:nvPr>
            <p:ph type="title"/>
          </p:nvPr>
        </p:nvSpPr>
        <p:spPr/>
        <p:txBody>
          <a:bodyPr/>
          <a:lstStyle/>
          <a:p>
            <a:r>
              <a:rPr lang="en-VN" dirty="0"/>
              <a:t>Cấu trúc của một dự án ReactJS</a:t>
            </a:r>
          </a:p>
        </p:txBody>
      </p:sp>
      <p:sp>
        <p:nvSpPr>
          <p:cNvPr id="3" name="Content Placeholder 2">
            <a:extLst>
              <a:ext uri="{FF2B5EF4-FFF2-40B4-BE49-F238E27FC236}">
                <a16:creationId xmlns:a16="http://schemas.microsoft.com/office/drawing/2014/main" id="{2780A467-6591-7F40-964E-8E9064321619}"/>
              </a:ext>
            </a:extLst>
          </p:cNvPr>
          <p:cNvSpPr>
            <a:spLocks noGrp="1"/>
          </p:cNvSpPr>
          <p:nvPr>
            <p:ph idx="1"/>
          </p:nvPr>
        </p:nvSpPr>
        <p:spPr/>
        <p:txBody>
          <a:bodyPr/>
          <a:lstStyle/>
          <a:p>
            <a:r>
              <a:rPr lang="en-US" dirty="0"/>
              <a:t>T</a:t>
            </a:r>
            <a:r>
              <a:rPr lang="en-VN" dirty="0"/>
              <a:t>hư mục </a:t>
            </a:r>
            <a:r>
              <a:rPr lang="en-VN" b="1" dirty="0"/>
              <a:t>public</a:t>
            </a:r>
            <a:r>
              <a:rPr lang="en-VN" dirty="0"/>
              <a:t>  - chứa file html chính để reactjs render nội dung và neo vào file, đồng thời trong public cũng chứa file ảnh(một ứng dụng SPA sẽ chỉ có một file html)</a:t>
            </a:r>
          </a:p>
          <a:p>
            <a:r>
              <a:rPr lang="en-US" dirty="0"/>
              <a:t>T</a:t>
            </a:r>
            <a:r>
              <a:rPr lang="en-VN" dirty="0"/>
              <a:t>hư mục </a:t>
            </a:r>
            <a:r>
              <a:rPr lang="en-VN" b="1" dirty="0"/>
              <a:t>src</a:t>
            </a:r>
            <a:r>
              <a:rPr lang="en-VN" dirty="0"/>
              <a:t> – các mã nguồn js sẽ đặt ở đây</a:t>
            </a:r>
          </a:p>
          <a:p>
            <a:r>
              <a:rPr lang="en-VN" dirty="0"/>
              <a:t>File </a:t>
            </a:r>
            <a:r>
              <a:rPr lang="en-VN" b="1" dirty="0"/>
              <a:t>package.json </a:t>
            </a:r>
            <a:r>
              <a:rPr lang="en-VN" dirty="0"/>
              <a:t>– file lưu trữ thông tin và các depedencies trong dự án </a:t>
            </a:r>
          </a:p>
        </p:txBody>
      </p:sp>
    </p:spTree>
    <p:extLst>
      <p:ext uri="{BB962C8B-B14F-4D97-AF65-F5344CB8AC3E}">
        <p14:creationId xmlns:p14="http://schemas.microsoft.com/office/powerpoint/2010/main" val="2865177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8424-E124-7943-A1CF-6B9BBE6D4B9F}"/>
              </a:ext>
            </a:extLst>
          </p:cNvPr>
          <p:cNvSpPr>
            <a:spLocks noGrp="1"/>
          </p:cNvSpPr>
          <p:nvPr>
            <p:ph type="title"/>
          </p:nvPr>
        </p:nvSpPr>
        <p:spPr/>
        <p:txBody>
          <a:bodyPr/>
          <a:lstStyle/>
          <a:p>
            <a:r>
              <a:rPr lang="en-VN" dirty="0"/>
              <a:t>Kiến trúc của ReactJS</a:t>
            </a:r>
          </a:p>
        </p:txBody>
      </p:sp>
      <p:sp>
        <p:nvSpPr>
          <p:cNvPr id="3" name="Content Placeholder 2">
            <a:extLst>
              <a:ext uri="{FF2B5EF4-FFF2-40B4-BE49-F238E27FC236}">
                <a16:creationId xmlns:a16="http://schemas.microsoft.com/office/drawing/2014/main" id="{9ACAFC2D-76A4-744B-9E90-D9754CD816DE}"/>
              </a:ext>
            </a:extLst>
          </p:cNvPr>
          <p:cNvSpPr>
            <a:spLocks noGrp="1"/>
          </p:cNvSpPr>
          <p:nvPr>
            <p:ph idx="1"/>
          </p:nvPr>
        </p:nvSpPr>
        <p:spPr/>
        <p:txBody>
          <a:bodyPr/>
          <a:lstStyle/>
          <a:p>
            <a:r>
              <a:rPr lang="en-VN" dirty="0"/>
              <a:t>ReactJS sử dụng một cơ chế gọi là virtual DOM</a:t>
            </a:r>
          </a:p>
          <a:p>
            <a:r>
              <a:rPr lang="en-VN" dirty="0"/>
              <a:t>Bản thân ReactJS sẽ tự tạo một bản đồ DOM ảo của riêng nó và thao tác trên DOM ảo đó</a:t>
            </a:r>
          </a:p>
          <a:p>
            <a:r>
              <a:rPr lang="en-VN" dirty="0"/>
              <a:t>Khi cần cập nhật vào DOM thật, ReactJS sẽ so sánh để tìm ra điểm khác giữa DOM ảo và DOM thật và cập nhật phần thay đổi vào DOM thật</a:t>
            </a:r>
          </a:p>
          <a:p>
            <a:r>
              <a:rPr lang="en-VN" dirty="0"/>
              <a:t>Khi làm việc với ReactJS, người lập trình sẽ không cần quá quan tâm đến việc xử lý DOM thông qua DOM API</a:t>
            </a:r>
          </a:p>
        </p:txBody>
      </p:sp>
    </p:spTree>
    <p:extLst>
      <p:ext uri="{BB962C8B-B14F-4D97-AF65-F5344CB8AC3E}">
        <p14:creationId xmlns:p14="http://schemas.microsoft.com/office/powerpoint/2010/main" val="892572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DDB0-B669-4645-9F93-A8E06661712C}"/>
              </a:ext>
            </a:extLst>
          </p:cNvPr>
          <p:cNvSpPr>
            <a:spLocks noGrp="1"/>
          </p:cNvSpPr>
          <p:nvPr>
            <p:ph type="title"/>
          </p:nvPr>
        </p:nvSpPr>
        <p:spPr/>
        <p:txBody>
          <a:bodyPr>
            <a:normAutofit fontScale="90000"/>
          </a:bodyPr>
          <a:lstStyle/>
          <a:p>
            <a:r>
              <a:rPr lang="en-VN" dirty="0"/>
              <a:t>Các thành phần cơ bản của reactJS</a:t>
            </a:r>
          </a:p>
        </p:txBody>
      </p:sp>
      <p:sp>
        <p:nvSpPr>
          <p:cNvPr id="3" name="Content Placeholder 2">
            <a:extLst>
              <a:ext uri="{FF2B5EF4-FFF2-40B4-BE49-F238E27FC236}">
                <a16:creationId xmlns:a16="http://schemas.microsoft.com/office/drawing/2014/main" id="{C34ECD2F-495F-BF48-A29C-D3F0A5C70B17}"/>
              </a:ext>
            </a:extLst>
          </p:cNvPr>
          <p:cNvSpPr>
            <a:spLocks noGrp="1"/>
          </p:cNvSpPr>
          <p:nvPr>
            <p:ph idx="1"/>
          </p:nvPr>
        </p:nvSpPr>
        <p:spPr/>
        <p:txBody>
          <a:bodyPr/>
          <a:lstStyle/>
          <a:p>
            <a:r>
              <a:rPr lang="en-VN" dirty="0"/>
              <a:t>Component</a:t>
            </a:r>
          </a:p>
          <a:p>
            <a:r>
              <a:rPr lang="en-VN" dirty="0"/>
              <a:t>JSX</a:t>
            </a:r>
          </a:p>
          <a:p>
            <a:r>
              <a:rPr lang="en-VN" dirty="0"/>
              <a:t>State</a:t>
            </a:r>
          </a:p>
          <a:p>
            <a:r>
              <a:rPr lang="en-VN" dirty="0"/>
              <a:t>Props</a:t>
            </a:r>
          </a:p>
        </p:txBody>
      </p:sp>
    </p:spTree>
    <p:extLst>
      <p:ext uri="{BB962C8B-B14F-4D97-AF65-F5344CB8AC3E}">
        <p14:creationId xmlns:p14="http://schemas.microsoft.com/office/powerpoint/2010/main" val="728845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BA0B-F196-8646-AF36-D99A8C0D4AD6}"/>
              </a:ext>
            </a:extLst>
          </p:cNvPr>
          <p:cNvSpPr>
            <a:spLocks noGrp="1"/>
          </p:cNvSpPr>
          <p:nvPr>
            <p:ph type="title"/>
          </p:nvPr>
        </p:nvSpPr>
        <p:spPr/>
        <p:txBody>
          <a:bodyPr/>
          <a:lstStyle/>
          <a:p>
            <a:r>
              <a:rPr lang="en-VN" dirty="0"/>
              <a:t>Component</a:t>
            </a:r>
          </a:p>
        </p:txBody>
      </p:sp>
      <p:sp>
        <p:nvSpPr>
          <p:cNvPr id="3" name="Content Placeholder 2">
            <a:extLst>
              <a:ext uri="{FF2B5EF4-FFF2-40B4-BE49-F238E27FC236}">
                <a16:creationId xmlns:a16="http://schemas.microsoft.com/office/drawing/2014/main" id="{EEFEB21C-FAB4-0B47-B230-D2A305914FDD}"/>
              </a:ext>
            </a:extLst>
          </p:cNvPr>
          <p:cNvSpPr>
            <a:spLocks noGrp="1"/>
          </p:cNvSpPr>
          <p:nvPr>
            <p:ph idx="1"/>
          </p:nvPr>
        </p:nvSpPr>
        <p:spPr/>
        <p:txBody>
          <a:bodyPr/>
          <a:lstStyle/>
          <a:p>
            <a:r>
              <a:rPr lang="en-VN" dirty="0"/>
              <a:t>Component là một thành phần cơ bản trong ReactJS</a:t>
            </a:r>
          </a:p>
          <a:p>
            <a:r>
              <a:rPr lang="en-US" dirty="0" err="1"/>
              <a:t>Tôn</a:t>
            </a:r>
            <a:r>
              <a:rPr lang="en-US" dirty="0"/>
              <a:t> </a:t>
            </a:r>
            <a:r>
              <a:rPr lang="en-US" dirty="0" err="1"/>
              <a:t>chỉ</a:t>
            </a:r>
            <a:r>
              <a:rPr lang="en-US" dirty="0"/>
              <a:t> </a:t>
            </a:r>
            <a:r>
              <a:rPr lang="en-US" dirty="0" err="1"/>
              <a:t>của</a:t>
            </a:r>
            <a:r>
              <a:rPr lang="en-US" dirty="0"/>
              <a:t> ReactJS </a:t>
            </a:r>
            <a:r>
              <a:rPr lang="en-US" dirty="0" err="1"/>
              <a:t>là</a:t>
            </a:r>
            <a:r>
              <a:rPr lang="en-US" dirty="0"/>
              <a:t> chia </a:t>
            </a:r>
            <a:r>
              <a:rPr lang="en-US" dirty="0" err="1"/>
              <a:t>nhỏ</a:t>
            </a:r>
            <a:r>
              <a:rPr lang="en-US" dirty="0"/>
              <a:t> </a:t>
            </a:r>
            <a:r>
              <a:rPr lang="en-US" dirty="0" err="1"/>
              <a:t>giao</a:t>
            </a:r>
            <a:r>
              <a:rPr lang="en-US" dirty="0"/>
              <a:t> </a:t>
            </a:r>
            <a:r>
              <a:rPr lang="en-US" dirty="0" err="1"/>
              <a:t>diện</a:t>
            </a:r>
            <a:r>
              <a:rPr lang="en-US" dirty="0"/>
              <a:t> </a:t>
            </a:r>
            <a:r>
              <a:rPr lang="en-US" dirty="0" err="1"/>
              <a:t>thành</a:t>
            </a:r>
            <a:r>
              <a:rPr lang="en-US" dirty="0"/>
              <a:t> </a:t>
            </a:r>
            <a:r>
              <a:rPr lang="en-US" dirty="0" err="1"/>
              <a:t>các</a:t>
            </a:r>
            <a:r>
              <a:rPr lang="en-US" dirty="0"/>
              <a:t> component (</a:t>
            </a:r>
            <a:r>
              <a:rPr lang="en-US" dirty="0" err="1"/>
              <a:t>từng</a:t>
            </a:r>
            <a:r>
              <a:rPr lang="en-US" dirty="0"/>
              <a:t> </a:t>
            </a:r>
            <a:r>
              <a:rPr lang="en-US" dirty="0" err="1"/>
              <a:t>phần</a:t>
            </a:r>
            <a:r>
              <a:rPr lang="en-US" dirty="0"/>
              <a:t>) </a:t>
            </a:r>
            <a:r>
              <a:rPr lang="en-US" dirty="0" err="1"/>
              <a:t>để</a:t>
            </a:r>
            <a:r>
              <a:rPr lang="en-US" dirty="0"/>
              <a:t> </a:t>
            </a:r>
            <a:r>
              <a:rPr lang="en-US" dirty="0" err="1"/>
              <a:t>tăng</a:t>
            </a:r>
            <a:r>
              <a:rPr lang="en-US" dirty="0"/>
              <a:t> </a:t>
            </a:r>
            <a:r>
              <a:rPr lang="en-US" dirty="0" err="1"/>
              <a:t>tính</a:t>
            </a:r>
            <a:r>
              <a:rPr lang="en-US" dirty="0"/>
              <a:t> </a:t>
            </a:r>
            <a:r>
              <a:rPr lang="en-US" dirty="0" err="1"/>
              <a:t>sử</a:t>
            </a:r>
            <a:r>
              <a:rPr lang="en-US" dirty="0"/>
              <a:t> </a:t>
            </a:r>
            <a:r>
              <a:rPr lang="en-US" dirty="0" err="1"/>
              <a:t>dụng</a:t>
            </a:r>
            <a:r>
              <a:rPr lang="en-US" dirty="0"/>
              <a:t> </a:t>
            </a:r>
            <a:r>
              <a:rPr lang="en-US" dirty="0" err="1"/>
              <a:t>lại</a:t>
            </a:r>
            <a:r>
              <a:rPr lang="en-US" dirty="0"/>
              <a:t>, </a:t>
            </a:r>
            <a:r>
              <a:rPr lang="en-US" dirty="0" err="1"/>
              <a:t>giúp</a:t>
            </a:r>
            <a:r>
              <a:rPr lang="en-US" dirty="0"/>
              <a:t> </a:t>
            </a:r>
            <a:r>
              <a:rPr lang="en-US" dirty="0" err="1"/>
              <a:t>cho</a:t>
            </a:r>
            <a:r>
              <a:rPr lang="en-US" dirty="0"/>
              <a:t> </a:t>
            </a:r>
            <a:r>
              <a:rPr lang="en-US" dirty="0" err="1"/>
              <a:t>ứng</a:t>
            </a:r>
            <a:r>
              <a:rPr lang="en-US" dirty="0"/>
              <a:t> </a:t>
            </a:r>
            <a:r>
              <a:rPr lang="en-US" dirty="0" err="1"/>
              <a:t>dụng</a:t>
            </a:r>
            <a:r>
              <a:rPr lang="en-US" dirty="0"/>
              <a:t> </a:t>
            </a:r>
            <a:r>
              <a:rPr lang="en-US" dirty="0" err="1"/>
              <a:t>dễ</a:t>
            </a:r>
            <a:r>
              <a:rPr lang="en-US" dirty="0"/>
              <a:t> maintain </a:t>
            </a:r>
            <a:r>
              <a:rPr lang="en-US" dirty="0" err="1"/>
              <a:t>hơn</a:t>
            </a:r>
            <a:r>
              <a:rPr lang="en-US" dirty="0"/>
              <a:t> </a:t>
            </a:r>
          </a:p>
          <a:p>
            <a:r>
              <a:rPr lang="en-US" dirty="0" err="1"/>
              <a:t>Mỗi</a:t>
            </a:r>
            <a:r>
              <a:rPr lang="en-US" dirty="0"/>
              <a:t> component </a:t>
            </a:r>
            <a:r>
              <a:rPr lang="en-US" dirty="0" err="1"/>
              <a:t>sẽ</a:t>
            </a:r>
            <a:r>
              <a:rPr lang="en-US" dirty="0"/>
              <a:t> </a:t>
            </a:r>
            <a:r>
              <a:rPr lang="en-US" dirty="0" err="1"/>
              <a:t>có</a:t>
            </a:r>
            <a:r>
              <a:rPr lang="en-US" dirty="0"/>
              <a:t> </a:t>
            </a:r>
            <a:r>
              <a:rPr lang="en-US" dirty="0" err="1"/>
              <a:t>một</a:t>
            </a:r>
            <a:r>
              <a:rPr lang="en-US" dirty="0"/>
              <a:t> </a:t>
            </a:r>
            <a:r>
              <a:rPr lang="en-US" dirty="0" err="1"/>
              <a:t>vòng</a:t>
            </a:r>
            <a:r>
              <a:rPr lang="en-US" dirty="0"/>
              <a:t> </a:t>
            </a:r>
            <a:r>
              <a:rPr lang="en-US" dirty="0" err="1"/>
              <a:t>đời</a:t>
            </a:r>
            <a:r>
              <a:rPr lang="en-US" dirty="0"/>
              <a:t> </a:t>
            </a:r>
            <a:r>
              <a:rPr lang="en-US" dirty="0" err="1"/>
              <a:t>riêng</a:t>
            </a:r>
            <a:r>
              <a:rPr lang="en-US" dirty="0"/>
              <a:t> </a:t>
            </a:r>
            <a:r>
              <a:rPr lang="en-US" dirty="0" err="1"/>
              <a:t>của</a:t>
            </a:r>
            <a:r>
              <a:rPr lang="en-US" dirty="0"/>
              <a:t> </a:t>
            </a:r>
            <a:r>
              <a:rPr lang="en-US" dirty="0" err="1"/>
              <a:t>chính</a:t>
            </a:r>
            <a:r>
              <a:rPr lang="en-US" dirty="0"/>
              <a:t> </a:t>
            </a:r>
            <a:r>
              <a:rPr lang="en-US" dirty="0" err="1"/>
              <a:t>nó</a:t>
            </a:r>
            <a:r>
              <a:rPr lang="en-US" dirty="0"/>
              <a:t> </a:t>
            </a:r>
          </a:p>
          <a:p>
            <a:r>
              <a:rPr lang="en-US" dirty="0" err="1"/>
              <a:t>Trong</a:t>
            </a:r>
            <a:r>
              <a:rPr lang="en-US" dirty="0"/>
              <a:t> </a:t>
            </a:r>
            <a:r>
              <a:rPr lang="en-US" dirty="0" err="1"/>
              <a:t>mỗi</a:t>
            </a:r>
            <a:r>
              <a:rPr lang="en-US" dirty="0"/>
              <a:t> component </a:t>
            </a:r>
            <a:r>
              <a:rPr lang="en-US" dirty="0" err="1"/>
              <a:t>sẽ</a:t>
            </a:r>
            <a:r>
              <a:rPr lang="en-US" dirty="0"/>
              <a:t> bao </a:t>
            </a:r>
            <a:r>
              <a:rPr lang="en-US" dirty="0" err="1"/>
              <a:t>gồm</a:t>
            </a:r>
            <a:r>
              <a:rPr lang="en-US" dirty="0"/>
              <a:t> 2 </a:t>
            </a:r>
            <a:r>
              <a:rPr lang="en-US" dirty="0" err="1"/>
              <a:t>thành</a:t>
            </a:r>
            <a:r>
              <a:rPr lang="en-US" dirty="0"/>
              <a:t> </a:t>
            </a:r>
            <a:r>
              <a:rPr lang="en-US" dirty="0" err="1"/>
              <a:t>phần</a:t>
            </a:r>
            <a:r>
              <a:rPr lang="en-US" dirty="0"/>
              <a:t>: </a:t>
            </a:r>
            <a:r>
              <a:rPr lang="en-US" dirty="0" err="1"/>
              <a:t>xử</a:t>
            </a:r>
            <a:r>
              <a:rPr lang="en-US" dirty="0"/>
              <a:t> </a:t>
            </a:r>
            <a:r>
              <a:rPr lang="en-US" dirty="0" err="1"/>
              <a:t>lý</a:t>
            </a:r>
            <a:r>
              <a:rPr lang="en-US" dirty="0"/>
              <a:t> logic </a:t>
            </a:r>
            <a:r>
              <a:rPr lang="en-US" dirty="0" err="1"/>
              <a:t>và</a:t>
            </a:r>
            <a:r>
              <a:rPr lang="en-US" dirty="0"/>
              <a:t> </a:t>
            </a:r>
            <a:r>
              <a:rPr lang="en-US" dirty="0" err="1"/>
              <a:t>giao</a:t>
            </a:r>
            <a:r>
              <a:rPr lang="en-US" dirty="0"/>
              <a:t> </a:t>
            </a:r>
            <a:r>
              <a:rPr lang="en-US" dirty="0" err="1"/>
              <a:t>diện</a:t>
            </a:r>
            <a:endParaRPr lang="en-US" dirty="0"/>
          </a:p>
          <a:p>
            <a:r>
              <a:rPr lang="en-US" dirty="0" err="1"/>
              <a:t>Css</a:t>
            </a:r>
            <a:r>
              <a:rPr lang="en-US" dirty="0"/>
              <a:t> </a:t>
            </a:r>
            <a:r>
              <a:rPr lang="en-US" dirty="0" err="1"/>
              <a:t>được</a:t>
            </a:r>
            <a:r>
              <a:rPr lang="en-US" dirty="0"/>
              <a:t> inject </a:t>
            </a:r>
            <a:r>
              <a:rPr lang="en-US" dirty="0" err="1"/>
              <a:t>vào</a:t>
            </a:r>
            <a:r>
              <a:rPr lang="en-US" dirty="0"/>
              <a:t> component </a:t>
            </a:r>
            <a:r>
              <a:rPr lang="en-US" dirty="0" err="1"/>
              <a:t>thông</a:t>
            </a:r>
            <a:r>
              <a:rPr lang="en-US" dirty="0"/>
              <a:t> qua </a:t>
            </a:r>
            <a:r>
              <a:rPr lang="en-US" dirty="0" err="1"/>
              <a:t>câu</a:t>
            </a:r>
            <a:r>
              <a:rPr lang="en-US" dirty="0"/>
              <a:t> </a:t>
            </a:r>
            <a:r>
              <a:rPr lang="en-US" dirty="0" err="1"/>
              <a:t>lệnh</a:t>
            </a:r>
            <a:r>
              <a:rPr lang="en-US" dirty="0"/>
              <a:t> import</a:t>
            </a:r>
          </a:p>
          <a:p>
            <a:r>
              <a:rPr lang="en-US" dirty="0"/>
              <a:t> </a:t>
            </a:r>
            <a:r>
              <a:rPr lang="en-VN" dirty="0"/>
              <a:t> </a:t>
            </a:r>
          </a:p>
        </p:txBody>
      </p:sp>
      <p:pic>
        <p:nvPicPr>
          <p:cNvPr id="4" name="Picture 3">
            <a:extLst>
              <a:ext uri="{FF2B5EF4-FFF2-40B4-BE49-F238E27FC236}">
                <a16:creationId xmlns:a16="http://schemas.microsoft.com/office/drawing/2014/main" id="{2444195C-710D-634C-B393-78180A3C1268}"/>
              </a:ext>
            </a:extLst>
          </p:cNvPr>
          <p:cNvPicPr>
            <a:picLocks noChangeAspect="1"/>
          </p:cNvPicPr>
          <p:nvPr/>
        </p:nvPicPr>
        <p:blipFill>
          <a:blip r:embed="rId2"/>
          <a:stretch>
            <a:fillRect/>
          </a:stretch>
        </p:blipFill>
        <p:spPr>
          <a:xfrm>
            <a:off x="1387407" y="4319891"/>
            <a:ext cx="3914167" cy="2039314"/>
          </a:xfrm>
          <a:prstGeom prst="rect">
            <a:avLst/>
          </a:prstGeom>
        </p:spPr>
      </p:pic>
    </p:spTree>
    <p:extLst>
      <p:ext uri="{BB962C8B-B14F-4D97-AF65-F5344CB8AC3E}">
        <p14:creationId xmlns:p14="http://schemas.microsoft.com/office/powerpoint/2010/main" val="1140869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A76DC-0592-0D46-8E5E-FC35428D5909}"/>
              </a:ext>
            </a:extLst>
          </p:cNvPr>
          <p:cNvSpPr>
            <a:spLocks noGrp="1"/>
          </p:cNvSpPr>
          <p:nvPr>
            <p:ph type="title"/>
          </p:nvPr>
        </p:nvSpPr>
        <p:spPr/>
        <p:txBody>
          <a:bodyPr/>
          <a:lstStyle/>
          <a:p>
            <a:r>
              <a:rPr lang="en-VN" dirty="0"/>
              <a:t>JSX</a:t>
            </a:r>
          </a:p>
        </p:txBody>
      </p:sp>
      <p:sp>
        <p:nvSpPr>
          <p:cNvPr id="3" name="Content Placeholder 2">
            <a:extLst>
              <a:ext uri="{FF2B5EF4-FFF2-40B4-BE49-F238E27FC236}">
                <a16:creationId xmlns:a16="http://schemas.microsoft.com/office/drawing/2014/main" id="{92923DEB-6907-FF4B-A22D-7D82BEFBE583}"/>
              </a:ext>
            </a:extLst>
          </p:cNvPr>
          <p:cNvSpPr>
            <a:spLocks noGrp="1"/>
          </p:cNvSpPr>
          <p:nvPr>
            <p:ph idx="1"/>
          </p:nvPr>
        </p:nvSpPr>
        <p:spPr/>
        <p:txBody>
          <a:bodyPr/>
          <a:lstStyle/>
          <a:p>
            <a:r>
              <a:rPr lang="en-VN" dirty="0"/>
              <a:t>JSX là viết tắt của cụm từ JavaScript + XML, đây là một nghệ chuyển đổi cú pháp dạng XML(thẻ) thành JavaScript, điều đó giúp lập trình viên có thể code ReactJS bằng cú pháp của XML thay vì sử dụng JavaScript</a:t>
            </a:r>
          </a:p>
          <a:p>
            <a:r>
              <a:rPr lang="en-VN" dirty="0"/>
              <a:t>JSX được reactJs sử dụng làm cú pháp để render ra giao diện</a:t>
            </a:r>
          </a:p>
          <a:p>
            <a:r>
              <a:rPr lang="en-VN" dirty="0"/>
              <a:t>JSX hỗ trợ auto binding, rất thuận tiện trong việc render giao diện từ data</a:t>
            </a:r>
          </a:p>
        </p:txBody>
      </p:sp>
    </p:spTree>
    <p:extLst>
      <p:ext uri="{BB962C8B-B14F-4D97-AF65-F5344CB8AC3E}">
        <p14:creationId xmlns:p14="http://schemas.microsoft.com/office/powerpoint/2010/main" val="1507316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8116-9A45-2C4C-B53E-4763DA44051D}"/>
              </a:ext>
            </a:extLst>
          </p:cNvPr>
          <p:cNvSpPr>
            <a:spLocks noGrp="1"/>
          </p:cNvSpPr>
          <p:nvPr>
            <p:ph type="title"/>
          </p:nvPr>
        </p:nvSpPr>
        <p:spPr/>
        <p:txBody>
          <a:bodyPr/>
          <a:lstStyle/>
          <a:p>
            <a:r>
              <a:rPr lang="en-VN" dirty="0"/>
              <a:t>State</a:t>
            </a:r>
          </a:p>
        </p:txBody>
      </p:sp>
      <p:sp>
        <p:nvSpPr>
          <p:cNvPr id="3" name="Content Placeholder 2">
            <a:extLst>
              <a:ext uri="{FF2B5EF4-FFF2-40B4-BE49-F238E27FC236}">
                <a16:creationId xmlns:a16="http://schemas.microsoft.com/office/drawing/2014/main" id="{D61E8D3C-9020-D846-AB62-43BDA575B00C}"/>
              </a:ext>
            </a:extLst>
          </p:cNvPr>
          <p:cNvSpPr>
            <a:spLocks noGrp="1"/>
          </p:cNvSpPr>
          <p:nvPr>
            <p:ph idx="1"/>
          </p:nvPr>
        </p:nvSpPr>
        <p:spPr/>
        <p:txBody>
          <a:bodyPr/>
          <a:lstStyle/>
          <a:p>
            <a:r>
              <a:rPr lang="en-VN" dirty="0"/>
              <a:t>State là một dạng biến đặc biệt trong một component, lưu trữ các dữ liệu động để “vẽ” giao diện</a:t>
            </a:r>
          </a:p>
          <a:p>
            <a:r>
              <a:rPr lang="en-VN" dirty="0"/>
              <a:t>Khi dữ liệu trong state thay đổi, giao diện trong component cũng được thay đổi một cách tự động.</a:t>
            </a:r>
          </a:p>
          <a:p>
            <a:r>
              <a:rPr lang="en-VN" dirty="0"/>
              <a:t> </a:t>
            </a:r>
          </a:p>
        </p:txBody>
      </p:sp>
      <p:pic>
        <p:nvPicPr>
          <p:cNvPr id="4" name="Picture 3">
            <a:extLst>
              <a:ext uri="{FF2B5EF4-FFF2-40B4-BE49-F238E27FC236}">
                <a16:creationId xmlns:a16="http://schemas.microsoft.com/office/drawing/2014/main" id="{B78FA124-3299-B247-AF21-DB5084E5F81B}"/>
              </a:ext>
            </a:extLst>
          </p:cNvPr>
          <p:cNvPicPr>
            <a:picLocks noChangeAspect="1"/>
          </p:cNvPicPr>
          <p:nvPr/>
        </p:nvPicPr>
        <p:blipFill>
          <a:blip r:embed="rId2"/>
          <a:stretch>
            <a:fillRect/>
          </a:stretch>
        </p:blipFill>
        <p:spPr>
          <a:xfrm>
            <a:off x="1292968" y="3429000"/>
            <a:ext cx="9372600" cy="457200"/>
          </a:xfrm>
          <a:prstGeom prst="rect">
            <a:avLst/>
          </a:prstGeom>
        </p:spPr>
      </p:pic>
    </p:spTree>
    <p:extLst>
      <p:ext uri="{BB962C8B-B14F-4D97-AF65-F5344CB8AC3E}">
        <p14:creationId xmlns:p14="http://schemas.microsoft.com/office/powerpoint/2010/main" val="818308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7C1C-4E26-C540-9173-3CBB597C7901}"/>
              </a:ext>
            </a:extLst>
          </p:cNvPr>
          <p:cNvSpPr>
            <a:spLocks noGrp="1"/>
          </p:cNvSpPr>
          <p:nvPr>
            <p:ph type="title"/>
          </p:nvPr>
        </p:nvSpPr>
        <p:spPr/>
        <p:txBody>
          <a:bodyPr/>
          <a:lstStyle/>
          <a:p>
            <a:r>
              <a:rPr lang="en-VN" dirty="0"/>
              <a:t>Props</a:t>
            </a:r>
          </a:p>
        </p:txBody>
      </p:sp>
      <p:sp>
        <p:nvSpPr>
          <p:cNvPr id="3" name="Content Placeholder 2">
            <a:extLst>
              <a:ext uri="{FF2B5EF4-FFF2-40B4-BE49-F238E27FC236}">
                <a16:creationId xmlns:a16="http://schemas.microsoft.com/office/drawing/2014/main" id="{45ACA321-7A66-914B-8A65-0057512346E0}"/>
              </a:ext>
            </a:extLst>
          </p:cNvPr>
          <p:cNvSpPr>
            <a:spLocks noGrp="1"/>
          </p:cNvSpPr>
          <p:nvPr>
            <p:ph idx="1"/>
          </p:nvPr>
        </p:nvSpPr>
        <p:spPr/>
        <p:txBody>
          <a:bodyPr/>
          <a:lstStyle/>
          <a:p>
            <a:r>
              <a:rPr lang="en-VN" dirty="0"/>
              <a:t>Props được coi như một tham số đầu vào của một component </a:t>
            </a:r>
          </a:p>
          <a:p>
            <a:r>
              <a:rPr lang="en-VN" dirty="0"/>
              <a:t>Props cho phép truyền dữ liệu từ component cha vào component con</a:t>
            </a:r>
          </a:p>
        </p:txBody>
      </p:sp>
    </p:spTree>
    <p:extLst>
      <p:ext uri="{BB962C8B-B14F-4D97-AF65-F5344CB8AC3E}">
        <p14:creationId xmlns:p14="http://schemas.microsoft.com/office/powerpoint/2010/main" val="4115542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13FF-B34A-9A4B-9BE8-D5BAA51BB20B}"/>
              </a:ext>
            </a:extLst>
          </p:cNvPr>
          <p:cNvSpPr>
            <a:spLocks noGrp="1"/>
          </p:cNvSpPr>
          <p:nvPr>
            <p:ph type="title"/>
          </p:nvPr>
        </p:nvSpPr>
        <p:spPr/>
        <p:txBody>
          <a:bodyPr/>
          <a:lstStyle/>
          <a:p>
            <a:r>
              <a:rPr lang="en-VN" dirty="0"/>
              <a:t>Viết thử một chương trình ReactJS</a:t>
            </a:r>
          </a:p>
        </p:txBody>
      </p:sp>
      <p:sp>
        <p:nvSpPr>
          <p:cNvPr id="3" name="Content Placeholder 2">
            <a:extLst>
              <a:ext uri="{FF2B5EF4-FFF2-40B4-BE49-F238E27FC236}">
                <a16:creationId xmlns:a16="http://schemas.microsoft.com/office/drawing/2014/main" id="{6CB13978-4221-C942-947C-1ECBBDF28587}"/>
              </a:ext>
            </a:extLst>
          </p:cNvPr>
          <p:cNvSpPr>
            <a:spLocks noGrp="1"/>
          </p:cNvSpPr>
          <p:nvPr>
            <p:ph idx="1"/>
          </p:nvPr>
        </p:nvSpPr>
        <p:spPr/>
        <p:txBody>
          <a:bodyPr/>
          <a:lstStyle/>
          <a:p>
            <a:r>
              <a:rPr lang="en-VN" dirty="0"/>
              <a:t>Giáo viên hướng dẫn học viên viết thử một chương tình ReactJS để làm quen với các thành phần cơ bản của ReactJS</a:t>
            </a:r>
          </a:p>
        </p:txBody>
      </p:sp>
    </p:spTree>
    <p:extLst>
      <p:ext uri="{BB962C8B-B14F-4D97-AF65-F5344CB8AC3E}">
        <p14:creationId xmlns:p14="http://schemas.microsoft.com/office/powerpoint/2010/main" val="2698487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72A0-B262-A148-BFBD-CA15DC9B4566}"/>
              </a:ext>
            </a:extLst>
          </p:cNvPr>
          <p:cNvSpPr>
            <a:spLocks noGrp="1"/>
          </p:cNvSpPr>
          <p:nvPr>
            <p:ph type="title"/>
          </p:nvPr>
        </p:nvSpPr>
        <p:spPr/>
        <p:txBody>
          <a:bodyPr/>
          <a:lstStyle/>
          <a:p>
            <a:r>
              <a:rPr lang="en-VN" dirty="0"/>
              <a:t>Tổng kết</a:t>
            </a:r>
          </a:p>
        </p:txBody>
      </p:sp>
      <p:sp>
        <p:nvSpPr>
          <p:cNvPr id="3" name="Content Placeholder 2">
            <a:extLst>
              <a:ext uri="{FF2B5EF4-FFF2-40B4-BE49-F238E27FC236}">
                <a16:creationId xmlns:a16="http://schemas.microsoft.com/office/drawing/2014/main" id="{5EEBC0DA-7952-344B-A0C3-B9E70E87AAF3}"/>
              </a:ext>
            </a:extLst>
          </p:cNvPr>
          <p:cNvSpPr>
            <a:spLocks noGrp="1"/>
          </p:cNvSpPr>
          <p:nvPr>
            <p:ph idx="1"/>
          </p:nvPr>
        </p:nvSpPr>
        <p:spPr/>
        <p:txBody>
          <a:bodyPr/>
          <a:lstStyle/>
          <a:p>
            <a:r>
              <a:rPr lang="en-VN" dirty="0"/>
              <a:t>Giới thiệu về ReactJS</a:t>
            </a:r>
          </a:p>
          <a:p>
            <a:r>
              <a:rPr lang="en-VN" dirty="0"/>
              <a:t>Ưu nhược điểm của ReactJS</a:t>
            </a:r>
          </a:p>
          <a:p>
            <a:r>
              <a:rPr lang="en-VN" dirty="0"/>
              <a:t>Cài đặt môi trường phát triển ReactJS</a:t>
            </a:r>
          </a:p>
          <a:p>
            <a:r>
              <a:rPr lang="en-VN" dirty="0"/>
              <a:t>Kiến trúc tổng quan và các thành phần cơ bản</a:t>
            </a:r>
          </a:p>
          <a:p>
            <a:r>
              <a:rPr lang="en-VN" dirty="0"/>
              <a:t>Xây dựng một ứng dụng ReactJS cơ bản</a:t>
            </a:r>
          </a:p>
        </p:txBody>
      </p:sp>
    </p:spTree>
    <p:extLst>
      <p:ext uri="{BB962C8B-B14F-4D97-AF65-F5344CB8AC3E}">
        <p14:creationId xmlns:p14="http://schemas.microsoft.com/office/powerpoint/2010/main" val="182034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035C-7C26-0F48-9B6A-AA3C743AB073}"/>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96FB7BB4-3649-D04C-AF90-3AA8609D51F0}"/>
              </a:ext>
            </a:extLst>
          </p:cNvPr>
          <p:cNvSpPr>
            <a:spLocks noGrp="1"/>
          </p:cNvSpPr>
          <p:nvPr>
            <p:ph idx="1"/>
          </p:nvPr>
        </p:nvSpPr>
        <p:spPr/>
        <p:txBody>
          <a:bodyPr/>
          <a:lstStyle/>
          <a:p>
            <a:r>
              <a:rPr lang="en-VN" dirty="0"/>
              <a:t>Giới thiệu về ReactJS</a:t>
            </a:r>
          </a:p>
          <a:p>
            <a:r>
              <a:rPr lang="en-VN" dirty="0"/>
              <a:t>Ưu nhược điểm của ReactJS</a:t>
            </a:r>
          </a:p>
          <a:p>
            <a:r>
              <a:rPr lang="en-VN" dirty="0"/>
              <a:t>Cài đặt môi trường phát triển ReactJS</a:t>
            </a:r>
          </a:p>
          <a:p>
            <a:r>
              <a:rPr lang="en-VN" dirty="0"/>
              <a:t>Kiến trúc tổng quan và các thành phần cơ bản</a:t>
            </a:r>
          </a:p>
          <a:p>
            <a:r>
              <a:rPr lang="en-VN" dirty="0"/>
              <a:t>Xây dựng một ứng dụng ReactJS cơ bản</a:t>
            </a:r>
          </a:p>
        </p:txBody>
      </p:sp>
    </p:spTree>
    <p:extLst>
      <p:ext uri="{BB962C8B-B14F-4D97-AF65-F5344CB8AC3E}">
        <p14:creationId xmlns:p14="http://schemas.microsoft.com/office/powerpoint/2010/main" val="193411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E374-9DFA-A249-ACC0-54C4BF305411}"/>
              </a:ext>
            </a:extLst>
          </p:cNvPr>
          <p:cNvSpPr>
            <a:spLocks noGrp="1"/>
          </p:cNvSpPr>
          <p:nvPr>
            <p:ph type="title"/>
          </p:nvPr>
        </p:nvSpPr>
        <p:spPr/>
        <p:txBody>
          <a:bodyPr/>
          <a:lstStyle/>
          <a:p>
            <a:r>
              <a:rPr lang="en-VN" dirty="0"/>
              <a:t>Giới thiệu về ReactJS</a:t>
            </a:r>
          </a:p>
        </p:txBody>
      </p:sp>
      <p:sp>
        <p:nvSpPr>
          <p:cNvPr id="3" name="Content Placeholder 2">
            <a:extLst>
              <a:ext uri="{FF2B5EF4-FFF2-40B4-BE49-F238E27FC236}">
                <a16:creationId xmlns:a16="http://schemas.microsoft.com/office/drawing/2014/main" id="{F8146FBF-90B7-AC45-9372-E05C6C28A7B7}"/>
              </a:ext>
            </a:extLst>
          </p:cNvPr>
          <p:cNvSpPr>
            <a:spLocks noGrp="1"/>
          </p:cNvSpPr>
          <p:nvPr>
            <p:ph idx="1"/>
          </p:nvPr>
        </p:nvSpPr>
        <p:spPr/>
        <p:txBody>
          <a:bodyPr/>
          <a:lstStyle/>
          <a:p>
            <a:r>
              <a:rPr lang="en-VN" dirty="0"/>
              <a:t>ReactJS là một thư viện JavaScript phát triển bởi facebook</a:t>
            </a:r>
          </a:p>
          <a:p>
            <a:r>
              <a:rPr lang="en-VN" dirty="0"/>
              <a:t>Có thể coi ReactJS như một framework </a:t>
            </a:r>
          </a:p>
          <a:p>
            <a:r>
              <a:rPr lang="en-VN" dirty="0"/>
              <a:t>ReactJS ra đời để giúp đơn giản hoá việc lập trình frontend </a:t>
            </a:r>
          </a:p>
          <a:p>
            <a:r>
              <a:rPr lang="en-VN" dirty="0"/>
              <a:t>Việc sử dụng ReactJS sẽ giúp lập trình viên giảm tải được việc thao tác DOM, thay vào đó lập trình viên sẽ tập trung chủ yếu vào việc xử lý dữ liệu</a:t>
            </a:r>
          </a:p>
          <a:p>
            <a:r>
              <a:rPr lang="en-VN" dirty="0"/>
              <a:t>ReactJS giúp phát triển các trang web heavy frontend và SPA một cách dễ dàng</a:t>
            </a:r>
          </a:p>
          <a:p>
            <a:r>
              <a:rPr lang="en-VN" dirty="0"/>
              <a:t>ReactJS hoàn toàn open source</a:t>
            </a:r>
          </a:p>
          <a:p>
            <a:r>
              <a:rPr lang="en-VN" dirty="0"/>
              <a:t>Hệ sinh thái của ReactJS rất lớn, từ web cho đến mobile</a:t>
            </a:r>
          </a:p>
          <a:p>
            <a:r>
              <a:rPr lang="en-VN" dirty="0"/>
              <a:t>Cộng đồng lớn mạnh</a:t>
            </a:r>
          </a:p>
        </p:txBody>
      </p:sp>
    </p:spTree>
    <p:extLst>
      <p:ext uri="{BB962C8B-B14F-4D97-AF65-F5344CB8AC3E}">
        <p14:creationId xmlns:p14="http://schemas.microsoft.com/office/powerpoint/2010/main" val="344817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EC91-D916-E74F-B538-AC09FDF7D1AD}"/>
              </a:ext>
            </a:extLst>
          </p:cNvPr>
          <p:cNvSpPr>
            <a:spLocks noGrp="1"/>
          </p:cNvSpPr>
          <p:nvPr>
            <p:ph type="title"/>
          </p:nvPr>
        </p:nvSpPr>
        <p:spPr/>
        <p:txBody>
          <a:bodyPr/>
          <a:lstStyle/>
          <a:p>
            <a:r>
              <a:rPr lang="en-VN" dirty="0"/>
              <a:t>Ưu điểm </a:t>
            </a:r>
          </a:p>
        </p:txBody>
      </p:sp>
      <p:sp>
        <p:nvSpPr>
          <p:cNvPr id="3" name="Content Placeholder 2">
            <a:extLst>
              <a:ext uri="{FF2B5EF4-FFF2-40B4-BE49-F238E27FC236}">
                <a16:creationId xmlns:a16="http://schemas.microsoft.com/office/drawing/2014/main" id="{AE1661F2-7E69-3744-9BF7-05D132512E00}"/>
              </a:ext>
            </a:extLst>
          </p:cNvPr>
          <p:cNvSpPr>
            <a:spLocks noGrp="1"/>
          </p:cNvSpPr>
          <p:nvPr>
            <p:ph idx="1"/>
          </p:nvPr>
        </p:nvSpPr>
        <p:spPr/>
        <p:txBody>
          <a:bodyPr/>
          <a:lstStyle/>
          <a:p>
            <a:r>
              <a:rPr lang="en-VN" dirty="0"/>
              <a:t>Dễ học ( mọi người bảo thế) nhưng thực tế khó học</a:t>
            </a:r>
          </a:p>
          <a:p>
            <a:r>
              <a:rPr lang="en-VN" dirty="0"/>
              <a:t>Dễ cài đặt </a:t>
            </a:r>
          </a:p>
          <a:p>
            <a:r>
              <a:rPr lang="en-VN" dirty="0"/>
              <a:t>Dễ đưa vào dự án </a:t>
            </a:r>
          </a:p>
          <a:p>
            <a:r>
              <a:rPr lang="en-VN" dirty="0"/>
              <a:t>Đa nền tảng (web và mobile)</a:t>
            </a:r>
          </a:p>
          <a:p>
            <a:r>
              <a:rPr lang="en-VN" dirty="0"/>
              <a:t>Open Source</a:t>
            </a:r>
          </a:p>
          <a:p>
            <a:r>
              <a:rPr lang="en-VN" dirty="0"/>
              <a:t>Cộng đồng lớn </a:t>
            </a:r>
          </a:p>
          <a:p>
            <a:r>
              <a:rPr lang="en-VN" dirty="0"/>
              <a:t>Dễ kiếm việc </a:t>
            </a:r>
          </a:p>
        </p:txBody>
      </p:sp>
    </p:spTree>
    <p:extLst>
      <p:ext uri="{BB962C8B-B14F-4D97-AF65-F5344CB8AC3E}">
        <p14:creationId xmlns:p14="http://schemas.microsoft.com/office/powerpoint/2010/main" val="257594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A3F3-D39F-3D4F-816E-8F4B9679059E}"/>
              </a:ext>
            </a:extLst>
          </p:cNvPr>
          <p:cNvSpPr>
            <a:spLocks noGrp="1"/>
          </p:cNvSpPr>
          <p:nvPr>
            <p:ph type="title"/>
          </p:nvPr>
        </p:nvSpPr>
        <p:spPr/>
        <p:txBody>
          <a:bodyPr/>
          <a:lstStyle/>
          <a:p>
            <a:r>
              <a:rPr lang="en-VN" dirty="0"/>
              <a:t>Nhược điểm</a:t>
            </a:r>
          </a:p>
        </p:txBody>
      </p:sp>
      <p:sp>
        <p:nvSpPr>
          <p:cNvPr id="3" name="Content Placeholder 2">
            <a:extLst>
              <a:ext uri="{FF2B5EF4-FFF2-40B4-BE49-F238E27FC236}">
                <a16:creationId xmlns:a16="http://schemas.microsoft.com/office/drawing/2014/main" id="{1A515E4E-4DC6-1840-A5BB-3F7931C003DE}"/>
              </a:ext>
            </a:extLst>
          </p:cNvPr>
          <p:cNvSpPr>
            <a:spLocks noGrp="1"/>
          </p:cNvSpPr>
          <p:nvPr>
            <p:ph idx="1"/>
          </p:nvPr>
        </p:nvSpPr>
        <p:spPr/>
        <p:txBody>
          <a:bodyPr/>
          <a:lstStyle/>
          <a:p>
            <a:r>
              <a:rPr lang="en-VN" dirty="0"/>
              <a:t>Khó học (thầy bảo thế)</a:t>
            </a:r>
          </a:p>
          <a:p>
            <a:r>
              <a:rPr lang="en-VN" dirty="0"/>
              <a:t>Phân mảnh, không nhất quán</a:t>
            </a:r>
          </a:p>
          <a:p>
            <a:r>
              <a:rPr lang="en-VN" dirty="0"/>
              <a:t>Đưa ra quá nhiều vấn đề nhưng ko có cách giải quyết triệt để ( ko stable)</a:t>
            </a:r>
          </a:p>
        </p:txBody>
      </p:sp>
    </p:spTree>
    <p:extLst>
      <p:ext uri="{BB962C8B-B14F-4D97-AF65-F5344CB8AC3E}">
        <p14:creationId xmlns:p14="http://schemas.microsoft.com/office/powerpoint/2010/main" val="185184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FD6A-81DD-E243-A123-E41182F63F93}"/>
              </a:ext>
            </a:extLst>
          </p:cNvPr>
          <p:cNvSpPr>
            <a:spLocks noGrp="1"/>
          </p:cNvSpPr>
          <p:nvPr>
            <p:ph type="title"/>
          </p:nvPr>
        </p:nvSpPr>
        <p:spPr/>
        <p:txBody>
          <a:bodyPr>
            <a:normAutofit fontScale="90000"/>
          </a:bodyPr>
          <a:lstStyle/>
          <a:p>
            <a:r>
              <a:rPr lang="en-VN" dirty="0"/>
              <a:t>Cài đặt môi trường phát triển ReactJS</a:t>
            </a:r>
          </a:p>
        </p:txBody>
      </p:sp>
      <p:sp>
        <p:nvSpPr>
          <p:cNvPr id="3" name="Content Placeholder 2">
            <a:extLst>
              <a:ext uri="{FF2B5EF4-FFF2-40B4-BE49-F238E27FC236}">
                <a16:creationId xmlns:a16="http://schemas.microsoft.com/office/drawing/2014/main" id="{2469A2E7-F798-8F4B-B645-B619EA22265B}"/>
              </a:ext>
            </a:extLst>
          </p:cNvPr>
          <p:cNvSpPr>
            <a:spLocks noGrp="1"/>
          </p:cNvSpPr>
          <p:nvPr>
            <p:ph idx="1"/>
          </p:nvPr>
        </p:nvSpPr>
        <p:spPr/>
        <p:txBody>
          <a:bodyPr/>
          <a:lstStyle/>
          <a:p>
            <a:r>
              <a:rPr lang="en-VN" dirty="0"/>
              <a:t>Để phát triển một ứng dụng trên nền tảng ReactJS, có hai cách</a:t>
            </a:r>
          </a:p>
          <a:p>
            <a:r>
              <a:rPr lang="en-VN" dirty="0"/>
              <a:t>Cách 1: Nhúng thư viện ReactJS trực tiếp vào website đã có sẵn </a:t>
            </a:r>
          </a:p>
          <a:p>
            <a:r>
              <a:rPr lang="en-VN" dirty="0"/>
              <a:t>Cách 2 : Phát triển một ứng dụng full ReactJS từ đầu</a:t>
            </a:r>
          </a:p>
          <a:p>
            <a:r>
              <a:rPr lang="en-VN" dirty="0"/>
              <a:t>Cách 1 sẽ dễ dàng với những website nhỏ và có sẵn nhưng khi scale up website lên sẽ rất khó và phức tạp, do đó khi phát triển các ứng dụng frontend nặng thì bạn nên sử dụng cách thứ hai</a:t>
            </a:r>
          </a:p>
          <a:p>
            <a:r>
              <a:rPr lang="en-VN" dirty="0"/>
              <a:t>Trong slide này chúng ta sẽ đi theo cách thứ hai</a:t>
            </a:r>
          </a:p>
        </p:txBody>
      </p:sp>
    </p:spTree>
    <p:extLst>
      <p:ext uri="{BB962C8B-B14F-4D97-AF65-F5344CB8AC3E}">
        <p14:creationId xmlns:p14="http://schemas.microsoft.com/office/powerpoint/2010/main" val="330659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0AD5-AAA7-9A43-BC66-711E681B2E31}"/>
              </a:ext>
            </a:extLst>
          </p:cNvPr>
          <p:cNvSpPr>
            <a:spLocks noGrp="1"/>
          </p:cNvSpPr>
          <p:nvPr>
            <p:ph type="title"/>
          </p:nvPr>
        </p:nvSpPr>
        <p:spPr/>
        <p:txBody>
          <a:bodyPr>
            <a:normAutofit fontScale="90000"/>
          </a:bodyPr>
          <a:lstStyle/>
          <a:p>
            <a:r>
              <a:rPr lang="en-VN" dirty="0"/>
              <a:t>Cài đặt môi trường phát triển ReactJS</a:t>
            </a:r>
          </a:p>
        </p:txBody>
      </p:sp>
      <p:sp>
        <p:nvSpPr>
          <p:cNvPr id="3" name="Content Placeholder 2">
            <a:extLst>
              <a:ext uri="{FF2B5EF4-FFF2-40B4-BE49-F238E27FC236}">
                <a16:creationId xmlns:a16="http://schemas.microsoft.com/office/drawing/2014/main" id="{2B0E0503-963F-0942-8F98-234D209C029D}"/>
              </a:ext>
            </a:extLst>
          </p:cNvPr>
          <p:cNvSpPr>
            <a:spLocks noGrp="1"/>
          </p:cNvSpPr>
          <p:nvPr>
            <p:ph idx="1"/>
          </p:nvPr>
        </p:nvSpPr>
        <p:spPr/>
        <p:txBody>
          <a:bodyPr/>
          <a:lstStyle/>
          <a:p>
            <a:r>
              <a:rPr lang="en-VN" dirty="0"/>
              <a:t>Để lập trình reactjs, bạn chỉ cần cài đặt nodejs (phiên bản mới nhất)</a:t>
            </a:r>
          </a:p>
          <a:p>
            <a:r>
              <a:rPr lang="en-VN" dirty="0"/>
              <a:t>Chrome </a:t>
            </a:r>
          </a:p>
          <a:p>
            <a:r>
              <a:rPr lang="en-VN" dirty="0"/>
              <a:t>VS Code</a:t>
            </a:r>
          </a:p>
        </p:txBody>
      </p:sp>
    </p:spTree>
    <p:extLst>
      <p:ext uri="{BB962C8B-B14F-4D97-AF65-F5344CB8AC3E}">
        <p14:creationId xmlns:p14="http://schemas.microsoft.com/office/powerpoint/2010/main" val="1012529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6C57-8056-5143-9F66-E2B1602E110E}"/>
              </a:ext>
            </a:extLst>
          </p:cNvPr>
          <p:cNvSpPr>
            <a:spLocks noGrp="1"/>
          </p:cNvSpPr>
          <p:nvPr>
            <p:ph type="title"/>
          </p:nvPr>
        </p:nvSpPr>
        <p:spPr/>
        <p:txBody>
          <a:bodyPr/>
          <a:lstStyle/>
          <a:p>
            <a:r>
              <a:rPr lang="en-VN" dirty="0"/>
              <a:t>Tạo một ứng dụng ReactJS</a:t>
            </a:r>
          </a:p>
        </p:txBody>
      </p:sp>
      <p:sp>
        <p:nvSpPr>
          <p:cNvPr id="3" name="Content Placeholder 2">
            <a:extLst>
              <a:ext uri="{FF2B5EF4-FFF2-40B4-BE49-F238E27FC236}">
                <a16:creationId xmlns:a16="http://schemas.microsoft.com/office/drawing/2014/main" id="{A6BE5231-1A64-C547-8AE6-5840DCA2AE18}"/>
              </a:ext>
            </a:extLst>
          </p:cNvPr>
          <p:cNvSpPr>
            <a:spLocks noGrp="1"/>
          </p:cNvSpPr>
          <p:nvPr>
            <p:ph idx="1"/>
          </p:nvPr>
        </p:nvSpPr>
        <p:spPr/>
        <p:txBody>
          <a:bodyPr/>
          <a:lstStyle/>
          <a:p>
            <a:r>
              <a:rPr lang="en-VN" dirty="0"/>
              <a:t>Để tạo một ứng dụng ReactJS, bạn có thể sử dụng </a:t>
            </a:r>
            <a:r>
              <a:rPr lang="en-VN" dirty="0">
                <a:hlinkClick r:id="rId2"/>
              </a:rPr>
              <a:t>create-react-app</a:t>
            </a:r>
            <a:r>
              <a:rPr lang="en-VN" dirty="0"/>
              <a:t> tool</a:t>
            </a:r>
          </a:p>
          <a:p>
            <a:r>
              <a:rPr lang="en-VN" dirty="0"/>
              <a:t>Tại nơi chứa project, gõ lệnh </a:t>
            </a:r>
            <a:r>
              <a:rPr lang="en-US" b="1" dirty="0" err="1"/>
              <a:t>npx</a:t>
            </a:r>
            <a:r>
              <a:rPr lang="en-US" b="1" dirty="0"/>
              <a:t> create-react-app my-app</a:t>
            </a:r>
          </a:p>
          <a:p>
            <a:r>
              <a:rPr lang="en-US" dirty="0"/>
              <a:t>Create-react-app tool </a:t>
            </a:r>
            <a:r>
              <a:rPr lang="en-US" dirty="0" err="1"/>
              <a:t>sẽ</a:t>
            </a:r>
            <a:r>
              <a:rPr lang="en-US" dirty="0"/>
              <a:t> </a:t>
            </a:r>
            <a:r>
              <a:rPr lang="en-US" dirty="0" err="1"/>
              <a:t>tiến</a:t>
            </a:r>
            <a:r>
              <a:rPr lang="en-US" dirty="0"/>
              <a:t> </a:t>
            </a:r>
            <a:r>
              <a:rPr lang="en-US" dirty="0" err="1"/>
              <a:t>hành</a:t>
            </a:r>
            <a:r>
              <a:rPr lang="en-US" dirty="0"/>
              <a:t> </a:t>
            </a:r>
            <a:r>
              <a:rPr lang="en-US" dirty="0" err="1"/>
              <a:t>cài</a:t>
            </a:r>
            <a:r>
              <a:rPr lang="en-US" dirty="0"/>
              <a:t> </a:t>
            </a:r>
            <a:r>
              <a:rPr lang="en-US" dirty="0" err="1"/>
              <a:t>đặt</a:t>
            </a:r>
            <a:r>
              <a:rPr lang="en-US" dirty="0"/>
              <a:t> </a:t>
            </a:r>
            <a:r>
              <a:rPr lang="en-US" dirty="0" err="1"/>
              <a:t>các</a:t>
            </a:r>
            <a:r>
              <a:rPr lang="en-US" dirty="0"/>
              <a:t> package </a:t>
            </a:r>
            <a:r>
              <a:rPr lang="en-US" dirty="0" err="1"/>
              <a:t>và</a:t>
            </a:r>
            <a:r>
              <a:rPr lang="en-US" dirty="0"/>
              <a:t> seeding </a:t>
            </a:r>
            <a:r>
              <a:rPr lang="en-US" dirty="0" err="1"/>
              <a:t>một</a:t>
            </a:r>
            <a:r>
              <a:rPr lang="en-US" dirty="0"/>
              <a:t> </a:t>
            </a:r>
            <a:r>
              <a:rPr lang="en-US" dirty="0" err="1"/>
              <a:t>khung</a:t>
            </a:r>
            <a:r>
              <a:rPr lang="en-US" dirty="0"/>
              <a:t> </a:t>
            </a:r>
            <a:r>
              <a:rPr lang="en-US" dirty="0" err="1"/>
              <a:t>dự</a:t>
            </a:r>
            <a:r>
              <a:rPr lang="en-US" dirty="0"/>
              <a:t> </a:t>
            </a:r>
            <a:r>
              <a:rPr lang="en-US" dirty="0" err="1"/>
              <a:t>án</a:t>
            </a:r>
            <a:r>
              <a:rPr lang="en-US" dirty="0"/>
              <a:t> react </a:t>
            </a:r>
            <a:r>
              <a:rPr lang="en-US" dirty="0" err="1"/>
              <a:t>cần</a:t>
            </a:r>
            <a:r>
              <a:rPr lang="en-US" dirty="0"/>
              <a:t> </a:t>
            </a:r>
            <a:r>
              <a:rPr lang="en-US" dirty="0" err="1"/>
              <a:t>thiết</a:t>
            </a:r>
            <a:r>
              <a:rPr lang="en-US" dirty="0"/>
              <a:t> </a:t>
            </a:r>
            <a:r>
              <a:rPr lang="en-US" dirty="0" err="1"/>
              <a:t>cho</a:t>
            </a:r>
            <a:r>
              <a:rPr lang="en-US" dirty="0"/>
              <a:t> </a:t>
            </a:r>
            <a:r>
              <a:rPr lang="en-US" dirty="0" err="1"/>
              <a:t>bạn</a:t>
            </a:r>
            <a:endParaRPr lang="en-US" dirty="0"/>
          </a:p>
          <a:p>
            <a:r>
              <a:rPr lang="en-US" dirty="0"/>
              <a:t>Sau </a:t>
            </a:r>
            <a:r>
              <a:rPr lang="en-US" dirty="0" err="1"/>
              <a:t>khi</a:t>
            </a:r>
            <a:r>
              <a:rPr lang="en-US" dirty="0"/>
              <a:t> </a:t>
            </a:r>
            <a:r>
              <a:rPr lang="en-US" dirty="0" err="1"/>
              <a:t>tạo</a:t>
            </a:r>
            <a:r>
              <a:rPr lang="en-US" dirty="0"/>
              <a:t> </a:t>
            </a:r>
            <a:r>
              <a:rPr lang="en-US" dirty="0" err="1"/>
              <a:t>xong</a:t>
            </a:r>
            <a:r>
              <a:rPr lang="en-US" dirty="0"/>
              <a:t> project, </a:t>
            </a:r>
            <a:r>
              <a:rPr lang="en-US" dirty="0" err="1"/>
              <a:t>mở</a:t>
            </a:r>
            <a:r>
              <a:rPr lang="en-US" dirty="0"/>
              <a:t> </a:t>
            </a:r>
            <a:r>
              <a:rPr lang="en-US" dirty="0" err="1"/>
              <a:t>cmd</a:t>
            </a:r>
            <a:r>
              <a:rPr lang="en-US" dirty="0"/>
              <a:t> </a:t>
            </a:r>
            <a:r>
              <a:rPr lang="en-US" dirty="0" err="1"/>
              <a:t>tại</a:t>
            </a:r>
            <a:r>
              <a:rPr lang="en-US" dirty="0"/>
              <a:t> </a:t>
            </a:r>
            <a:r>
              <a:rPr lang="en-US" dirty="0" err="1"/>
              <a:t>thư</a:t>
            </a:r>
            <a:r>
              <a:rPr lang="en-US" dirty="0"/>
              <a:t> </a:t>
            </a:r>
            <a:r>
              <a:rPr lang="en-US" dirty="0" err="1"/>
              <a:t>mục</a:t>
            </a:r>
            <a:r>
              <a:rPr lang="en-US" dirty="0"/>
              <a:t> </a:t>
            </a:r>
            <a:r>
              <a:rPr lang="en-US" dirty="0" err="1"/>
              <a:t>dự</a:t>
            </a:r>
            <a:r>
              <a:rPr lang="en-US" dirty="0"/>
              <a:t> </a:t>
            </a:r>
            <a:r>
              <a:rPr lang="en-US" dirty="0" err="1"/>
              <a:t>án</a:t>
            </a:r>
            <a:r>
              <a:rPr lang="en-US" dirty="0"/>
              <a:t> </a:t>
            </a:r>
            <a:r>
              <a:rPr lang="en-US" dirty="0" err="1"/>
              <a:t>gõ</a:t>
            </a:r>
            <a:r>
              <a:rPr lang="en-US" dirty="0"/>
              <a:t> </a:t>
            </a:r>
            <a:r>
              <a:rPr lang="en-US" dirty="0" err="1"/>
              <a:t>lệnh</a:t>
            </a:r>
            <a:r>
              <a:rPr lang="en-US" dirty="0"/>
              <a:t> </a:t>
            </a:r>
            <a:r>
              <a:rPr lang="en-US" b="1" dirty="0" err="1"/>
              <a:t>npm</a:t>
            </a:r>
            <a:r>
              <a:rPr lang="en-US" b="1" dirty="0"/>
              <a:t> start </a:t>
            </a:r>
            <a:r>
              <a:rPr lang="en-US" dirty="0" err="1"/>
              <a:t>để</a:t>
            </a:r>
            <a:r>
              <a:rPr lang="en-US" dirty="0"/>
              <a:t> serve </a:t>
            </a:r>
            <a:r>
              <a:rPr lang="en-US" dirty="0" err="1"/>
              <a:t>dự</a:t>
            </a:r>
            <a:r>
              <a:rPr lang="en-US" dirty="0"/>
              <a:t> </a:t>
            </a:r>
            <a:r>
              <a:rPr lang="en-US" dirty="0" err="1"/>
              <a:t>án</a:t>
            </a:r>
            <a:r>
              <a:rPr lang="en-US" dirty="0"/>
              <a:t> (</a:t>
            </a:r>
            <a:r>
              <a:rPr lang="en-US" dirty="0" err="1"/>
              <a:t>giống</a:t>
            </a:r>
            <a:r>
              <a:rPr lang="en-US" dirty="0"/>
              <a:t> </a:t>
            </a:r>
            <a:r>
              <a:rPr lang="en-US" dirty="0" err="1"/>
              <a:t>với</a:t>
            </a:r>
            <a:r>
              <a:rPr lang="en-US" dirty="0"/>
              <a:t> </a:t>
            </a:r>
            <a:r>
              <a:rPr lang="en-US" dirty="0" err="1"/>
              <a:t>sử</a:t>
            </a:r>
            <a:r>
              <a:rPr lang="en-US" dirty="0"/>
              <a:t> </a:t>
            </a:r>
            <a:r>
              <a:rPr lang="en-US" dirty="0" err="1"/>
              <a:t>dụng</a:t>
            </a:r>
            <a:r>
              <a:rPr lang="en-US" dirty="0"/>
              <a:t> gulp)</a:t>
            </a:r>
          </a:p>
        </p:txBody>
      </p:sp>
    </p:spTree>
    <p:extLst>
      <p:ext uri="{BB962C8B-B14F-4D97-AF65-F5344CB8AC3E}">
        <p14:creationId xmlns:p14="http://schemas.microsoft.com/office/powerpoint/2010/main" val="2660452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2CB4-0928-CF4D-B21C-909827CF34A1}"/>
              </a:ext>
            </a:extLst>
          </p:cNvPr>
          <p:cNvSpPr>
            <a:spLocks noGrp="1"/>
          </p:cNvSpPr>
          <p:nvPr>
            <p:ph type="title"/>
          </p:nvPr>
        </p:nvSpPr>
        <p:spPr/>
        <p:txBody>
          <a:bodyPr/>
          <a:lstStyle/>
          <a:p>
            <a:r>
              <a:rPr lang="en-VN" dirty="0"/>
              <a:t>Cấu trúc dự án ReactJS</a:t>
            </a:r>
          </a:p>
        </p:txBody>
      </p:sp>
      <p:pic>
        <p:nvPicPr>
          <p:cNvPr id="4" name="Content Placeholder 3">
            <a:extLst>
              <a:ext uri="{FF2B5EF4-FFF2-40B4-BE49-F238E27FC236}">
                <a16:creationId xmlns:a16="http://schemas.microsoft.com/office/drawing/2014/main" id="{B14E96FE-9DA9-944C-BEAD-131A48593D3E}"/>
              </a:ext>
            </a:extLst>
          </p:cNvPr>
          <p:cNvPicPr>
            <a:picLocks noGrp="1" noChangeAspect="1"/>
          </p:cNvPicPr>
          <p:nvPr>
            <p:ph idx="1"/>
          </p:nvPr>
        </p:nvPicPr>
        <p:blipFill>
          <a:blip r:embed="rId2"/>
          <a:stretch>
            <a:fillRect/>
          </a:stretch>
        </p:blipFill>
        <p:spPr>
          <a:xfrm>
            <a:off x="1170744" y="1860246"/>
            <a:ext cx="9432405" cy="4738688"/>
          </a:xfrm>
          <a:prstGeom prst="rect">
            <a:avLst/>
          </a:prstGeom>
        </p:spPr>
      </p:pic>
    </p:spTree>
    <p:extLst>
      <p:ext uri="{BB962C8B-B14F-4D97-AF65-F5344CB8AC3E}">
        <p14:creationId xmlns:p14="http://schemas.microsoft.com/office/powerpoint/2010/main" val="1258003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327</TotalTime>
  <Words>898</Words>
  <Application>Microsoft Macintosh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Garamond</vt:lpstr>
      <vt:lpstr>Savon</vt:lpstr>
      <vt:lpstr>NHẬP MÔN REACTJS</vt:lpstr>
      <vt:lpstr>Tổng quan</vt:lpstr>
      <vt:lpstr>Giới thiệu về ReactJS</vt:lpstr>
      <vt:lpstr>Ưu điểm </vt:lpstr>
      <vt:lpstr>Nhược điểm</vt:lpstr>
      <vt:lpstr>Cài đặt môi trường phát triển ReactJS</vt:lpstr>
      <vt:lpstr>Cài đặt môi trường phát triển ReactJS</vt:lpstr>
      <vt:lpstr>Tạo một ứng dụng ReactJS</vt:lpstr>
      <vt:lpstr>Cấu trúc dự án ReactJS</vt:lpstr>
      <vt:lpstr>Cấu trúc của một dự án ReactJS</vt:lpstr>
      <vt:lpstr>Kiến trúc của ReactJS</vt:lpstr>
      <vt:lpstr>Các thành phần cơ bản của reactJS</vt:lpstr>
      <vt:lpstr>Component</vt:lpstr>
      <vt:lpstr>JSX</vt:lpstr>
      <vt:lpstr>State</vt:lpstr>
      <vt:lpstr>Props</vt:lpstr>
      <vt:lpstr>Viết thử một chương trình ReactJS</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REACTJS</dc:title>
  <dc:creator>Microsoft Office User</dc:creator>
  <cp:lastModifiedBy>Microsoft Office User</cp:lastModifiedBy>
  <cp:revision>21</cp:revision>
  <dcterms:created xsi:type="dcterms:W3CDTF">2021-06-13T14:29:28Z</dcterms:created>
  <dcterms:modified xsi:type="dcterms:W3CDTF">2021-06-14T03:28:23Z</dcterms:modified>
</cp:coreProperties>
</file>