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81" r:id="rId5"/>
    <p:sldId id="283" r:id="rId6"/>
    <p:sldId id="295" r:id="rId7"/>
    <p:sldId id="304" r:id="rId8"/>
    <p:sldId id="294" r:id="rId9"/>
    <p:sldId id="284" r:id="rId10"/>
    <p:sldId id="291" r:id="rId11"/>
    <p:sldId id="292" r:id="rId12"/>
    <p:sldId id="293" r:id="rId13"/>
    <p:sldId id="285" r:id="rId14"/>
    <p:sldId id="298" r:id="rId15"/>
    <p:sldId id="299" r:id="rId16"/>
    <p:sldId id="297" r:id="rId17"/>
    <p:sldId id="286" r:id="rId18"/>
    <p:sldId id="296" r:id="rId19"/>
    <p:sldId id="273" r:id="rId20"/>
    <p:sldId id="300" r:id="rId21"/>
    <p:sldId id="301" r:id="rId22"/>
    <p:sldId id="302" r:id="rId23"/>
    <p:sldId id="30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405"/>
  </p:normalViewPr>
  <p:slideViewPr>
    <p:cSldViewPr snapToGrid="0" snapToObjects="1">
      <p:cViewPr varScale="1">
        <p:scale>
          <a:sx n="112" d="100"/>
          <a:sy n="112" d="100"/>
        </p:scale>
        <p:origin x="2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7/5/21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7/5/21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7/5/21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7/5/21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7/5/21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xios/axios#request-confi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68C5-8379-144D-B985-DFCAA430BF5F}"/>
              </a:ext>
            </a:extLst>
          </p:cNvPr>
          <p:cNvSpPr>
            <a:spLocks noGrp="1"/>
          </p:cNvSpPr>
          <p:nvPr>
            <p:ph type="ctrTitle"/>
          </p:nvPr>
        </p:nvSpPr>
        <p:spPr>
          <a:xfrm>
            <a:off x="1563969" y="2205562"/>
            <a:ext cx="9068586" cy="2590800"/>
          </a:xfrm>
        </p:spPr>
        <p:txBody>
          <a:bodyPr/>
          <a:lstStyle/>
          <a:p>
            <a:r>
              <a:rPr lang="en-VN" dirty="0"/>
              <a:t>AJAX VÀ AXIOS</a:t>
            </a:r>
          </a:p>
        </p:txBody>
      </p:sp>
      <p:sp>
        <p:nvSpPr>
          <p:cNvPr id="3" name="Subtitle 2">
            <a:extLst>
              <a:ext uri="{FF2B5EF4-FFF2-40B4-BE49-F238E27FC236}">
                <a16:creationId xmlns:a16="http://schemas.microsoft.com/office/drawing/2014/main" id="{91F11358-C7F6-4143-A2C6-449969FF4E91}"/>
              </a:ext>
            </a:extLst>
          </p:cNvPr>
          <p:cNvSpPr>
            <a:spLocks noGrp="1"/>
          </p:cNvSpPr>
          <p:nvPr>
            <p:ph type="subTitle" idx="1"/>
          </p:nvPr>
        </p:nvSpPr>
        <p:spPr>
          <a:xfrm>
            <a:off x="1561707" y="4894333"/>
            <a:ext cx="9070848" cy="457201"/>
          </a:xfrm>
        </p:spPr>
        <p:txBody>
          <a:bodyPr/>
          <a:lstStyle/>
          <a:p>
            <a:r>
              <a:rPr lang="en-VN" dirty="0"/>
              <a:t>Nguyễn Thành Luân - NIIT</a:t>
            </a:r>
          </a:p>
        </p:txBody>
      </p:sp>
    </p:spTree>
    <p:extLst>
      <p:ext uri="{BB962C8B-B14F-4D97-AF65-F5344CB8AC3E}">
        <p14:creationId xmlns:p14="http://schemas.microsoft.com/office/powerpoint/2010/main" val="3044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12A1-5494-594E-A913-501811D3E652}"/>
              </a:ext>
            </a:extLst>
          </p:cNvPr>
          <p:cNvSpPr>
            <a:spLocks noGrp="1"/>
          </p:cNvSpPr>
          <p:nvPr>
            <p:ph type="title"/>
          </p:nvPr>
        </p:nvSpPr>
        <p:spPr/>
        <p:txBody>
          <a:bodyPr>
            <a:normAutofit/>
          </a:bodyPr>
          <a:lstStyle/>
          <a:p>
            <a:r>
              <a:rPr lang="en-VN" dirty="0"/>
              <a:t>Axios là gì ?</a:t>
            </a:r>
          </a:p>
        </p:txBody>
      </p:sp>
      <p:sp>
        <p:nvSpPr>
          <p:cNvPr id="3" name="Content Placeholder 2">
            <a:extLst>
              <a:ext uri="{FF2B5EF4-FFF2-40B4-BE49-F238E27FC236}">
                <a16:creationId xmlns:a16="http://schemas.microsoft.com/office/drawing/2014/main" id="{5B3F16E7-799A-DE4F-86F4-88FD2633934B}"/>
              </a:ext>
            </a:extLst>
          </p:cNvPr>
          <p:cNvSpPr>
            <a:spLocks noGrp="1"/>
          </p:cNvSpPr>
          <p:nvPr>
            <p:ph idx="1"/>
          </p:nvPr>
        </p:nvSpPr>
        <p:spPr>
          <a:xfrm>
            <a:off x="1249136" y="2103119"/>
            <a:ext cx="9876064" cy="2740688"/>
          </a:xfrm>
        </p:spPr>
        <p:txBody>
          <a:bodyPr>
            <a:normAutofit/>
          </a:bodyPr>
          <a:lstStyle/>
          <a:p>
            <a:r>
              <a:rPr lang="en-VN" dirty="0"/>
              <a:t>Việc cài đặt AJAX bằng XHR thuần thực sự rất phức tạp và khó maintain,  do đó các lập trình viên đã phát triển các thư viện để đơn giản hoá việc cài đặt và sử dụng AJAX, nổi tiếng nhất trong số đó là Axios</a:t>
            </a:r>
          </a:p>
          <a:p>
            <a:r>
              <a:rPr lang="en-VN" dirty="0"/>
              <a:t>Các thư viện này thường được gọi là HTTP client library</a:t>
            </a:r>
          </a:p>
          <a:p>
            <a:r>
              <a:rPr lang="en-VN" dirty="0"/>
              <a:t>Axios không những hỗ trợ cài đặt AJAX trên trình duyệt mà nó còn có thể làm việc với môi trường server nodejs</a:t>
            </a:r>
          </a:p>
          <a:p>
            <a:r>
              <a:rPr lang="en-VN" dirty="0"/>
              <a:t>Axios hỗ trợ tất cả các trình duyệt hiện nay  như C</a:t>
            </a:r>
            <a:r>
              <a:rPr lang="en-US" dirty="0"/>
              <a:t>h</a:t>
            </a:r>
            <a:r>
              <a:rPr lang="en-VN" dirty="0"/>
              <a:t>rome, Firefox, Safari …</a:t>
            </a:r>
          </a:p>
        </p:txBody>
      </p:sp>
      <p:sp>
        <p:nvSpPr>
          <p:cNvPr id="7" name="TextBox 6">
            <a:extLst>
              <a:ext uri="{FF2B5EF4-FFF2-40B4-BE49-F238E27FC236}">
                <a16:creationId xmlns:a16="http://schemas.microsoft.com/office/drawing/2014/main" id="{8633DC27-8935-AA47-8FED-86662AB6A408}"/>
              </a:ext>
            </a:extLst>
          </p:cNvPr>
          <p:cNvSpPr txBox="1"/>
          <p:nvPr/>
        </p:nvSpPr>
        <p:spPr>
          <a:xfrm>
            <a:off x="1404257" y="5690507"/>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77006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F2AB-7C86-FB47-8689-F7C22776FD2D}"/>
              </a:ext>
            </a:extLst>
          </p:cNvPr>
          <p:cNvSpPr>
            <a:spLocks noGrp="1"/>
          </p:cNvSpPr>
          <p:nvPr>
            <p:ph type="title"/>
          </p:nvPr>
        </p:nvSpPr>
        <p:spPr/>
        <p:txBody>
          <a:bodyPr/>
          <a:lstStyle/>
          <a:p>
            <a:r>
              <a:rPr lang="en-VN" dirty="0"/>
              <a:t>Cài đặt Axios</a:t>
            </a:r>
          </a:p>
        </p:txBody>
      </p:sp>
      <p:sp>
        <p:nvSpPr>
          <p:cNvPr id="3" name="Content Placeholder 2">
            <a:extLst>
              <a:ext uri="{FF2B5EF4-FFF2-40B4-BE49-F238E27FC236}">
                <a16:creationId xmlns:a16="http://schemas.microsoft.com/office/drawing/2014/main" id="{64DDB0BC-C717-5E4E-A48E-91E7D03E3297}"/>
              </a:ext>
            </a:extLst>
          </p:cNvPr>
          <p:cNvSpPr>
            <a:spLocks noGrp="1"/>
          </p:cNvSpPr>
          <p:nvPr>
            <p:ph idx="1"/>
          </p:nvPr>
        </p:nvSpPr>
        <p:spPr>
          <a:xfrm>
            <a:off x="1066800" y="2017242"/>
            <a:ext cx="10058400" cy="3931920"/>
          </a:xfrm>
        </p:spPr>
        <p:txBody>
          <a:bodyPr/>
          <a:lstStyle/>
          <a:p>
            <a:r>
              <a:rPr lang="en-VN" dirty="0"/>
              <a:t>Để cài đặt Axios, gõ lệnh </a:t>
            </a:r>
            <a:r>
              <a:rPr lang="en-VN" b="1" dirty="0"/>
              <a:t>npm install axios </a:t>
            </a:r>
            <a:r>
              <a:rPr lang="en-VN" dirty="0"/>
              <a:t>hoặc</a:t>
            </a:r>
            <a:r>
              <a:rPr lang="en-VN" b="1" dirty="0"/>
              <a:t> yarn add axios</a:t>
            </a:r>
          </a:p>
          <a:p>
            <a:r>
              <a:rPr lang="en-VN" dirty="0"/>
              <a:t>Để sử dụng Axios trong reactjs, sử dụng lệnh import để đưa vào component như sau </a:t>
            </a:r>
          </a:p>
        </p:txBody>
      </p:sp>
      <p:pic>
        <p:nvPicPr>
          <p:cNvPr id="5" name="Picture 4">
            <a:extLst>
              <a:ext uri="{FF2B5EF4-FFF2-40B4-BE49-F238E27FC236}">
                <a16:creationId xmlns:a16="http://schemas.microsoft.com/office/drawing/2014/main" id="{943056B8-DD96-7843-A2E5-5317710837BC}"/>
              </a:ext>
            </a:extLst>
          </p:cNvPr>
          <p:cNvPicPr>
            <a:picLocks noChangeAspect="1"/>
          </p:cNvPicPr>
          <p:nvPr/>
        </p:nvPicPr>
        <p:blipFill>
          <a:blip r:embed="rId2"/>
          <a:stretch>
            <a:fillRect/>
          </a:stretch>
        </p:blipFill>
        <p:spPr>
          <a:xfrm>
            <a:off x="1168654" y="2959100"/>
            <a:ext cx="4660900" cy="469900"/>
          </a:xfrm>
          <a:prstGeom prst="rect">
            <a:avLst/>
          </a:prstGeom>
        </p:spPr>
      </p:pic>
      <p:sp>
        <p:nvSpPr>
          <p:cNvPr id="6" name="TextBox 5">
            <a:extLst>
              <a:ext uri="{FF2B5EF4-FFF2-40B4-BE49-F238E27FC236}">
                <a16:creationId xmlns:a16="http://schemas.microsoft.com/office/drawing/2014/main" id="{CCC538F8-3757-5745-AA73-18C09F298018}"/>
              </a:ext>
            </a:extLst>
          </p:cNvPr>
          <p:cNvSpPr txBox="1"/>
          <p:nvPr/>
        </p:nvSpPr>
        <p:spPr>
          <a:xfrm>
            <a:off x="1292352" y="3657600"/>
            <a:ext cx="11061041" cy="1477328"/>
          </a:xfrm>
          <a:prstGeom prst="rect">
            <a:avLst/>
          </a:prstGeom>
          <a:noFill/>
        </p:spPr>
        <p:txBody>
          <a:bodyPr wrap="none" rtlCol="0">
            <a:spAutoFit/>
          </a:bodyPr>
          <a:lstStyle/>
          <a:p>
            <a:pPr marL="285750" indent="-285750">
              <a:buFont typeface="Arial" panose="020B0604020202020204" pitchFamily="34" charset="0"/>
              <a:buChar char="•"/>
            </a:pPr>
            <a:r>
              <a:rPr lang="en-VN" dirty="0"/>
              <a:t>Axios hỗ trợ đầy đủ các method gửi dữ liệu qua HTTP như GET, POST, PUT, DELETE, PATCH</a:t>
            </a:r>
          </a:p>
          <a:p>
            <a:pPr marL="285750" indent="-285750">
              <a:buFont typeface="Arial" panose="020B0604020202020204" pitchFamily="34" charset="0"/>
              <a:buChar char="•"/>
            </a:pPr>
            <a:r>
              <a:rPr lang="en-VN" dirty="0"/>
              <a:t>Axios cho phép cấu hình cài đặt http header </a:t>
            </a:r>
          </a:p>
          <a:p>
            <a:pPr marL="285750" indent="-285750">
              <a:buFont typeface="Arial" panose="020B0604020202020204" pitchFamily="34" charset="0"/>
              <a:buChar char="•"/>
            </a:pPr>
            <a:r>
              <a:rPr lang="en-VN" dirty="0"/>
              <a:t>Axios cung cấp đối tượng interceptor cho phép tạo middleware giữa các request và response</a:t>
            </a:r>
          </a:p>
          <a:p>
            <a:pPr marL="285750" indent="-285750">
              <a:buFont typeface="Arial" panose="020B0604020202020204" pitchFamily="34" charset="0"/>
              <a:buChar char="•"/>
            </a:pPr>
            <a:r>
              <a:rPr lang="en-VN" dirty="0"/>
              <a:t>Các hàm gửi request của Axios đều trả về một Promise chứa thông tin trả về từ server, nếu status</a:t>
            </a:r>
            <a:br>
              <a:rPr lang="en-VN" dirty="0"/>
            </a:br>
            <a:r>
              <a:rPr lang="en-VN" dirty="0"/>
              <a:t>code nằm trong khoảng 2xx sẽ trả về then còn lại sẽ trả về catch</a:t>
            </a:r>
          </a:p>
        </p:txBody>
      </p:sp>
    </p:spTree>
    <p:extLst>
      <p:ext uri="{BB962C8B-B14F-4D97-AF65-F5344CB8AC3E}">
        <p14:creationId xmlns:p14="http://schemas.microsoft.com/office/powerpoint/2010/main" val="20940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EE9A-EAFB-7F4C-BFBA-8358731686A3}"/>
              </a:ext>
            </a:extLst>
          </p:cNvPr>
          <p:cNvSpPr>
            <a:spLocks noGrp="1"/>
          </p:cNvSpPr>
          <p:nvPr>
            <p:ph type="title"/>
          </p:nvPr>
        </p:nvSpPr>
        <p:spPr/>
        <p:txBody>
          <a:bodyPr>
            <a:normAutofit fontScale="90000"/>
          </a:bodyPr>
          <a:lstStyle/>
          <a:p>
            <a:r>
              <a:rPr lang="en-VN" dirty="0"/>
              <a:t>Gửi HTTP GET lên server thông qua Axios</a:t>
            </a:r>
          </a:p>
        </p:txBody>
      </p:sp>
      <p:sp>
        <p:nvSpPr>
          <p:cNvPr id="3" name="Content Placeholder 2">
            <a:extLst>
              <a:ext uri="{FF2B5EF4-FFF2-40B4-BE49-F238E27FC236}">
                <a16:creationId xmlns:a16="http://schemas.microsoft.com/office/drawing/2014/main" id="{9B43EB31-FED2-BD4E-9F88-65BD0ACE840A}"/>
              </a:ext>
            </a:extLst>
          </p:cNvPr>
          <p:cNvSpPr>
            <a:spLocks noGrp="1"/>
          </p:cNvSpPr>
          <p:nvPr>
            <p:ph idx="1"/>
          </p:nvPr>
        </p:nvSpPr>
        <p:spPr/>
        <p:txBody>
          <a:bodyPr/>
          <a:lstStyle/>
          <a:p>
            <a:r>
              <a:rPr lang="en-VN" dirty="0"/>
              <a:t>Để gửi request get lên server, ta sử dụng phương thức get() của Axios, cú pháp </a:t>
            </a:r>
          </a:p>
          <a:p>
            <a:r>
              <a:rPr lang="en-VN" b="1" dirty="0"/>
              <a:t>Axios.get(‘&lt;url?querystring&gt;’)</a:t>
            </a:r>
          </a:p>
          <a:p>
            <a:r>
              <a:rPr lang="en-VN" dirty="0"/>
              <a:t>Ví dụ </a:t>
            </a:r>
          </a:p>
          <a:p>
            <a:r>
              <a:rPr lang="en-VN" b="1" dirty="0"/>
              <a:t>Axios.get(’http://localhost/user.php?id=1’); </a:t>
            </a:r>
            <a:r>
              <a:rPr lang="en-VN" dirty="0"/>
              <a:t>//tìm user có id là 1</a:t>
            </a:r>
          </a:p>
        </p:txBody>
      </p:sp>
    </p:spTree>
    <p:extLst>
      <p:ext uri="{BB962C8B-B14F-4D97-AF65-F5344CB8AC3E}">
        <p14:creationId xmlns:p14="http://schemas.microsoft.com/office/powerpoint/2010/main" val="412160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0A16-39B6-B049-A749-06F08976F8B0}"/>
              </a:ext>
            </a:extLst>
          </p:cNvPr>
          <p:cNvSpPr>
            <a:spLocks noGrp="1"/>
          </p:cNvSpPr>
          <p:nvPr>
            <p:ph type="title"/>
          </p:nvPr>
        </p:nvSpPr>
        <p:spPr>
          <a:xfrm>
            <a:off x="536448" y="231648"/>
            <a:ext cx="11436095" cy="1743456"/>
          </a:xfrm>
        </p:spPr>
        <p:txBody>
          <a:bodyPr/>
          <a:lstStyle/>
          <a:p>
            <a:r>
              <a:rPr lang="en-VN" dirty="0"/>
              <a:t>Gửi HTTP POST lên server thông qua Axios </a:t>
            </a:r>
          </a:p>
        </p:txBody>
      </p:sp>
      <p:sp>
        <p:nvSpPr>
          <p:cNvPr id="7" name="Content Placeholder 2">
            <a:extLst>
              <a:ext uri="{FF2B5EF4-FFF2-40B4-BE49-F238E27FC236}">
                <a16:creationId xmlns:a16="http://schemas.microsoft.com/office/drawing/2014/main" id="{1797B7BA-9339-6244-8146-01BA7CECC66C}"/>
              </a:ext>
            </a:extLst>
          </p:cNvPr>
          <p:cNvSpPr>
            <a:spLocks noGrp="1"/>
          </p:cNvSpPr>
          <p:nvPr>
            <p:ph idx="1"/>
          </p:nvPr>
        </p:nvSpPr>
        <p:spPr>
          <a:xfrm>
            <a:off x="764722" y="1866355"/>
            <a:ext cx="10058400" cy="3931920"/>
          </a:xfrm>
        </p:spPr>
        <p:txBody>
          <a:bodyPr/>
          <a:lstStyle/>
          <a:p>
            <a:r>
              <a:rPr lang="en-VN" dirty="0"/>
              <a:t>Cú pháp của HTTP Post method </a:t>
            </a:r>
          </a:p>
          <a:p>
            <a:r>
              <a:rPr lang="en-VN" b="1" dirty="0"/>
              <a:t>Axios.post(‘url’,{&lt;tham số&gt;})</a:t>
            </a:r>
          </a:p>
          <a:p>
            <a:r>
              <a:rPr lang="en-VN" dirty="0"/>
              <a:t>Ví dụ</a:t>
            </a:r>
          </a:p>
          <a:p>
            <a:r>
              <a:rPr lang="en-VN" b="1" dirty="0"/>
              <a:t>Axios.post(‘http://localhost/users’,{ name:”Luân” });</a:t>
            </a:r>
            <a:r>
              <a:rPr lang="en-VN" dirty="0"/>
              <a:t>//chèn mới một user có tên là Luân</a:t>
            </a:r>
          </a:p>
          <a:p>
            <a:r>
              <a:rPr lang="en-VN" dirty="0"/>
              <a:t>Các phương thức PUT,DELETE,PATCH đều có cách viết như POST</a:t>
            </a:r>
          </a:p>
        </p:txBody>
      </p:sp>
    </p:spTree>
    <p:extLst>
      <p:ext uri="{BB962C8B-B14F-4D97-AF65-F5344CB8AC3E}">
        <p14:creationId xmlns:p14="http://schemas.microsoft.com/office/powerpoint/2010/main" val="135093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32EC-C7F6-AF4C-8C5E-D22CB10BF7D2}"/>
              </a:ext>
            </a:extLst>
          </p:cNvPr>
          <p:cNvSpPr>
            <a:spLocks noGrp="1"/>
          </p:cNvSpPr>
          <p:nvPr>
            <p:ph type="title"/>
          </p:nvPr>
        </p:nvSpPr>
        <p:spPr/>
        <p:txBody>
          <a:bodyPr/>
          <a:lstStyle/>
          <a:p>
            <a:r>
              <a:rPr lang="en-VN" dirty="0"/>
              <a:t>Response Schema</a:t>
            </a:r>
          </a:p>
        </p:txBody>
      </p:sp>
      <p:sp>
        <p:nvSpPr>
          <p:cNvPr id="3" name="Content Placeholder 2">
            <a:extLst>
              <a:ext uri="{FF2B5EF4-FFF2-40B4-BE49-F238E27FC236}">
                <a16:creationId xmlns:a16="http://schemas.microsoft.com/office/drawing/2014/main" id="{C908470B-109E-E24E-9720-EE97021E9690}"/>
              </a:ext>
            </a:extLst>
          </p:cNvPr>
          <p:cNvSpPr>
            <a:spLocks noGrp="1"/>
          </p:cNvSpPr>
          <p:nvPr>
            <p:ph idx="1"/>
          </p:nvPr>
        </p:nvSpPr>
        <p:spPr>
          <a:xfrm>
            <a:off x="1066800" y="2139696"/>
            <a:ext cx="10058400" cy="3931920"/>
          </a:xfrm>
        </p:spPr>
        <p:txBody>
          <a:bodyPr/>
          <a:lstStyle/>
          <a:p>
            <a:r>
              <a:rPr lang="en-VN" dirty="0"/>
              <a:t>Sau khi gửi request thành công, server sẽ trả về response, axios sẽ tiếp nhận response này và tạo ra một response schema đặt trong promise, cấu trúc của response schema. Response schema là một đối tượng với các key sau </a:t>
            </a:r>
          </a:p>
          <a:p>
            <a:endParaRPr lang="en-VN" dirty="0"/>
          </a:p>
          <a:p>
            <a:endParaRPr lang="en-VN" dirty="0"/>
          </a:p>
        </p:txBody>
      </p:sp>
      <p:graphicFrame>
        <p:nvGraphicFramePr>
          <p:cNvPr id="4" name="Table 4">
            <a:extLst>
              <a:ext uri="{FF2B5EF4-FFF2-40B4-BE49-F238E27FC236}">
                <a16:creationId xmlns:a16="http://schemas.microsoft.com/office/drawing/2014/main" id="{B6599449-6AAC-B64C-9E43-C3DED9D5016E}"/>
              </a:ext>
            </a:extLst>
          </p:cNvPr>
          <p:cNvGraphicFramePr>
            <a:graphicFrameLocks noGrp="1"/>
          </p:cNvGraphicFramePr>
          <p:nvPr>
            <p:extLst>
              <p:ext uri="{D42A27DB-BD31-4B8C-83A1-F6EECF244321}">
                <p14:modId xmlns:p14="http://schemas.microsoft.com/office/powerpoint/2010/main" val="2600741689"/>
              </p:ext>
            </p:extLst>
          </p:nvPr>
        </p:nvGraphicFramePr>
        <p:xfrm>
          <a:off x="1215136" y="3292178"/>
          <a:ext cx="10160000" cy="2904940"/>
        </p:xfrm>
        <a:graphic>
          <a:graphicData uri="http://schemas.openxmlformats.org/drawingml/2006/table">
            <a:tbl>
              <a:tblPr firstRow="1" bandRow="1">
                <a:tableStyleId>{5C22544A-7EE6-4342-B048-85BDC9FD1C3A}</a:tableStyleId>
              </a:tblPr>
              <a:tblGrid>
                <a:gridCol w="5080000">
                  <a:extLst>
                    <a:ext uri="{9D8B030D-6E8A-4147-A177-3AD203B41FA5}">
                      <a16:colId xmlns:a16="http://schemas.microsoft.com/office/drawing/2014/main" val="2212479113"/>
                    </a:ext>
                  </a:extLst>
                </a:gridCol>
                <a:gridCol w="5080000">
                  <a:extLst>
                    <a:ext uri="{9D8B030D-6E8A-4147-A177-3AD203B41FA5}">
                      <a16:colId xmlns:a16="http://schemas.microsoft.com/office/drawing/2014/main" val="3508793837"/>
                    </a:ext>
                  </a:extLst>
                </a:gridCol>
              </a:tblGrid>
              <a:tr h="375994">
                <a:tc>
                  <a:txBody>
                    <a:bodyPr/>
                    <a:lstStyle/>
                    <a:p>
                      <a:r>
                        <a:rPr lang="en-VN" dirty="0"/>
                        <a:t>Key</a:t>
                      </a:r>
                    </a:p>
                  </a:txBody>
                  <a:tcPr/>
                </a:tc>
                <a:tc>
                  <a:txBody>
                    <a:bodyPr/>
                    <a:lstStyle/>
                    <a:p>
                      <a:r>
                        <a:rPr lang="en-VN"/>
                        <a:t>Mô tả</a:t>
                      </a:r>
                      <a:endParaRPr lang="en-VN" dirty="0"/>
                    </a:p>
                  </a:txBody>
                  <a:tcPr/>
                </a:tc>
                <a:extLst>
                  <a:ext uri="{0D108BD9-81ED-4DB2-BD59-A6C34878D82A}">
                    <a16:rowId xmlns:a16="http://schemas.microsoft.com/office/drawing/2014/main" val="2778896030"/>
                  </a:ext>
                </a:extLst>
              </a:tr>
              <a:tr h="375994">
                <a:tc>
                  <a:txBody>
                    <a:bodyPr/>
                    <a:lstStyle/>
                    <a:p>
                      <a:r>
                        <a:rPr lang="en-VN" dirty="0"/>
                        <a:t>data</a:t>
                      </a:r>
                    </a:p>
                  </a:txBody>
                  <a:tcPr/>
                </a:tc>
                <a:tc>
                  <a:txBody>
                    <a:bodyPr/>
                    <a:lstStyle/>
                    <a:p>
                      <a:r>
                        <a:rPr lang="en-US" dirty="0" err="1"/>
                        <a:t>Dữ</a:t>
                      </a:r>
                      <a:r>
                        <a:rPr lang="en-US" dirty="0"/>
                        <a:t> </a:t>
                      </a:r>
                      <a:r>
                        <a:rPr lang="en-US" dirty="0" err="1"/>
                        <a:t>liệu</a:t>
                      </a:r>
                      <a:r>
                        <a:rPr lang="en-US" dirty="0"/>
                        <a:t> </a:t>
                      </a:r>
                      <a:r>
                        <a:rPr lang="en-US" dirty="0" err="1"/>
                        <a:t>trả</a:t>
                      </a:r>
                      <a:r>
                        <a:rPr lang="en-US" dirty="0"/>
                        <a:t> </a:t>
                      </a:r>
                      <a:r>
                        <a:rPr lang="en-US" dirty="0" err="1"/>
                        <a:t>về</a:t>
                      </a:r>
                      <a:r>
                        <a:rPr lang="en-US" dirty="0"/>
                        <a:t> </a:t>
                      </a:r>
                      <a:r>
                        <a:rPr lang="en-US" dirty="0" err="1"/>
                        <a:t>từ</a:t>
                      </a:r>
                      <a:r>
                        <a:rPr lang="en-US" dirty="0"/>
                        <a:t> server</a:t>
                      </a:r>
                      <a:endParaRPr lang="en-VN" dirty="0"/>
                    </a:p>
                  </a:txBody>
                  <a:tcPr/>
                </a:tc>
                <a:extLst>
                  <a:ext uri="{0D108BD9-81ED-4DB2-BD59-A6C34878D82A}">
                    <a16:rowId xmlns:a16="http://schemas.microsoft.com/office/drawing/2014/main" val="2805890553"/>
                  </a:ext>
                </a:extLst>
              </a:tr>
              <a:tr h="375994">
                <a:tc>
                  <a:txBody>
                    <a:bodyPr/>
                    <a:lstStyle/>
                    <a:p>
                      <a:r>
                        <a:rPr lang="en-VN" dirty="0"/>
                        <a:t>status</a:t>
                      </a:r>
                    </a:p>
                  </a:txBody>
                  <a:tcPr/>
                </a:tc>
                <a:tc>
                  <a:txBody>
                    <a:bodyPr/>
                    <a:lstStyle/>
                    <a:p>
                      <a:r>
                        <a:rPr lang="en-VN" dirty="0"/>
                        <a:t>Status code trả về từ server</a:t>
                      </a:r>
                    </a:p>
                  </a:txBody>
                  <a:tcPr/>
                </a:tc>
                <a:extLst>
                  <a:ext uri="{0D108BD9-81ED-4DB2-BD59-A6C34878D82A}">
                    <a16:rowId xmlns:a16="http://schemas.microsoft.com/office/drawing/2014/main" val="317925284"/>
                  </a:ext>
                </a:extLst>
              </a:tr>
              <a:tr h="375994">
                <a:tc>
                  <a:txBody>
                    <a:bodyPr/>
                    <a:lstStyle/>
                    <a:p>
                      <a:r>
                        <a:rPr lang="en-VN" dirty="0"/>
                        <a:t>statusText</a:t>
                      </a:r>
                    </a:p>
                  </a:txBody>
                  <a:tcPr/>
                </a:tc>
                <a:tc>
                  <a:txBody>
                    <a:bodyPr/>
                    <a:lstStyle/>
                    <a:p>
                      <a:r>
                        <a:rPr lang="en-VN" dirty="0"/>
                        <a:t>Status message trả về từ server</a:t>
                      </a:r>
                    </a:p>
                  </a:txBody>
                  <a:tcPr/>
                </a:tc>
                <a:extLst>
                  <a:ext uri="{0D108BD9-81ED-4DB2-BD59-A6C34878D82A}">
                    <a16:rowId xmlns:a16="http://schemas.microsoft.com/office/drawing/2014/main" val="3558750376"/>
                  </a:ext>
                </a:extLst>
              </a:tr>
              <a:tr h="375994">
                <a:tc>
                  <a:txBody>
                    <a:bodyPr/>
                    <a:lstStyle/>
                    <a:p>
                      <a:r>
                        <a:rPr lang="en-VN" dirty="0"/>
                        <a:t>headers</a:t>
                      </a:r>
                    </a:p>
                  </a:txBody>
                  <a:tcPr/>
                </a:tc>
                <a:tc>
                  <a:txBody>
                    <a:bodyPr/>
                    <a:lstStyle/>
                    <a:p>
                      <a:r>
                        <a:rPr lang="en-VN" dirty="0"/>
                        <a:t>HTTP headers trả về từ server</a:t>
                      </a:r>
                    </a:p>
                  </a:txBody>
                  <a:tcPr/>
                </a:tc>
                <a:extLst>
                  <a:ext uri="{0D108BD9-81ED-4DB2-BD59-A6C34878D82A}">
                    <a16:rowId xmlns:a16="http://schemas.microsoft.com/office/drawing/2014/main" val="416501691"/>
                  </a:ext>
                </a:extLst>
              </a:tr>
              <a:tr h="375994">
                <a:tc>
                  <a:txBody>
                    <a:bodyPr/>
                    <a:lstStyle/>
                    <a:p>
                      <a:r>
                        <a:rPr lang="en-VN" dirty="0"/>
                        <a:t>config</a:t>
                      </a:r>
                    </a:p>
                  </a:txBody>
                  <a:tcPr/>
                </a:tc>
                <a:tc>
                  <a:txBody>
                    <a:bodyPr/>
                    <a:lstStyle/>
                    <a:p>
                      <a:r>
                        <a:rPr lang="en-US" dirty="0"/>
                        <a:t>C</a:t>
                      </a:r>
                      <a:r>
                        <a:rPr lang="en-VN" dirty="0"/>
                        <a:t>ấu hình của axios</a:t>
                      </a:r>
                    </a:p>
                  </a:txBody>
                  <a:tcPr/>
                </a:tc>
                <a:extLst>
                  <a:ext uri="{0D108BD9-81ED-4DB2-BD59-A6C34878D82A}">
                    <a16:rowId xmlns:a16="http://schemas.microsoft.com/office/drawing/2014/main" val="1205020167"/>
                  </a:ext>
                </a:extLst>
              </a:tr>
              <a:tr h="648976">
                <a:tc>
                  <a:txBody>
                    <a:bodyPr/>
                    <a:lstStyle/>
                    <a:p>
                      <a:r>
                        <a:rPr lang="en-VN" dirty="0"/>
                        <a:t>request</a:t>
                      </a:r>
                    </a:p>
                  </a:txBody>
                  <a:tcPr/>
                </a:tc>
                <a:tc>
                  <a:txBody>
                    <a:bodyPr/>
                    <a:lstStyle/>
                    <a:p>
                      <a:r>
                        <a:rPr lang="en-US" dirty="0"/>
                        <a:t>T</a:t>
                      </a:r>
                      <a:r>
                        <a:rPr lang="en-VN" dirty="0"/>
                        <a:t>hông tin của request tạo response này</a:t>
                      </a:r>
                    </a:p>
                  </a:txBody>
                  <a:tcPr/>
                </a:tc>
                <a:extLst>
                  <a:ext uri="{0D108BD9-81ED-4DB2-BD59-A6C34878D82A}">
                    <a16:rowId xmlns:a16="http://schemas.microsoft.com/office/drawing/2014/main" val="950564067"/>
                  </a:ext>
                </a:extLst>
              </a:tr>
            </a:tbl>
          </a:graphicData>
        </a:graphic>
      </p:graphicFrame>
    </p:spTree>
    <p:extLst>
      <p:ext uri="{BB962C8B-B14F-4D97-AF65-F5344CB8AC3E}">
        <p14:creationId xmlns:p14="http://schemas.microsoft.com/office/powerpoint/2010/main" val="381172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D958-81E0-D34D-B9B2-C09AB25548D6}"/>
              </a:ext>
            </a:extLst>
          </p:cNvPr>
          <p:cNvSpPr>
            <a:spLocks noGrp="1"/>
          </p:cNvSpPr>
          <p:nvPr>
            <p:ph type="title"/>
          </p:nvPr>
        </p:nvSpPr>
        <p:spPr/>
        <p:txBody>
          <a:bodyPr/>
          <a:lstStyle/>
          <a:p>
            <a:r>
              <a:rPr lang="en-VN" dirty="0"/>
              <a:t>Response schema</a:t>
            </a:r>
          </a:p>
        </p:txBody>
      </p:sp>
      <p:sp>
        <p:nvSpPr>
          <p:cNvPr id="3" name="Content Placeholder 2">
            <a:extLst>
              <a:ext uri="{FF2B5EF4-FFF2-40B4-BE49-F238E27FC236}">
                <a16:creationId xmlns:a16="http://schemas.microsoft.com/office/drawing/2014/main" id="{74271F5E-2A2A-7347-8C32-F982E00A2416}"/>
              </a:ext>
            </a:extLst>
          </p:cNvPr>
          <p:cNvSpPr>
            <a:spLocks noGrp="1"/>
          </p:cNvSpPr>
          <p:nvPr>
            <p:ph idx="1"/>
          </p:nvPr>
        </p:nvSpPr>
        <p:spPr/>
        <p:txBody>
          <a:bodyPr/>
          <a:lstStyle/>
          <a:p>
            <a:r>
              <a:rPr lang="en-VN" dirty="0"/>
              <a:t>Response schema sẽ được wrap bởi một promise do đó bạn có thể lấy thông tin schema trả về từ promise như sau </a:t>
            </a:r>
          </a:p>
          <a:p>
            <a:r>
              <a:rPr lang="en-VN" b="1" dirty="0"/>
              <a:t>.then(resp=&gt;{</a:t>
            </a:r>
            <a:br>
              <a:rPr lang="en-VN" b="1" dirty="0"/>
            </a:br>
            <a:r>
              <a:rPr lang="en-VN" b="1" dirty="0"/>
              <a:t>    console.log(resp)  //repsonse schema</a:t>
            </a:r>
          </a:p>
          <a:p>
            <a:r>
              <a:rPr lang="en-VN" b="1" dirty="0"/>
              <a:t>})</a:t>
            </a:r>
          </a:p>
        </p:txBody>
      </p:sp>
    </p:spTree>
    <p:extLst>
      <p:ext uri="{BB962C8B-B14F-4D97-AF65-F5344CB8AC3E}">
        <p14:creationId xmlns:p14="http://schemas.microsoft.com/office/powerpoint/2010/main" val="390437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E367-F2DF-C54D-BC7E-D4174EA9063C}"/>
              </a:ext>
            </a:extLst>
          </p:cNvPr>
          <p:cNvSpPr>
            <a:spLocks noGrp="1"/>
          </p:cNvSpPr>
          <p:nvPr>
            <p:ph type="title"/>
          </p:nvPr>
        </p:nvSpPr>
        <p:spPr/>
        <p:txBody>
          <a:bodyPr/>
          <a:lstStyle/>
          <a:p>
            <a:r>
              <a:rPr lang="en-VN" dirty="0"/>
              <a:t>Demo </a:t>
            </a:r>
          </a:p>
        </p:txBody>
      </p:sp>
      <p:sp>
        <p:nvSpPr>
          <p:cNvPr id="3" name="Content Placeholder 2">
            <a:extLst>
              <a:ext uri="{FF2B5EF4-FFF2-40B4-BE49-F238E27FC236}">
                <a16:creationId xmlns:a16="http://schemas.microsoft.com/office/drawing/2014/main" id="{5899F29B-82BE-1444-B544-231D3C727454}"/>
              </a:ext>
            </a:extLst>
          </p:cNvPr>
          <p:cNvSpPr>
            <a:spLocks noGrp="1"/>
          </p:cNvSpPr>
          <p:nvPr>
            <p:ph idx="1"/>
          </p:nvPr>
        </p:nvSpPr>
        <p:spPr/>
        <p:txBody>
          <a:bodyPr/>
          <a:lstStyle/>
          <a:p>
            <a:r>
              <a:rPr lang="en-VN" dirty="0"/>
              <a:t>Giáo viên demo về Axios get và post</a:t>
            </a:r>
          </a:p>
        </p:txBody>
      </p:sp>
    </p:spTree>
    <p:extLst>
      <p:ext uri="{BB962C8B-B14F-4D97-AF65-F5344CB8AC3E}">
        <p14:creationId xmlns:p14="http://schemas.microsoft.com/office/powerpoint/2010/main" val="240095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85A-DDD3-064A-B194-9F9014D838D3}"/>
              </a:ext>
            </a:extLst>
          </p:cNvPr>
          <p:cNvSpPr>
            <a:spLocks noGrp="1"/>
          </p:cNvSpPr>
          <p:nvPr>
            <p:ph type="title"/>
          </p:nvPr>
        </p:nvSpPr>
        <p:spPr/>
        <p:txBody>
          <a:bodyPr/>
          <a:lstStyle/>
          <a:p>
            <a:r>
              <a:rPr lang="en-VN" dirty="0"/>
              <a:t>Cấu hình toàn cục cho Axios</a:t>
            </a:r>
          </a:p>
        </p:txBody>
      </p:sp>
      <p:sp>
        <p:nvSpPr>
          <p:cNvPr id="7" name="Content Placeholder 6">
            <a:extLst>
              <a:ext uri="{FF2B5EF4-FFF2-40B4-BE49-F238E27FC236}">
                <a16:creationId xmlns:a16="http://schemas.microsoft.com/office/drawing/2014/main" id="{B0108D1A-D434-8548-B978-8BA65C8C5D63}"/>
              </a:ext>
            </a:extLst>
          </p:cNvPr>
          <p:cNvSpPr>
            <a:spLocks noGrp="1"/>
          </p:cNvSpPr>
          <p:nvPr>
            <p:ph idx="1"/>
          </p:nvPr>
        </p:nvSpPr>
        <p:spPr/>
        <p:txBody>
          <a:bodyPr/>
          <a:lstStyle/>
          <a:p>
            <a:r>
              <a:rPr lang="en-US" dirty="0" err="1"/>
              <a:t>Bạn</a:t>
            </a:r>
            <a:r>
              <a:rPr lang="en-US" dirty="0"/>
              <a:t> </a:t>
            </a:r>
            <a:r>
              <a:rPr lang="en-US" dirty="0" err="1"/>
              <a:t>có</a:t>
            </a:r>
            <a:r>
              <a:rPr lang="en-US" dirty="0"/>
              <a:t> </a:t>
            </a:r>
            <a:r>
              <a:rPr lang="en-US" dirty="0" err="1"/>
              <a:t>thể</a:t>
            </a:r>
            <a:r>
              <a:rPr lang="en-US" dirty="0"/>
              <a:t> </a:t>
            </a:r>
            <a:r>
              <a:rPr lang="en-US" dirty="0" err="1"/>
              <a:t>cấu</a:t>
            </a:r>
            <a:r>
              <a:rPr lang="en-US" dirty="0"/>
              <a:t> </a:t>
            </a:r>
            <a:r>
              <a:rPr lang="en-US" dirty="0" err="1"/>
              <a:t>hình</a:t>
            </a:r>
            <a:r>
              <a:rPr lang="en-US" dirty="0"/>
              <a:t> </a:t>
            </a:r>
            <a:r>
              <a:rPr lang="en-US" dirty="0" err="1"/>
              <a:t>toàn</a:t>
            </a:r>
            <a:r>
              <a:rPr lang="en-US" dirty="0"/>
              <a:t> </a:t>
            </a:r>
            <a:r>
              <a:rPr lang="en-US" dirty="0" err="1"/>
              <a:t>cục</a:t>
            </a:r>
            <a:r>
              <a:rPr lang="en-US" dirty="0"/>
              <a:t> </a:t>
            </a:r>
            <a:r>
              <a:rPr lang="en-US" dirty="0" err="1"/>
              <a:t>cho</a:t>
            </a:r>
            <a:r>
              <a:rPr lang="en-US" dirty="0"/>
              <a:t> </a:t>
            </a:r>
            <a:r>
              <a:rPr lang="en-US" dirty="0" err="1"/>
              <a:t>Axios</a:t>
            </a:r>
            <a:r>
              <a:rPr lang="en-US" dirty="0"/>
              <a:t> </a:t>
            </a:r>
            <a:r>
              <a:rPr lang="en-US" dirty="0" err="1"/>
              <a:t>như</a:t>
            </a:r>
            <a:r>
              <a:rPr lang="en-US" dirty="0"/>
              <a:t> </a:t>
            </a:r>
            <a:r>
              <a:rPr lang="en-US" dirty="0" err="1"/>
              <a:t>sau</a:t>
            </a:r>
            <a:r>
              <a:rPr lang="en-US" dirty="0"/>
              <a:t> </a:t>
            </a:r>
          </a:p>
          <a:p>
            <a:r>
              <a:rPr lang="en-US" b="1" dirty="0" err="1"/>
              <a:t>Axios.defaults.baseURL</a:t>
            </a:r>
            <a:r>
              <a:rPr lang="en-US" b="1" dirty="0"/>
              <a:t> = ‘http://</a:t>
            </a:r>
            <a:r>
              <a:rPr lang="en-US" b="1" dirty="0" err="1"/>
              <a:t>base_domain.com</a:t>
            </a:r>
            <a:r>
              <a:rPr lang="en-US" b="1" dirty="0"/>
              <a:t>/’; //</a:t>
            </a:r>
            <a:r>
              <a:rPr lang="en-US" dirty="0" err="1"/>
              <a:t>cấu</a:t>
            </a:r>
            <a:r>
              <a:rPr lang="en-US" dirty="0"/>
              <a:t> </a:t>
            </a:r>
            <a:r>
              <a:rPr lang="en-US" dirty="0" err="1"/>
              <a:t>hình</a:t>
            </a:r>
            <a:r>
              <a:rPr lang="en-US" dirty="0"/>
              <a:t> base </a:t>
            </a:r>
            <a:r>
              <a:rPr lang="en-US" dirty="0" err="1"/>
              <a:t>url</a:t>
            </a:r>
            <a:r>
              <a:rPr lang="en-US" dirty="0"/>
              <a:t> – base </a:t>
            </a:r>
            <a:r>
              <a:rPr lang="en-US" dirty="0" err="1"/>
              <a:t>url</a:t>
            </a:r>
            <a:r>
              <a:rPr lang="en-US" dirty="0"/>
              <a:t> </a:t>
            </a:r>
            <a:r>
              <a:rPr lang="en-US" dirty="0" err="1"/>
              <a:t>là</a:t>
            </a:r>
            <a:r>
              <a:rPr lang="en-US" dirty="0"/>
              <a:t> </a:t>
            </a:r>
            <a:r>
              <a:rPr lang="en-US" dirty="0" err="1"/>
              <a:t>đường</a:t>
            </a:r>
            <a:r>
              <a:rPr lang="en-US" dirty="0"/>
              <a:t> </a:t>
            </a:r>
            <a:r>
              <a:rPr lang="en-US" dirty="0" err="1"/>
              <a:t>dẫn</a:t>
            </a:r>
            <a:r>
              <a:rPr lang="en-US" dirty="0"/>
              <a:t> </a:t>
            </a:r>
            <a:r>
              <a:rPr lang="en-US" dirty="0" err="1"/>
              <a:t>gốc</a:t>
            </a:r>
            <a:r>
              <a:rPr lang="en-US" dirty="0"/>
              <a:t> </a:t>
            </a:r>
            <a:r>
              <a:rPr lang="en-US" dirty="0" err="1"/>
              <a:t>của</a:t>
            </a:r>
            <a:r>
              <a:rPr lang="en-US" dirty="0"/>
              <a:t> API</a:t>
            </a:r>
          </a:p>
          <a:p>
            <a:r>
              <a:rPr lang="en-VN" b="1" dirty="0"/>
              <a:t>Axios.defaults.header.common[‘Authorization’]=‘AUTH_TOKEN’;// </a:t>
            </a:r>
            <a:r>
              <a:rPr lang="en-VN" dirty="0"/>
              <a:t>cấu hình token cho Authorization</a:t>
            </a:r>
          </a:p>
          <a:p>
            <a:r>
              <a:rPr lang="en-US" b="1" dirty="0" err="1"/>
              <a:t>Axios.defaults.headers.post</a:t>
            </a:r>
            <a:r>
              <a:rPr lang="en-US" b="1" dirty="0"/>
              <a:t>['Content-Type'] = 'application/x-www-form-</a:t>
            </a:r>
            <a:r>
              <a:rPr lang="en-US" b="1" dirty="0" err="1"/>
              <a:t>urlencoded</a:t>
            </a:r>
            <a:r>
              <a:rPr lang="en-US" b="1" dirty="0"/>
              <a:t>’; </a:t>
            </a:r>
            <a:r>
              <a:rPr lang="en-US" dirty="0"/>
              <a:t>//</a:t>
            </a:r>
            <a:r>
              <a:rPr lang="en-US" dirty="0" err="1"/>
              <a:t>Cấu</a:t>
            </a:r>
            <a:r>
              <a:rPr lang="en-US" dirty="0"/>
              <a:t> </a:t>
            </a:r>
            <a:r>
              <a:rPr lang="en-US" dirty="0" err="1"/>
              <a:t>hình</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tiếp</a:t>
            </a:r>
            <a:r>
              <a:rPr lang="en-US" dirty="0"/>
              <a:t> </a:t>
            </a:r>
            <a:r>
              <a:rPr lang="en-US" dirty="0" err="1"/>
              <a:t>nhận</a:t>
            </a:r>
            <a:r>
              <a:rPr lang="en-US" dirty="0"/>
              <a:t> </a:t>
            </a:r>
            <a:r>
              <a:rPr lang="en-US" dirty="0" err="1"/>
              <a:t>từ</a:t>
            </a:r>
            <a:r>
              <a:rPr lang="en-US" dirty="0"/>
              <a:t> server</a:t>
            </a:r>
          </a:p>
          <a:p>
            <a:r>
              <a:rPr lang="en-US" dirty="0" err="1"/>
              <a:t>Tất</a:t>
            </a:r>
            <a:r>
              <a:rPr lang="en-US" dirty="0"/>
              <a:t> </a:t>
            </a:r>
            <a:r>
              <a:rPr lang="en-US" dirty="0" err="1"/>
              <a:t>cả</a:t>
            </a:r>
            <a:r>
              <a:rPr lang="en-US" dirty="0"/>
              <a:t> </a:t>
            </a:r>
            <a:r>
              <a:rPr lang="en-US" dirty="0" err="1"/>
              <a:t>danh</a:t>
            </a:r>
            <a:r>
              <a:rPr lang="en-US" dirty="0"/>
              <a:t> </a:t>
            </a:r>
            <a:r>
              <a:rPr lang="en-US" dirty="0" err="1"/>
              <a:t>sách</a:t>
            </a:r>
            <a:r>
              <a:rPr lang="en-US" dirty="0"/>
              <a:t> </a:t>
            </a:r>
            <a:r>
              <a:rPr lang="en-US" dirty="0" err="1"/>
              <a:t>cấu</a:t>
            </a:r>
            <a:r>
              <a:rPr lang="en-US" dirty="0"/>
              <a:t> </a:t>
            </a:r>
            <a:r>
              <a:rPr lang="en-US" dirty="0" err="1"/>
              <a:t>hình</a:t>
            </a:r>
            <a:r>
              <a:rPr lang="en-US" dirty="0"/>
              <a:t> </a:t>
            </a:r>
            <a:r>
              <a:rPr lang="en-US" dirty="0" err="1"/>
              <a:t>có</a:t>
            </a:r>
            <a:r>
              <a:rPr lang="en-US" dirty="0"/>
              <a:t> </a:t>
            </a:r>
            <a:r>
              <a:rPr lang="en-US" dirty="0" err="1"/>
              <a:t>thể</a:t>
            </a:r>
            <a:r>
              <a:rPr lang="en-US" dirty="0"/>
              <a:t> </a:t>
            </a:r>
            <a:r>
              <a:rPr lang="en-US" dirty="0" err="1"/>
              <a:t>tra</a:t>
            </a:r>
            <a:r>
              <a:rPr lang="en-US" dirty="0"/>
              <a:t> </a:t>
            </a:r>
            <a:r>
              <a:rPr lang="en-US" dirty="0" err="1"/>
              <a:t>ở</a:t>
            </a:r>
            <a:r>
              <a:rPr lang="en-US" dirty="0"/>
              <a:t> </a:t>
            </a:r>
            <a:r>
              <a:rPr lang="en-US" dirty="0" err="1"/>
              <a:t>đây</a:t>
            </a:r>
            <a:r>
              <a:rPr lang="en-US" dirty="0"/>
              <a:t> </a:t>
            </a:r>
          </a:p>
          <a:p>
            <a:r>
              <a:rPr lang="en-US" dirty="0">
                <a:hlinkClick r:id="rId2"/>
              </a:rPr>
              <a:t>https://</a:t>
            </a:r>
            <a:r>
              <a:rPr lang="en-US" dirty="0" err="1">
                <a:hlinkClick r:id="rId2"/>
              </a:rPr>
              <a:t>github.com</a:t>
            </a:r>
            <a:r>
              <a:rPr lang="en-US" dirty="0">
                <a:hlinkClick r:id="rId2"/>
              </a:rPr>
              <a:t>/</a:t>
            </a:r>
            <a:r>
              <a:rPr lang="en-US" dirty="0" err="1">
                <a:hlinkClick r:id="rId2"/>
              </a:rPr>
              <a:t>axios</a:t>
            </a:r>
            <a:r>
              <a:rPr lang="en-US" dirty="0">
                <a:hlinkClick r:id="rId2"/>
              </a:rPr>
              <a:t>/</a:t>
            </a:r>
            <a:r>
              <a:rPr lang="en-US" dirty="0" err="1">
                <a:hlinkClick r:id="rId2"/>
              </a:rPr>
              <a:t>axios#request-config</a:t>
            </a:r>
            <a:endParaRPr lang="en-VN" dirty="0"/>
          </a:p>
        </p:txBody>
      </p:sp>
    </p:spTree>
    <p:extLst>
      <p:ext uri="{BB962C8B-B14F-4D97-AF65-F5344CB8AC3E}">
        <p14:creationId xmlns:p14="http://schemas.microsoft.com/office/powerpoint/2010/main" val="61336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F02E-C80F-4B41-AE76-BF4DB6ABF696}"/>
              </a:ext>
            </a:extLst>
          </p:cNvPr>
          <p:cNvSpPr>
            <a:spLocks noGrp="1"/>
          </p:cNvSpPr>
          <p:nvPr>
            <p:ph type="title"/>
          </p:nvPr>
        </p:nvSpPr>
        <p:spPr/>
        <p:txBody>
          <a:bodyPr/>
          <a:lstStyle/>
          <a:p>
            <a:r>
              <a:rPr lang="en-VN" dirty="0"/>
              <a:t>Axios instance</a:t>
            </a:r>
          </a:p>
        </p:txBody>
      </p:sp>
      <p:sp>
        <p:nvSpPr>
          <p:cNvPr id="3" name="Content Placeholder 2">
            <a:extLst>
              <a:ext uri="{FF2B5EF4-FFF2-40B4-BE49-F238E27FC236}">
                <a16:creationId xmlns:a16="http://schemas.microsoft.com/office/drawing/2014/main" id="{2B160503-A0CD-884F-93E3-0B2047671919}"/>
              </a:ext>
            </a:extLst>
          </p:cNvPr>
          <p:cNvSpPr>
            <a:spLocks noGrp="1"/>
          </p:cNvSpPr>
          <p:nvPr>
            <p:ph idx="1"/>
          </p:nvPr>
        </p:nvSpPr>
        <p:spPr/>
        <p:txBody>
          <a:bodyPr/>
          <a:lstStyle/>
          <a:p>
            <a:r>
              <a:rPr lang="en-VN" dirty="0"/>
              <a:t>Sẽ có nhiều trường hợp bạn phải sử dụng nhiều cấu hình Axios khác nhau trong một dự án, ví dụ như dự án sử dụng hai api khác nhau, lúc này ta phải cấu hình hai base url khác nhau, do đó không thể sử dụng toàn cục cho Axios được. Thật may mắn, Axios cho phép bạn tạo một thể hiện mới từ đối tượng Axios</a:t>
            </a:r>
          </a:p>
          <a:p>
            <a:r>
              <a:rPr lang="en-VN" dirty="0"/>
              <a:t>Cú pháp </a:t>
            </a:r>
          </a:p>
          <a:p>
            <a:pPr marL="0" indent="0">
              <a:buNone/>
            </a:pPr>
            <a:r>
              <a:rPr lang="en-US" b="1" dirty="0"/>
              <a:t>c</a:t>
            </a:r>
            <a:r>
              <a:rPr lang="en-VN" b="1" dirty="0"/>
              <a:t>onst instance = Axios.create({</a:t>
            </a:r>
          </a:p>
          <a:p>
            <a:pPr marL="0" indent="0">
              <a:buNone/>
            </a:pPr>
            <a:r>
              <a:rPr lang="en-VN" b="1"/>
              <a:t>   baseURL:’http</a:t>
            </a:r>
            <a:r>
              <a:rPr lang="en-VN" b="1" dirty="0"/>
              <a:t>://domain.com’</a:t>
            </a:r>
          </a:p>
          <a:p>
            <a:pPr marL="0" indent="0">
              <a:buNone/>
            </a:pPr>
            <a:r>
              <a:rPr lang="en-VN" b="1" dirty="0"/>
              <a:t>})</a:t>
            </a:r>
          </a:p>
          <a:p>
            <a:pPr marL="0" indent="0">
              <a:buNone/>
            </a:pPr>
            <a:r>
              <a:rPr lang="en-VN" dirty="0"/>
              <a:t>Bạn có thể tạo ra bao nhiêu instance cũng được, và mỗi instance này là hoàn toàn độc lập với nhau</a:t>
            </a:r>
          </a:p>
        </p:txBody>
      </p:sp>
    </p:spTree>
    <p:extLst>
      <p:ext uri="{BB962C8B-B14F-4D97-AF65-F5344CB8AC3E}">
        <p14:creationId xmlns:p14="http://schemas.microsoft.com/office/powerpoint/2010/main" val="3285422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BF58-AE3E-9C44-91DF-8CF841DDD535}"/>
              </a:ext>
            </a:extLst>
          </p:cNvPr>
          <p:cNvSpPr>
            <a:spLocks noGrp="1"/>
          </p:cNvSpPr>
          <p:nvPr>
            <p:ph type="title"/>
          </p:nvPr>
        </p:nvSpPr>
        <p:spPr>
          <a:xfrm>
            <a:off x="585216" y="585216"/>
            <a:ext cx="10539984" cy="1428978"/>
          </a:xfrm>
        </p:spPr>
        <p:txBody>
          <a:bodyPr>
            <a:normAutofit/>
          </a:bodyPr>
          <a:lstStyle/>
          <a:p>
            <a:r>
              <a:rPr lang="en-VN" dirty="0"/>
              <a:t>Demo về tạo và sử dụng Axios instance</a:t>
            </a:r>
          </a:p>
        </p:txBody>
      </p:sp>
      <p:sp>
        <p:nvSpPr>
          <p:cNvPr id="3" name="Content Placeholder 2">
            <a:extLst>
              <a:ext uri="{FF2B5EF4-FFF2-40B4-BE49-F238E27FC236}">
                <a16:creationId xmlns:a16="http://schemas.microsoft.com/office/drawing/2014/main" id="{25EE1689-F404-D846-99E0-E2DD555141E2}"/>
              </a:ext>
            </a:extLst>
          </p:cNvPr>
          <p:cNvSpPr>
            <a:spLocks noGrp="1"/>
          </p:cNvSpPr>
          <p:nvPr>
            <p:ph idx="1"/>
          </p:nvPr>
        </p:nvSpPr>
        <p:spPr/>
        <p:txBody>
          <a:bodyPr/>
          <a:lstStyle/>
          <a:p>
            <a:r>
              <a:rPr lang="en-VN" dirty="0"/>
              <a:t>Giáo viên demo về tạo axios instance</a:t>
            </a:r>
          </a:p>
        </p:txBody>
      </p:sp>
    </p:spTree>
    <p:extLst>
      <p:ext uri="{BB962C8B-B14F-4D97-AF65-F5344CB8AC3E}">
        <p14:creationId xmlns:p14="http://schemas.microsoft.com/office/powerpoint/2010/main" val="181648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35C-7C26-0F48-9B6A-AA3C743AB073}"/>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96FB7BB4-3649-D04C-AF90-3AA8609D51F0}"/>
              </a:ext>
            </a:extLst>
          </p:cNvPr>
          <p:cNvSpPr>
            <a:spLocks noGrp="1"/>
          </p:cNvSpPr>
          <p:nvPr>
            <p:ph idx="1"/>
          </p:nvPr>
        </p:nvSpPr>
        <p:spPr/>
        <p:txBody>
          <a:bodyPr/>
          <a:lstStyle/>
          <a:p>
            <a:r>
              <a:rPr lang="en-US" dirty="0"/>
              <a:t>AJAX </a:t>
            </a:r>
            <a:r>
              <a:rPr lang="en-US" dirty="0" err="1"/>
              <a:t>là</a:t>
            </a:r>
            <a:r>
              <a:rPr lang="en-US" dirty="0"/>
              <a:t> </a:t>
            </a:r>
            <a:r>
              <a:rPr lang="en-US" dirty="0" err="1"/>
              <a:t>gì</a:t>
            </a:r>
            <a:r>
              <a:rPr lang="en-US" dirty="0"/>
              <a:t> ?</a:t>
            </a:r>
          </a:p>
          <a:p>
            <a:r>
              <a:rPr lang="en-US" dirty="0" err="1"/>
              <a:t>Cài</a:t>
            </a:r>
            <a:r>
              <a:rPr lang="en-US" dirty="0"/>
              <a:t> </a:t>
            </a:r>
            <a:r>
              <a:rPr lang="en-US" dirty="0" err="1"/>
              <a:t>đặt</a:t>
            </a:r>
            <a:r>
              <a:rPr lang="en-US" dirty="0"/>
              <a:t> AJAX </a:t>
            </a:r>
            <a:r>
              <a:rPr lang="en-US" dirty="0" err="1"/>
              <a:t>bằng</a:t>
            </a:r>
            <a:r>
              <a:rPr lang="en-US" dirty="0"/>
              <a:t> JS </a:t>
            </a:r>
            <a:r>
              <a:rPr lang="en-US" dirty="0" err="1"/>
              <a:t>thuần</a:t>
            </a:r>
            <a:endParaRPr lang="en-US" dirty="0"/>
          </a:p>
          <a:p>
            <a:r>
              <a:rPr lang="en-US" dirty="0" err="1"/>
              <a:t>Axios</a:t>
            </a:r>
            <a:r>
              <a:rPr lang="en-US" dirty="0"/>
              <a:t> </a:t>
            </a:r>
            <a:r>
              <a:rPr lang="en-US" dirty="0" err="1"/>
              <a:t>là</a:t>
            </a:r>
            <a:r>
              <a:rPr lang="en-US" dirty="0"/>
              <a:t> </a:t>
            </a:r>
            <a:r>
              <a:rPr lang="en-US" dirty="0" err="1"/>
              <a:t>gì</a:t>
            </a:r>
            <a:r>
              <a:rPr lang="en-US" dirty="0"/>
              <a:t> </a:t>
            </a:r>
          </a:p>
          <a:p>
            <a:r>
              <a:rPr lang="en-US" dirty="0" err="1"/>
              <a:t>Kết</a:t>
            </a:r>
            <a:r>
              <a:rPr lang="en-US" dirty="0"/>
              <a:t> </a:t>
            </a:r>
            <a:r>
              <a:rPr lang="en-US" dirty="0" err="1"/>
              <a:t>nối</a:t>
            </a:r>
            <a:r>
              <a:rPr lang="en-US" dirty="0"/>
              <a:t> </a:t>
            </a:r>
            <a:r>
              <a:rPr lang="en-US" dirty="0" err="1"/>
              <a:t>đến</a:t>
            </a:r>
            <a:r>
              <a:rPr lang="en-US" dirty="0"/>
              <a:t> server </a:t>
            </a:r>
            <a:r>
              <a:rPr lang="en-US" dirty="0" err="1"/>
              <a:t>thông</a:t>
            </a:r>
            <a:r>
              <a:rPr lang="en-US" dirty="0"/>
              <a:t> qua </a:t>
            </a:r>
            <a:r>
              <a:rPr lang="en-US" dirty="0" err="1"/>
              <a:t>Axios</a:t>
            </a:r>
            <a:endParaRPr lang="en-US" dirty="0"/>
          </a:p>
        </p:txBody>
      </p:sp>
    </p:spTree>
    <p:extLst>
      <p:ext uri="{BB962C8B-B14F-4D97-AF65-F5344CB8AC3E}">
        <p14:creationId xmlns:p14="http://schemas.microsoft.com/office/powerpoint/2010/main" val="193411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4AE8-0860-D44B-B63E-31DEB8C44B68}"/>
              </a:ext>
            </a:extLst>
          </p:cNvPr>
          <p:cNvSpPr>
            <a:spLocks noGrp="1"/>
          </p:cNvSpPr>
          <p:nvPr>
            <p:ph type="title"/>
          </p:nvPr>
        </p:nvSpPr>
        <p:spPr/>
        <p:txBody>
          <a:bodyPr/>
          <a:lstStyle/>
          <a:p>
            <a:r>
              <a:rPr lang="en-VN" dirty="0"/>
              <a:t>Cấu hình interceptor</a:t>
            </a:r>
          </a:p>
        </p:txBody>
      </p:sp>
      <p:sp>
        <p:nvSpPr>
          <p:cNvPr id="3" name="Content Placeholder 2">
            <a:extLst>
              <a:ext uri="{FF2B5EF4-FFF2-40B4-BE49-F238E27FC236}">
                <a16:creationId xmlns:a16="http://schemas.microsoft.com/office/drawing/2014/main" id="{5AB0381E-0A77-FD48-83DB-62B01512D566}"/>
              </a:ext>
            </a:extLst>
          </p:cNvPr>
          <p:cNvSpPr>
            <a:spLocks noGrp="1"/>
          </p:cNvSpPr>
          <p:nvPr>
            <p:ph idx="1"/>
          </p:nvPr>
        </p:nvSpPr>
        <p:spPr/>
        <p:txBody>
          <a:bodyPr/>
          <a:lstStyle/>
          <a:p>
            <a:r>
              <a:rPr lang="en-VN" dirty="0"/>
              <a:t>Interceptor là một thành phần đánh chặn, cho phép bạn chèn code xử lý trước khi gửi request hoặc tiếp nhận response </a:t>
            </a:r>
          </a:p>
          <a:p>
            <a:r>
              <a:rPr lang="en-VN" dirty="0"/>
              <a:t>Giả sử khi tiếp nhận response, bạn muốn kiểm tra xem người dùng này đã đăng nhập hay chưa, nếu chưa thì chuyển sang trang đăng nhập, ta không thể viết mã kiểm tra trong tất cả các request, thay vì thế chỉ cần cài đặt một interceptors ở response của axios là được. </a:t>
            </a:r>
          </a:p>
          <a:p>
            <a:endParaRPr lang="en-VN" dirty="0"/>
          </a:p>
        </p:txBody>
      </p:sp>
    </p:spTree>
    <p:extLst>
      <p:ext uri="{BB962C8B-B14F-4D97-AF65-F5344CB8AC3E}">
        <p14:creationId xmlns:p14="http://schemas.microsoft.com/office/powerpoint/2010/main" val="38409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231A-AC49-3C4F-A91D-BE692D95B23A}"/>
              </a:ext>
            </a:extLst>
          </p:cNvPr>
          <p:cNvSpPr>
            <a:spLocks noGrp="1"/>
          </p:cNvSpPr>
          <p:nvPr>
            <p:ph type="title"/>
          </p:nvPr>
        </p:nvSpPr>
        <p:spPr/>
        <p:txBody>
          <a:bodyPr/>
          <a:lstStyle/>
          <a:p>
            <a:r>
              <a:rPr lang="en-VN" dirty="0"/>
              <a:t>Inteceptors Request</a:t>
            </a:r>
          </a:p>
        </p:txBody>
      </p:sp>
      <p:pic>
        <p:nvPicPr>
          <p:cNvPr id="4" name="Content Placeholder 3">
            <a:extLst>
              <a:ext uri="{FF2B5EF4-FFF2-40B4-BE49-F238E27FC236}">
                <a16:creationId xmlns:a16="http://schemas.microsoft.com/office/drawing/2014/main" id="{39272B72-1F80-4241-AB94-FB01CD2A7BDD}"/>
              </a:ext>
            </a:extLst>
          </p:cNvPr>
          <p:cNvPicPr>
            <a:picLocks noGrp="1" noChangeAspect="1"/>
          </p:cNvPicPr>
          <p:nvPr>
            <p:ph idx="1"/>
          </p:nvPr>
        </p:nvPicPr>
        <p:blipFill>
          <a:blip r:embed="rId2"/>
          <a:stretch>
            <a:fillRect/>
          </a:stretch>
        </p:blipFill>
        <p:spPr>
          <a:xfrm>
            <a:off x="1254936" y="2140014"/>
            <a:ext cx="9121296" cy="3932237"/>
          </a:xfrm>
          <a:prstGeom prst="rect">
            <a:avLst/>
          </a:prstGeom>
        </p:spPr>
      </p:pic>
    </p:spTree>
    <p:extLst>
      <p:ext uri="{BB962C8B-B14F-4D97-AF65-F5344CB8AC3E}">
        <p14:creationId xmlns:p14="http://schemas.microsoft.com/office/powerpoint/2010/main" val="428492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1DFD-81F5-B145-9F0C-BBE69080D9A5}"/>
              </a:ext>
            </a:extLst>
          </p:cNvPr>
          <p:cNvSpPr>
            <a:spLocks noGrp="1"/>
          </p:cNvSpPr>
          <p:nvPr>
            <p:ph type="title"/>
          </p:nvPr>
        </p:nvSpPr>
        <p:spPr/>
        <p:txBody>
          <a:bodyPr/>
          <a:lstStyle/>
          <a:p>
            <a:r>
              <a:rPr lang="en-VN" dirty="0"/>
              <a:t>Interceptors Response</a:t>
            </a:r>
          </a:p>
        </p:txBody>
      </p:sp>
      <p:pic>
        <p:nvPicPr>
          <p:cNvPr id="4" name="Content Placeholder 3">
            <a:extLst>
              <a:ext uri="{FF2B5EF4-FFF2-40B4-BE49-F238E27FC236}">
                <a16:creationId xmlns:a16="http://schemas.microsoft.com/office/drawing/2014/main" id="{553E7166-F8B5-2E4C-8DFC-F50ACD76B4B9}"/>
              </a:ext>
            </a:extLst>
          </p:cNvPr>
          <p:cNvPicPr>
            <a:picLocks noGrp="1" noChangeAspect="1"/>
          </p:cNvPicPr>
          <p:nvPr>
            <p:ph idx="1"/>
          </p:nvPr>
        </p:nvPicPr>
        <p:blipFill>
          <a:blip r:embed="rId2"/>
          <a:stretch>
            <a:fillRect/>
          </a:stretch>
        </p:blipFill>
        <p:spPr>
          <a:xfrm>
            <a:off x="1276839" y="2103438"/>
            <a:ext cx="9638322" cy="3932237"/>
          </a:xfrm>
          <a:prstGeom prst="rect">
            <a:avLst/>
          </a:prstGeom>
        </p:spPr>
      </p:pic>
    </p:spTree>
    <p:extLst>
      <p:ext uri="{BB962C8B-B14F-4D97-AF65-F5344CB8AC3E}">
        <p14:creationId xmlns:p14="http://schemas.microsoft.com/office/powerpoint/2010/main" val="230999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1018-4012-3541-B14A-BC768D70FF8C}"/>
              </a:ext>
            </a:extLst>
          </p:cNvPr>
          <p:cNvSpPr>
            <a:spLocks noGrp="1"/>
          </p:cNvSpPr>
          <p:nvPr>
            <p:ph type="title"/>
          </p:nvPr>
        </p:nvSpPr>
        <p:spPr/>
        <p:txBody>
          <a:bodyPr/>
          <a:lstStyle/>
          <a:p>
            <a:r>
              <a:rPr lang="en-VN" dirty="0"/>
              <a:t>Demo về Interceptor</a:t>
            </a:r>
          </a:p>
        </p:txBody>
      </p:sp>
      <p:sp>
        <p:nvSpPr>
          <p:cNvPr id="3" name="Content Placeholder 2">
            <a:extLst>
              <a:ext uri="{FF2B5EF4-FFF2-40B4-BE49-F238E27FC236}">
                <a16:creationId xmlns:a16="http://schemas.microsoft.com/office/drawing/2014/main" id="{C1B0E9C2-AF68-4D41-B048-986F7CDB3C2B}"/>
              </a:ext>
            </a:extLst>
          </p:cNvPr>
          <p:cNvSpPr>
            <a:spLocks noGrp="1"/>
          </p:cNvSpPr>
          <p:nvPr>
            <p:ph idx="1"/>
          </p:nvPr>
        </p:nvSpPr>
        <p:spPr/>
        <p:txBody>
          <a:bodyPr/>
          <a:lstStyle/>
          <a:p>
            <a:endParaRPr lang="en-VN" dirty="0"/>
          </a:p>
        </p:txBody>
      </p:sp>
    </p:spTree>
    <p:extLst>
      <p:ext uri="{BB962C8B-B14F-4D97-AF65-F5344CB8AC3E}">
        <p14:creationId xmlns:p14="http://schemas.microsoft.com/office/powerpoint/2010/main" val="649062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72A0-B262-A148-BFBD-CA15DC9B456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5EEBC0DA-7952-344B-A0C3-B9E70E87AAF3}"/>
              </a:ext>
            </a:extLst>
          </p:cNvPr>
          <p:cNvSpPr>
            <a:spLocks noGrp="1"/>
          </p:cNvSpPr>
          <p:nvPr>
            <p:ph idx="1"/>
          </p:nvPr>
        </p:nvSpPr>
        <p:spPr/>
        <p:txBody>
          <a:bodyPr/>
          <a:lstStyle/>
          <a:p>
            <a:r>
              <a:rPr lang="en-US" dirty="0"/>
              <a:t>AJAX </a:t>
            </a:r>
            <a:r>
              <a:rPr lang="en-US" dirty="0" err="1"/>
              <a:t>là</a:t>
            </a:r>
            <a:r>
              <a:rPr lang="en-US" dirty="0"/>
              <a:t> </a:t>
            </a:r>
            <a:r>
              <a:rPr lang="en-US" dirty="0" err="1"/>
              <a:t>gì</a:t>
            </a:r>
            <a:r>
              <a:rPr lang="en-US" dirty="0"/>
              <a:t> ?</a:t>
            </a:r>
          </a:p>
          <a:p>
            <a:r>
              <a:rPr lang="en-US" dirty="0" err="1"/>
              <a:t>Cài</a:t>
            </a:r>
            <a:r>
              <a:rPr lang="en-US" dirty="0"/>
              <a:t> </a:t>
            </a:r>
            <a:r>
              <a:rPr lang="en-US" dirty="0" err="1"/>
              <a:t>đặt</a:t>
            </a:r>
            <a:r>
              <a:rPr lang="en-US" dirty="0"/>
              <a:t> AJAX </a:t>
            </a:r>
            <a:r>
              <a:rPr lang="en-US" dirty="0" err="1"/>
              <a:t>bằng</a:t>
            </a:r>
            <a:r>
              <a:rPr lang="en-US" dirty="0"/>
              <a:t> JS </a:t>
            </a:r>
            <a:r>
              <a:rPr lang="en-US" dirty="0" err="1"/>
              <a:t>thuần</a:t>
            </a:r>
            <a:endParaRPr lang="en-US" dirty="0"/>
          </a:p>
          <a:p>
            <a:r>
              <a:rPr lang="en-US" dirty="0" err="1"/>
              <a:t>Axios</a:t>
            </a:r>
            <a:r>
              <a:rPr lang="en-US" dirty="0"/>
              <a:t> </a:t>
            </a:r>
            <a:r>
              <a:rPr lang="en-US" dirty="0" err="1"/>
              <a:t>là</a:t>
            </a:r>
            <a:r>
              <a:rPr lang="en-US" dirty="0"/>
              <a:t> </a:t>
            </a:r>
            <a:r>
              <a:rPr lang="en-US" dirty="0" err="1"/>
              <a:t>gì</a:t>
            </a:r>
            <a:r>
              <a:rPr lang="en-US" dirty="0"/>
              <a:t> </a:t>
            </a:r>
          </a:p>
          <a:p>
            <a:r>
              <a:rPr lang="en-US" dirty="0" err="1"/>
              <a:t>Kết</a:t>
            </a:r>
            <a:r>
              <a:rPr lang="en-US" dirty="0"/>
              <a:t> </a:t>
            </a:r>
            <a:r>
              <a:rPr lang="en-US" dirty="0" err="1"/>
              <a:t>nối</a:t>
            </a:r>
            <a:r>
              <a:rPr lang="en-US" dirty="0"/>
              <a:t> </a:t>
            </a:r>
            <a:r>
              <a:rPr lang="en-US" dirty="0" err="1"/>
              <a:t>đến</a:t>
            </a:r>
            <a:r>
              <a:rPr lang="en-US" dirty="0"/>
              <a:t> server </a:t>
            </a:r>
            <a:r>
              <a:rPr lang="en-US" dirty="0" err="1"/>
              <a:t>thông</a:t>
            </a:r>
            <a:r>
              <a:rPr lang="en-US" dirty="0"/>
              <a:t> qua </a:t>
            </a:r>
            <a:r>
              <a:rPr lang="en-US" dirty="0" err="1"/>
              <a:t>Axios</a:t>
            </a:r>
            <a:endParaRPr lang="en-US" dirty="0"/>
          </a:p>
        </p:txBody>
      </p:sp>
    </p:spTree>
    <p:extLst>
      <p:ext uri="{BB962C8B-B14F-4D97-AF65-F5344CB8AC3E}">
        <p14:creationId xmlns:p14="http://schemas.microsoft.com/office/powerpoint/2010/main" val="182034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374-9DFA-A249-ACC0-54C4BF305411}"/>
              </a:ext>
            </a:extLst>
          </p:cNvPr>
          <p:cNvSpPr>
            <a:spLocks noGrp="1"/>
          </p:cNvSpPr>
          <p:nvPr>
            <p:ph type="title"/>
          </p:nvPr>
        </p:nvSpPr>
        <p:spPr/>
        <p:txBody>
          <a:bodyPr>
            <a:normAutofit/>
          </a:bodyPr>
          <a:lstStyle/>
          <a:p>
            <a:r>
              <a:rPr lang="en-VN" dirty="0"/>
              <a:t>AJAX là gì ?</a:t>
            </a:r>
          </a:p>
        </p:txBody>
      </p:sp>
      <p:sp>
        <p:nvSpPr>
          <p:cNvPr id="3" name="Content Placeholder 2">
            <a:extLst>
              <a:ext uri="{FF2B5EF4-FFF2-40B4-BE49-F238E27FC236}">
                <a16:creationId xmlns:a16="http://schemas.microsoft.com/office/drawing/2014/main" id="{F8146FBF-90B7-AC45-9372-E05C6C28A7B7}"/>
              </a:ext>
            </a:extLst>
          </p:cNvPr>
          <p:cNvSpPr>
            <a:spLocks noGrp="1"/>
          </p:cNvSpPr>
          <p:nvPr>
            <p:ph idx="1"/>
          </p:nvPr>
        </p:nvSpPr>
        <p:spPr/>
        <p:txBody>
          <a:bodyPr/>
          <a:lstStyle/>
          <a:p>
            <a:r>
              <a:rPr lang="en-US" dirty="0"/>
              <a:t>AJAX </a:t>
            </a:r>
            <a:r>
              <a:rPr lang="en-US" dirty="0" err="1"/>
              <a:t>là</a:t>
            </a:r>
            <a:r>
              <a:rPr lang="en-US" dirty="0"/>
              <a:t> </a:t>
            </a:r>
            <a:r>
              <a:rPr lang="en-US" dirty="0" err="1"/>
              <a:t>viết</a:t>
            </a:r>
            <a:r>
              <a:rPr lang="en-US" dirty="0"/>
              <a:t> </a:t>
            </a:r>
            <a:r>
              <a:rPr lang="en-US" dirty="0" err="1"/>
              <a:t>tắt</a:t>
            </a:r>
            <a:r>
              <a:rPr lang="en-US" dirty="0"/>
              <a:t> </a:t>
            </a:r>
            <a:r>
              <a:rPr lang="en-US" dirty="0" err="1"/>
              <a:t>của</a:t>
            </a:r>
            <a:r>
              <a:rPr lang="en-US" dirty="0"/>
              <a:t> Asynchronous JavaScript and XML.</a:t>
            </a:r>
          </a:p>
          <a:p>
            <a:r>
              <a:rPr lang="en-US" dirty="0"/>
              <a:t>AJAX </a:t>
            </a:r>
            <a:r>
              <a:rPr lang="en-US" dirty="0" err="1"/>
              <a:t>là</a:t>
            </a:r>
            <a:r>
              <a:rPr lang="en-US" dirty="0"/>
              <a:t> </a:t>
            </a:r>
            <a:r>
              <a:rPr lang="en-US" dirty="0" err="1"/>
              <a:t>một</a:t>
            </a:r>
            <a:r>
              <a:rPr lang="en-US" dirty="0"/>
              <a:t> </a:t>
            </a:r>
            <a:r>
              <a:rPr lang="en-US" dirty="0" err="1"/>
              <a:t>công</a:t>
            </a:r>
            <a:r>
              <a:rPr lang="en-US" dirty="0"/>
              <a:t> </a:t>
            </a:r>
            <a:r>
              <a:rPr lang="en-US" dirty="0" err="1"/>
              <a:t>nghệ</a:t>
            </a:r>
            <a:r>
              <a:rPr lang="en-US" dirty="0"/>
              <a:t> </a:t>
            </a:r>
            <a:r>
              <a:rPr lang="en-US" dirty="0" err="1"/>
              <a:t>cho</a:t>
            </a:r>
            <a:r>
              <a:rPr lang="en-US" dirty="0"/>
              <a:t> </a:t>
            </a:r>
            <a:r>
              <a:rPr lang="en-US" dirty="0" err="1"/>
              <a:t>phép</a:t>
            </a:r>
            <a:r>
              <a:rPr lang="en-US" dirty="0"/>
              <a:t> </a:t>
            </a:r>
            <a:r>
              <a:rPr lang="en-US" dirty="0" err="1"/>
              <a:t>gửi</a:t>
            </a:r>
            <a:r>
              <a:rPr lang="en-US" dirty="0"/>
              <a:t> </a:t>
            </a:r>
            <a:r>
              <a:rPr lang="en-US" dirty="0" err="1"/>
              <a:t>nhận</a:t>
            </a:r>
            <a:r>
              <a:rPr lang="en-US" dirty="0"/>
              <a:t> </a:t>
            </a:r>
            <a:r>
              <a:rPr lang="en-US" dirty="0" err="1"/>
              <a:t>thông</a:t>
            </a:r>
            <a:r>
              <a:rPr lang="en-US" dirty="0"/>
              <a:t> tin </a:t>
            </a:r>
            <a:r>
              <a:rPr lang="en-US" dirty="0" err="1"/>
              <a:t>giữa</a:t>
            </a:r>
            <a:r>
              <a:rPr lang="en-US" dirty="0"/>
              <a:t> client </a:t>
            </a:r>
            <a:r>
              <a:rPr lang="en-US" dirty="0" err="1"/>
              <a:t>và</a:t>
            </a:r>
            <a:r>
              <a:rPr lang="en-US" dirty="0"/>
              <a:t> server </a:t>
            </a:r>
            <a:r>
              <a:rPr lang="en-US" dirty="0" err="1"/>
              <a:t>thông</a:t>
            </a:r>
            <a:r>
              <a:rPr lang="en-US" dirty="0"/>
              <a:t> qua </a:t>
            </a:r>
            <a:r>
              <a:rPr lang="en-US" dirty="0" err="1"/>
              <a:t>giao</a:t>
            </a:r>
            <a:r>
              <a:rPr lang="en-US" dirty="0"/>
              <a:t> </a:t>
            </a:r>
            <a:r>
              <a:rPr lang="en-US" dirty="0" err="1"/>
              <a:t>thức</a:t>
            </a:r>
            <a:r>
              <a:rPr lang="en-US" dirty="0"/>
              <a:t> HTTP </a:t>
            </a:r>
            <a:r>
              <a:rPr lang="en-US" dirty="0" err="1"/>
              <a:t>mà</a:t>
            </a:r>
            <a:r>
              <a:rPr lang="en-US" dirty="0"/>
              <a:t> </a:t>
            </a:r>
            <a:r>
              <a:rPr lang="en-US" dirty="0" err="1"/>
              <a:t>không</a:t>
            </a:r>
            <a:r>
              <a:rPr lang="en-US" dirty="0"/>
              <a:t> </a:t>
            </a:r>
            <a:r>
              <a:rPr lang="en-US" dirty="0" err="1"/>
              <a:t>phải</a:t>
            </a:r>
            <a:r>
              <a:rPr lang="en-US" dirty="0"/>
              <a:t> </a:t>
            </a:r>
            <a:r>
              <a:rPr lang="en-US" dirty="0" err="1"/>
              <a:t>tải</a:t>
            </a:r>
            <a:r>
              <a:rPr lang="en-US" dirty="0"/>
              <a:t> </a:t>
            </a:r>
            <a:r>
              <a:rPr lang="en-US" dirty="0" err="1"/>
              <a:t>lại</a:t>
            </a:r>
            <a:r>
              <a:rPr lang="en-US" dirty="0"/>
              <a:t> </a:t>
            </a:r>
            <a:r>
              <a:rPr lang="en-US" dirty="0" err="1"/>
              <a:t>trang</a:t>
            </a:r>
            <a:r>
              <a:rPr lang="en-US" dirty="0"/>
              <a:t> </a:t>
            </a:r>
          </a:p>
          <a:p>
            <a:r>
              <a:rPr lang="en-US" dirty="0"/>
              <a:t>AJAX </a:t>
            </a:r>
            <a:r>
              <a:rPr lang="en-US" dirty="0" err="1"/>
              <a:t>được</a:t>
            </a:r>
            <a:r>
              <a:rPr lang="en-US" dirty="0"/>
              <a:t> </a:t>
            </a:r>
            <a:r>
              <a:rPr lang="en-US" dirty="0" err="1"/>
              <a:t>sử</a:t>
            </a:r>
            <a:r>
              <a:rPr lang="en-US" dirty="0"/>
              <a:t> </a:t>
            </a:r>
            <a:r>
              <a:rPr lang="en-US" dirty="0" err="1"/>
              <a:t>dụng</a:t>
            </a:r>
            <a:r>
              <a:rPr lang="en-US" dirty="0"/>
              <a:t> </a:t>
            </a:r>
            <a:r>
              <a:rPr lang="en-US" dirty="0" err="1"/>
              <a:t>rất</a:t>
            </a:r>
            <a:r>
              <a:rPr lang="en-US" dirty="0"/>
              <a:t> </a:t>
            </a:r>
            <a:r>
              <a:rPr lang="en-US" dirty="0" err="1"/>
              <a:t>nhiều</a:t>
            </a:r>
            <a:r>
              <a:rPr lang="en-US" dirty="0"/>
              <a:t> </a:t>
            </a:r>
            <a:r>
              <a:rPr lang="en-US" dirty="0" err="1"/>
              <a:t>trong</a:t>
            </a:r>
            <a:r>
              <a:rPr lang="en-US" dirty="0"/>
              <a:t> </a:t>
            </a:r>
            <a:r>
              <a:rPr lang="en-US" dirty="0" err="1"/>
              <a:t>các</a:t>
            </a:r>
            <a:r>
              <a:rPr lang="en-US" dirty="0"/>
              <a:t> SPA </a:t>
            </a:r>
          </a:p>
          <a:p>
            <a:r>
              <a:rPr lang="en-US" dirty="0"/>
              <a:t>Asynchronous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gửi</a:t>
            </a:r>
            <a:r>
              <a:rPr lang="en-US" dirty="0"/>
              <a:t> </a:t>
            </a:r>
            <a:r>
              <a:rPr lang="en-US" dirty="0" err="1"/>
              <a:t>nhận</a:t>
            </a:r>
            <a:r>
              <a:rPr lang="en-US" dirty="0"/>
              <a:t> </a:t>
            </a:r>
            <a:r>
              <a:rPr lang="en-US" dirty="0" err="1"/>
              <a:t>thông</a:t>
            </a:r>
            <a:r>
              <a:rPr lang="en-US" dirty="0"/>
              <a:t> tin </a:t>
            </a:r>
            <a:r>
              <a:rPr lang="en-US" dirty="0" err="1"/>
              <a:t>bất</a:t>
            </a:r>
            <a:r>
              <a:rPr lang="en-US" dirty="0"/>
              <a:t> </a:t>
            </a:r>
            <a:r>
              <a:rPr lang="en-US" dirty="0" err="1"/>
              <a:t>đồng</a:t>
            </a:r>
            <a:r>
              <a:rPr lang="en-US" dirty="0"/>
              <a:t> </a:t>
            </a:r>
            <a:r>
              <a:rPr lang="en-US" dirty="0" err="1"/>
              <a:t>bộ</a:t>
            </a:r>
            <a:r>
              <a:rPr lang="en-US" dirty="0"/>
              <a:t> </a:t>
            </a:r>
          </a:p>
          <a:p>
            <a:r>
              <a:rPr lang="en-US" dirty="0"/>
              <a:t>JavaScript </a:t>
            </a:r>
            <a:r>
              <a:rPr lang="en-US" dirty="0" err="1"/>
              <a:t>là</a:t>
            </a:r>
            <a:r>
              <a:rPr lang="en-US" dirty="0"/>
              <a:t> </a:t>
            </a:r>
            <a:r>
              <a:rPr lang="en-US" dirty="0" err="1"/>
              <a:t>ngôn</a:t>
            </a:r>
            <a:r>
              <a:rPr lang="en-US" dirty="0"/>
              <a:t> </a:t>
            </a:r>
            <a:r>
              <a:rPr lang="en-US" dirty="0" err="1"/>
              <a:t>ngữ</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gửi</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tiếp</a:t>
            </a:r>
            <a:r>
              <a:rPr lang="en-US" dirty="0"/>
              <a:t> </a:t>
            </a:r>
            <a:r>
              <a:rPr lang="en-US" dirty="0" err="1"/>
              <a:t>nhận</a:t>
            </a:r>
            <a:r>
              <a:rPr lang="en-US" dirty="0"/>
              <a:t> </a:t>
            </a:r>
            <a:r>
              <a:rPr lang="en-US" dirty="0" err="1"/>
              <a:t>thông</a:t>
            </a:r>
            <a:r>
              <a:rPr lang="en-US" dirty="0"/>
              <a:t> tin </a:t>
            </a:r>
            <a:r>
              <a:rPr lang="en-US" dirty="0" err="1"/>
              <a:t>hồi</a:t>
            </a:r>
            <a:r>
              <a:rPr lang="en-US" dirty="0"/>
              <a:t> </a:t>
            </a:r>
            <a:r>
              <a:rPr lang="en-US" dirty="0" err="1"/>
              <a:t>đáp</a:t>
            </a:r>
            <a:endParaRPr lang="en-US" dirty="0"/>
          </a:p>
          <a:p>
            <a:r>
              <a:rPr lang="en-US" dirty="0"/>
              <a:t>XML </a:t>
            </a:r>
            <a:r>
              <a:rPr lang="en-US" dirty="0" err="1"/>
              <a:t>là</a:t>
            </a:r>
            <a:r>
              <a:rPr lang="en-US" dirty="0"/>
              <a:t> </a:t>
            </a:r>
            <a:r>
              <a:rPr lang="en-US" dirty="0" err="1"/>
              <a:t>ngôn</a:t>
            </a:r>
            <a:r>
              <a:rPr lang="en-US" dirty="0"/>
              <a:t> </a:t>
            </a:r>
            <a:r>
              <a:rPr lang="en-US" dirty="0" err="1"/>
              <a:t>ngữ</a:t>
            </a:r>
            <a:r>
              <a:rPr lang="en-US" dirty="0"/>
              <a:t> </a:t>
            </a:r>
            <a:r>
              <a:rPr lang="en-US" dirty="0" err="1"/>
              <a:t>mang</a:t>
            </a:r>
            <a:r>
              <a:rPr lang="en-US" dirty="0"/>
              <a:t> </a:t>
            </a:r>
            <a:r>
              <a:rPr lang="en-US" dirty="0" err="1"/>
              <a:t>thông</a:t>
            </a:r>
            <a:r>
              <a:rPr lang="en-US" dirty="0"/>
              <a:t> tin, </a:t>
            </a:r>
            <a:r>
              <a:rPr lang="en-US" dirty="0" err="1"/>
              <a:t>tuy</a:t>
            </a:r>
            <a:r>
              <a:rPr lang="en-US" dirty="0"/>
              <a:t> </a:t>
            </a:r>
            <a:r>
              <a:rPr lang="en-US" dirty="0" err="1"/>
              <a:t>nhiên</a:t>
            </a:r>
            <a:r>
              <a:rPr lang="en-US" dirty="0"/>
              <a:t> </a:t>
            </a:r>
            <a:r>
              <a:rPr lang="en-US" dirty="0" err="1"/>
              <a:t>sau</a:t>
            </a:r>
            <a:r>
              <a:rPr lang="en-US" dirty="0"/>
              <a:t> </a:t>
            </a:r>
            <a:r>
              <a:rPr lang="en-US" dirty="0" err="1"/>
              <a:t>này</a:t>
            </a:r>
            <a:r>
              <a:rPr lang="en-US" dirty="0"/>
              <a:t> XML </a:t>
            </a:r>
            <a:r>
              <a:rPr lang="en-US" dirty="0" err="1"/>
              <a:t>đa</a:t>
            </a:r>
            <a:r>
              <a:rPr lang="en-US" dirty="0"/>
              <a:t> </a:t>
            </a:r>
            <a:r>
              <a:rPr lang="en-US" dirty="0" err="1"/>
              <a:t>phần</a:t>
            </a:r>
            <a:r>
              <a:rPr lang="en-US" dirty="0"/>
              <a:t> </a:t>
            </a:r>
            <a:r>
              <a:rPr lang="en-US" dirty="0" err="1"/>
              <a:t>đã</a:t>
            </a:r>
            <a:r>
              <a:rPr lang="en-US" dirty="0"/>
              <a:t> </a:t>
            </a:r>
            <a:r>
              <a:rPr lang="en-US" dirty="0" err="1"/>
              <a:t>được</a:t>
            </a:r>
            <a:r>
              <a:rPr lang="en-US" dirty="0"/>
              <a:t> </a:t>
            </a:r>
            <a:r>
              <a:rPr lang="en-US" dirty="0" err="1"/>
              <a:t>thay</a:t>
            </a:r>
            <a:r>
              <a:rPr lang="en-US" dirty="0"/>
              <a:t> </a:t>
            </a:r>
            <a:r>
              <a:rPr lang="en-US" dirty="0" err="1"/>
              <a:t>thế</a:t>
            </a:r>
            <a:r>
              <a:rPr lang="en-US" dirty="0"/>
              <a:t> </a:t>
            </a:r>
            <a:r>
              <a:rPr lang="en-US" dirty="0" err="1"/>
              <a:t>bằng</a:t>
            </a:r>
            <a:r>
              <a:rPr lang="en-US" dirty="0"/>
              <a:t> JSON</a:t>
            </a:r>
          </a:p>
        </p:txBody>
      </p:sp>
    </p:spTree>
    <p:extLst>
      <p:ext uri="{BB962C8B-B14F-4D97-AF65-F5344CB8AC3E}">
        <p14:creationId xmlns:p14="http://schemas.microsoft.com/office/powerpoint/2010/main" val="3448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C08E-D58F-884E-81F0-C3B85A4942D8}"/>
              </a:ext>
            </a:extLst>
          </p:cNvPr>
          <p:cNvSpPr>
            <a:spLocks noGrp="1"/>
          </p:cNvSpPr>
          <p:nvPr>
            <p:ph type="title"/>
          </p:nvPr>
        </p:nvSpPr>
        <p:spPr>
          <a:xfrm>
            <a:off x="570390" y="428585"/>
            <a:ext cx="11051219" cy="999775"/>
          </a:xfrm>
        </p:spPr>
        <p:txBody>
          <a:bodyPr>
            <a:normAutofit fontScale="90000"/>
          </a:bodyPr>
          <a:lstStyle/>
          <a:p>
            <a:r>
              <a:rPr lang="en-VN" dirty="0"/>
              <a:t>So sánh mô hình gửi nhận thông tin  truyền thống và AJAX</a:t>
            </a:r>
          </a:p>
        </p:txBody>
      </p:sp>
      <p:graphicFrame>
        <p:nvGraphicFramePr>
          <p:cNvPr id="6" name="Table 6">
            <a:extLst>
              <a:ext uri="{FF2B5EF4-FFF2-40B4-BE49-F238E27FC236}">
                <a16:creationId xmlns:a16="http://schemas.microsoft.com/office/drawing/2014/main" id="{688C34A0-6E26-5A49-98E2-9784EC8EB528}"/>
              </a:ext>
            </a:extLst>
          </p:cNvPr>
          <p:cNvGraphicFramePr>
            <a:graphicFrameLocks noGrp="1"/>
          </p:cNvGraphicFramePr>
          <p:nvPr>
            <p:extLst>
              <p:ext uri="{D42A27DB-BD31-4B8C-83A1-F6EECF244321}">
                <p14:modId xmlns:p14="http://schemas.microsoft.com/office/powerpoint/2010/main" val="3728493851"/>
              </p:ext>
            </p:extLst>
          </p:nvPr>
        </p:nvGraphicFramePr>
        <p:xfrm>
          <a:off x="728493" y="1799436"/>
          <a:ext cx="10893116" cy="4710240"/>
        </p:xfrm>
        <a:graphic>
          <a:graphicData uri="http://schemas.openxmlformats.org/drawingml/2006/table">
            <a:tbl>
              <a:tblPr firstRow="1" bandRow="1">
                <a:tableStyleId>{5C22544A-7EE6-4342-B048-85BDC9FD1C3A}</a:tableStyleId>
              </a:tblPr>
              <a:tblGrid>
                <a:gridCol w="1956995">
                  <a:extLst>
                    <a:ext uri="{9D8B030D-6E8A-4147-A177-3AD203B41FA5}">
                      <a16:colId xmlns:a16="http://schemas.microsoft.com/office/drawing/2014/main" val="1445552438"/>
                    </a:ext>
                  </a:extLst>
                </a:gridCol>
                <a:gridCol w="3384572">
                  <a:extLst>
                    <a:ext uri="{9D8B030D-6E8A-4147-A177-3AD203B41FA5}">
                      <a16:colId xmlns:a16="http://schemas.microsoft.com/office/drawing/2014/main" val="2270536123"/>
                    </a:ext>
                  </a:extLst>
                </a:gridCol>
                <a:gridCol w="5551549">
                  <a:extLst>
                    <a:ext uri="{9D8B030D-6E8A-4147-A177-3AD203B41FA5}">
                      <a16:colId xmlns:a16="http://schemas.microsoft.com/office/drawing/2014/main" val="2725311035"/>
                    </a:ext>
                  </a:extLst>
                </a:gridCol>
              </a:tblGrid>
              <a:tr h="655680">
                <a:tc>
                  <a:txBody>
                    <a:bodyPr/>
                    <a:lstStyle/>
                    <a:p>
                      <a:r>
                        <a:rPr lang="en-VN" dirty="0"/>
                        <a:t>Quy trình</a:t>
                      </a:r>
                    </a:p>
                  </a:txBody>
                  <a:tcPr/>
                </a:tc>
                <a:tc>
                  <a:txBody>
                    <a:bodyPr/>
                    <a:lstStyle/>
                    <a:p>
                      <a:r>
                        <a:rPr lang="en-VN" dirty="0"/>
                        <a:t>Mô hình truyền thống </a:t>
                      </a:r>
                    </a:p>
                  </a:txBody>
                  <a:tcPr/>
                </a:tc>
                <a:tc>
                  <a:txBody>
                    <a:bodyPr/>
                    <a:lstStyle/>
                    <a:p>
                      <a:r>
                        <a:rPr lang="en-VN" dirty="0"/>
                        <a:t>Ajax</a:t>
                      </a:r>
                    </a:p>
                  </a:txBody>
                  <a:tcPr/>
                </a:tc>
                <a:extLst>
                  <a:ext uri="{0D108BD9-81ED-4DB2-BD59-A6C34878D82A}">
                    <a16:rowId xmlns:a16="http://schemas.microsoft.com/office/drawing/2014/main" val="974113713"/>
                  </a:ext>
                </a:extLst>
              </a:tr>
              <a:tr h="655680">
                <a:tc>
                  <a:txBody>
                    <a:bodyPr/>
                    <a:lstStyle/>
                    <a:p>
                      <a:r>
                        <a:rPr lang="en-VN" dirty="0"/>
                        <a:t>1</a:t>
                      </a:r>
                    </a:p>
                  </a:txBody>
                  <a:tcPr/>
                </a:tc>
                <a:tc>
                  <a:txBody>
                    <a:bodyPr/>
                    <a:lstStyle/>
                    <a:p>
                      <a:r>
                        <a:rPr lang="en-VN" dirty="0"/>
                        <a:t>HTTP được gửi từ trình duyệt lên máy chủ</a:t>
                      </a:r>
                    </a:p>
                  </a:txBody>
                  <a:tcPr/>
                </a:tc>
                <a:tc>
                  <a:txBody>
                    <a:bodyPr/>
                    <a:lstStyle/>
                    <a:p>
                      <a:r>
                        <a:rPr lang="en-VN" dirty="0"/>
                        <a:t>Trình duyệt gọi JS để kích hoạt đối tượng XMLHttpRequest</a:t>
                      </a:r>
                    </a:p>
                  </a:txBody>
                  <a:tcPr/>
                </a:tc>
                <a:extLst>
                  <a:ext uri="{0D108BD9-81ED-4DB2-BD59-A6C34878D82A}">
                    <a16:rowId xmlns:a16="http://schemas.microsoft.com/office/drawing/2014/main" val="1599543415"/>
                  </a:ext>
                </a:extLst>
              </a:tr>
              <a:tr h="655680">
                <a:tc>
                  <a:txBody>
                    <a:bodyPr/>
                    <a:lstStyle/>
                    <a:p>
                      <a:r>
                        <a:rPr lang="en-VN" dirty="0"/>
                        <a:t>2</a:t>
                      </a:r>
                    </a:p>
                  </a:txBody>
                  <a:tcPr/>
                </a:tc>
                <a:tc>
                  <a:txBody>
                    <a:bodyPr/>
                    <a:lstStyle/>
                    <a:p>
                      <a:r>
                        <a:rPr lang="en-VN" dirty="0"/>
                        <a:t>Máy chủ nhận, sau đó truy xuất thông tin trong DB(nếu cần)</a:t>
                      </a:r>
                    </a:p>
                  </a:txBody>
                  <a:tcPr/>
                </a:tc>
                <a:tc>
                  <a:txBody>
                    <a:bodyPr/>
                    <a:lstStyle/>
                    <a:p>
                      <a:r>
                        <a:rPr lang="en-VN" dirty="0"/>
                        <a:t>XMLHttpRequest gửi một yêu cầu lên server thông qua HTTP</a:t>
                      </a:r>
                    </a:p>
                  </a:txBody>
                  <a:tcPr/>
                </a:tc>
                <a:extLst>
                  <a:ext uri="{0D108BD9-81ED-4DB2-BD59-A6C34878D82A}">
                    <a16:rowId xmlns:a16="http://schemas.microsoft.com/office/drawing/2014/main" val="1075065468"/>
                  </a:ext>
                </a:extLst>
              </a:tr>
              <a:tr h="655680">
                <a:tc>
                  <a:txBody>
                    <a:bodyPr/>
                    <a:lstStyle/>
                    <a:p>
                      <a:r>
                        <a:rPr lang="en-VN" dirty="0"/>
                        <a:t>3</a:t>
                      </a:r>
                    </a:p>
                  </a:txBody>
                  <a:tcPr/>
                </a:tc>
                <a:tc>
                  <a:txBody>
                    <a:bodyPr/>
                    <a:lstStyle/>
                    <a:p>
                      <a:r>
                        <a:rPr lang="en-VN" dirty="0"/>
                        <a:t>Máy chủ gửi dữ liệu được yêu cầu lại cho trình duyệt (HTML)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Máy chủ nhận, sau đó truy xuất thông tin trong DB(nếu cần)</a:t>
                      </a:r>
                    </a:p>
                    <a:p>
                      <a:endParaRPr lang="en-VN" dirty="0"/>
                    </a:p>
                  </a:txBody>
                  <a:tcPr/>
                </a:tc>
                <a:extLst>
                  <a:ext uri="{0D108BD9-81ED-4DB2-BD59-A6C34878D82A}">
                    <a16:rowId xmlns:a16="http://schemas.microsoft.com/office/drawing/2014/main" val="422861277"/>
                  </a:ext>
                </a:extLst>
              </a:tr>
              <a:tr h="655680">
                <a:tc>
                  <a:txBody>
                    <a:bodyPr/>
                    <a:lstStyle/>
                    <a:p>
                      <a:r>
                        <a:rPr lang="en-VN" dirty="0"/>
                        <a:t>4</a:t>
                      </a:r>
                    </a:p>
                  </a:txBody>
                  <a:tcPr/>
                </a:tc>
                <a:tc>
                  <a:txBody>
                    <a:bodyPr/>
                    <a:lstStyle/>
                    <a:p>
                      <a:r>
                        <a:rPr lang="en-VN" dirty="0"/>
                        <a:t>Trình duyệt nhận dữ liệu và tải lại trang để hiển thị dữ liệu lên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Máy chủ gửi dữ liệu được yêu cầu lại cho trình duyệt (XML or JSON)</a:t>
                      </a:r>
                    </a:p>
                    <a:p>
                      <a:endParaRPr lang="en-VN" dirty="0"/>
                    </a:p>
                  </a:txBody>
                  <a:tcPr/>
                </a:tc>
                <a:extLst>
                  <a:ext uri="{0D108BD9-81ED-4DB2-BD59-A6C34878D82A}">
                    <a16:rowId xmlns:a16="http://schemas.microsoft.com/office/drawing/2014/main" val="884971996"/>
                  </a:ext>
                </a:extLst>
              </a:tr>
              <a:tr h="655680">
                <a:tc>
                  <a:txBody>
                    <a:bodyPr/>
                    <a:lstStyle/>
                    <a:p>
                      <a:r>
                        <a:rPr lang="en-VN" dirty="0"/>
                        <a:t>5</a:t>
                      </a:r>
                    </a:p>
                  </a:txBody>
                  <a:tcPr/>
                </a:tc>
                <a:tc>
                  <a:txBody>
                    <a:bodyPr/>
                    <a:lstStyle/>
                    <a:p>
                      <a:endParaRPr lang="en-VN" dirty="0"/>
                    </a:p>
                  </a:txBody>
                  <a:tcPr/>
                </a:tc>
                <a:tc>
                  <a:txBody>
                    <a:bodyPr/>
                    <a:lstStyle/>
                    <a:p>
                      <a:r>
                        <a:rPr lang="en-VN" dirty="0"/>
                        <a:t>XMLHttpRequest tiếp nhận dữ liệu và cập nhật dữ liệu lên trang thông qua DOM</a:t>
                      </a:r>
                    </a:p>
                  </a:txBody>
                  <a:tcPr/>
                </a:tc>
                <a:extLst>
                  <a:ext uri="{0D108BD9-81ED-4DB2-BD59-A6C34878D82A}">
                    <a16:rowId xmlns:a16="http://schemas.microsoft.com/office/drawing/2014/main" val="2907926330"/>
                  </a:ext>
                </a:extLst>
              </a:tr>
            </a:tbl>
          </a:graphicData>
        </a:graphic>
      </p:graphicFrame>
    </p:spTree>
    <p:extLst>
      <p:ext uri="{BB962C8B-B14F-4D97-AF65-F5344CB8AC3E}">
        <p14:creationId xmlns:p14="http://schemas.microsoft.com/office/powerpoint/2010/main" val="11258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6F11-EB35-334A-A01D-A78B455C3529}"/>
              </a:ext>
            </a:extLst>
          </p:cNvPr>
          <p:cNvSpPr>
            <a:spLocks noGrp="1"/>
          </p:cNvSpPr>
          <p:nvPr>
            <p:ph type="title"/>
          </p:nvPr>
        </p:nvSpPr>
        <p:spPr/>
        <p:txBody>
          <a:bodyPr>
            <a:normAutofit/>
          </a:bodyPr>
          <a:lstStyle/>
          <a:p>
            <a:r>
              <a:rPr lang="en-VN" dirty="0"/>
              <a:t>Đối tượng XMLHttpRequest</a:t>
            </a:r>
          </a:p>
        </p:txBody>
      </p:sp>
      <p:sp>
        <p:nvSpPr>
          <p:cNvPr id="3" name="Content Placeholder 2">
            <a:extLst>
              <a:ext uri="{FF2B5EF4-FFF2-40B4-BE49-F238E27FC236}">
                <a16:creationId xmlns:a16="http://schemas.microsoft.com/office/drawing/2014/main" id="{412DC302-A443-714F-A749-2B13DCAAE7EF}"/>
              </a:ext>
            </a:extLst>
          </p:cNvPr>
          <p:cNvSpPr>
            <a:spLocks noGrp="1"/>
          </p:cNvSpPr>
          <p:nvPr>
            <p:ph idx="1"/>
          </p:nvPr>
        </p:nvSpPr>
        <p:spPr/>
        <p:txBody>
          <a:bodyPr/>
          <a:lstStyle/>
          <a:p>
            <a:r>
              <a:rPr lang="en-VN" dirty="0"/>
              <a:t>Đối tượng này còn có tên gọi tắt là XHR, đây là một đối tượng trong WEB API cho phép tương tác với server mà không cần tải lại trang </a:t>
            </a:r>
          </a:p>
          <a:p>
            <a:r>
              <a:rPr lang="en-VN" dirty="0"/>
              <a:t>Ví dụ gửi request lên server thông qua XHR </a:t>
            </a:r>
          </a:p>
          <a:p>
            <a:endParaRPr lang="en-VN" dirty="0"/>
          </a:p>
        </p:txBody>
      </p:sp>
      <p:pic>
        <p:nvPicPr>
          <p:cNvPr id="4" name="Picture 3">
            <a:extLst>
              <a:ext uri="{FF2B5EF4-FFF2-40B4-BE49-F238E27FC236}">
                <a16:creationId xmlns:a16="http://schemas.microsoft.com/office/drawing/2014/main" id="{61C5E87E-0843-6943-A464-AFF70A7EECC7}"/>
              </a:ext>
            </a:extLst>
          </p:cNvPr>
          <p:cNvPicPr>
            <a:picLocks noChangeAspect="1"/>
          </p:cNvPicPr>
          <p:nvPr/>
        </p:nvPicPr>
        <p:blipFill>
          <a:blip r:embed="rId2"/>
          <a:stretch>
            <a:fillRect/>
          </a:stretch>
        </p:blipFill>
        <p:spPr>
          <a:xfrm>
            <a:off x="1178969" y="3469208"/>
            <a:ext cx="10356767" cy="2749198"/>
          </a:xfrm>
          <a:prstGeom prst="rect">
            <a:avLst/>
          </a:prstGeom>
        </p:spPr>
      </p:pic>
    </p:spTree>
    <p:extLst>
      <p:ext uri="{BB962C8B-B14F-4D97-AF65-F5344CB8AC3E}">
        <p14:creationId xmlns:p14="http://schemas.microsoft.com/office/powerpoint/2010/main" val="169278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6F11-EB35-334A-A01D-A78B455C3529}"/>
              </a:ext>
            </a:extLst>
          </p:cNvPr>
          <p:cNvSpPr>
            <a:spLocks noGrp="1"/>
          </p:cNvSpPr>
          <p:nvPr>
            <p:ph type="title"/>
          </p:nvPr>
        </p:nvSpPr>
        <p:spPr/>
        <p:txBody>
          <a:bodyPr>
            <a:normAutofit/>
          </a:bodyPr>
          <a:lstStyle/>
          <a:p>
            <a:r>
              <a:rPr lang="en-VN" dirty="0"/>
              <a:t>Ví dụ (tiếp)</a:t>
            </a:r>
          </a:p>
        </p:txBody>
      </p:sp>
      <p:pic>
        <p:nvPicPr>
          <p:cNvPr id="5" name="Picture 4">
            <a:extLst>
              <a:ext uri="{FF2B5EF4-FFF2-40B4-BE49-F238E27FC236}">
                <a16:creationId xmlns:a16="http://schemas.microsoft.com/office/drawing/2014/main" id="{408536C4-09F6-9946-B8A3-68997949F676}"/>
              </a:ext>
            </a:extLst>
          </p:cNvPr>
          <p:cNvPicPr>
            <a:picLocks noChangeAspect="1"/>
          </p:cNvPicPr>
          <p:nvPr/>
        </p:nvPicPr>
        <p:blipFill>
          <a:blip r:embed="rId2"/>
          <a:stretch>
            <a:fillRect/>
          </a:stretch>
        </p:blipFill>
        <p:spPr>
          <a:xfrm>
            <a:off x="1208304" y="2025137"/>
            <a:ext cx="5604783" cy="1670725"/>
          </a:xfrm>
          <a:prstGeom prst="rect">
            <a:avLst/>
          </a:prstGeom>
        </p:spPr>
      </p:pic>
      <p:pic>
        <p:nvPicPr>
          <p:cNvPr id="6" name="Picture 5">
            <a:extLst>
              <a:ext uri="{FF2B5EF4-FFF2-40B4-BE49-F238E27FC236}">
                <a16:creationId xmlns:a16="http://schemas.microsoft.com/office/drawing/2014/main" id="{15C6C1E8-18EB-8C48-8C46-9460DB109CFB}"/>
              </a:ext>
            </a:extLst>
          </p:cNvPr>
          <p:cNvPicPr>
            <a:picLocks noChangeAspect="1"/>
          </p:cNvPicPr>
          <p:nvPr/>
        </p:nvPicPr>
        <p:blipFill>
          <a:blip r:embed="rId3"/>
          <a:stretch>
            <a:fillRect/>
          </a:stretch>
        </p:blipFill>
        <p:spPr>
          <a:xfrm>
            <a:off x="1208304" y="3919678"/>
            <a:ext cx="8647170" cy="225278"/>
          </a:xfrm>
          <a:prstGeom prst="rect">
            <a:avLst/>
          </a:prstGeom>
        </p:spPr>
      </p:pic>
    </p:spTree>
    <p:extLst>
      <p:ext uri="{BB962C8B-B14F-4D97-AF65-F5344CB8AC3E}">
        <p14:creationId xmlns:p14="http://schemas.microsoft.com/office/powerpoint/2010/main" val="135800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FA2A-E779-D748-B57E-25E671AB457B}"/>
              </a:ext>
            </a:extLst>
          </p:cNvPr>
          <p:cNvSpPr>
            <a:spLocks noGrp="1"/>
          </p:cNvSpPr>
          <p:nvPr>
            <p:ph type="title"/>
          </p:nvPr>
        </p:nvSpPr>
        <p:spPr>
          <a:xfrm>
            <a:off x="1066800" y="642594"/>
            <a:ext cx="10058400" cy="600990"/>
          </a:xfrm>
        </p:spPr>
        <p:txBody>
          <a:bodyPr>
            <a:normAutofit fontScale="90000"/>
          </a:bodyPr>
          <a:lstStyle/>
          <a:p>
            <a:r>
              <a:rPr lang="en-US" dirty="0"/>
              <a:t>Http Status code</a:t>
            </a:r>
            <a:endParaRPr lang="en-VN" dirty="0"/>
          </a:p>
        </p:txBody>
      </p:sp>
      <p:sp>
        <p:nvSpPr>
          <p:cNvPr id="3" name="Content Placeholder 2">
            <a:extLst>
              <a:ext uri="{FF2B5EF4-FFF2-40B4-BE49-F238E27FC236}">
                <a16:creationId xmlns:a16="http://schemas.microsoft.com/office/drawing/2014/main" id="{89D7C55D-A2E6-9E4E-A7B5-F4580F74096F}"/>
              </a:ext>
            </a:extLst>
          </p:cNvPr>
          <p:cNvSpPr>
            <a:spLocks noGrp="1"/>
          </p:cNvSpPr>
          <p:nvPr>
            <p:ph idx="1"/>
          </p:nvPr>
        </p:nvSpPr>
        <p:spPr>
          <a:xfrm>
            <a:off x="1066800" y="1389888"/>
            <a:ext cx="9966960" cy="5327904"/>
          </a:xfrm>
        </p:spPr>
        <p:txBody>
          <a:bodyPr/>
          <a:lstStyle/>
          <a:p>
            <a:r>
              <a:rPr lang="en-VN" dirty="0"/>
              <a:t>HTTP status code là các mã trạng thái trả về từ server cho biết trạng thái của một http response, ví dụ như mã 404 rất nổi tiếng cho biết liên kết không tồn tại, khi gửi request lên server, ta có thể thông qua mã status code để biết được request có thành công hay không. Mã status code được chia thành 5 hạng mục bao gồm </a:t>
            </a:r>
          </a:p>
          <a:p>
            <a:r>
              <a:rPr lang="vi-VN" dirty="0"/>
              <a:t>– </a:t>
            </a:r>
            <a:r>
              <a:rPr lang="vi-VN" b="1" dirty="0"/>
              <a:t>1xx (100 – 199): Information responses / Phản hồi thông tin</a:t>
            </a:r>
            <a:r>
              <a:rPr lang="vi-VN" dirty="0"/>
              <a:t> – Yêu cầu đã được chấp nhận và quá trình xử lý yêu cầu của bạn đang được tiếp tục.</a:t>
            </a:r>
          </a:p>
          <a:p>
            <a:r>
              <a:rPr lang="vi-VN" dirty="0"/>
              <a:t>– </a:t>
            </a:r>
            <a:r>
              <a:rPr lang="vi-VN" b="1" dirty="0"/>
              <a:t>2xx (200 – 299): Successful responses / Phản hồi thành công</a:t>
            </a:r>
            <a:r>
              <a:rPr lang="vi-VN" dirty="0"/>
              <a:t> – Yêu cầu của bạn đã được máy chủ tiếp nhận, hiểu và xử lý thành công.</a:t>
            </a:r>
          </a:p>
          <a:p>
            <a:r>
              <a:rPr lang="vi-VN" dirty="0"/>
              <a:t>– </a:t>
            </a:r>
            <a:r>
              <a:rPr lang="vi-VN" b="1" dirty="0"/>
              <a:t>3xx (300 – 399): Redirects / Điều hướng</a:t>
            </a:r>
            <a:r>
              <a:rPr lang="vi-VN" dirty="0"/>
              <a:t> – Phía client cần thực hiện hành động bổ sung để hoàn tất yêu cầu.</a:t>
            </a:r>
          </a:p>
          <a:p>
            <a:r>
              <a:rPr lang="vi-VN" dirty="0"/>
              <a:t>– </a:t>
            </a:r>
            <a:r>
              <a:rPr lang="vi-VN" b="1" dirty="0"/>
              <a:t>4xx (400 – 499): Client errors / Lỗi phía client</a:t>
            </a:r>
            <a:r>
              <a:rPr lang="vi-VN" dirty="0"/>
              <a:t> – Yêu cầu không thể hoàn tất hoặc yêu cầu chứa cú pháp không chính xác. 4xx sẽ hiện ra khi có lỗi từ phía client do không đưa ra yêu cầu hợp lệ.</a:t>
            </a:r>
          </a:p>
          <a:p>
            <a:r>
              <a:rPr lang="vi-VN" dirty="0"/>
              <a:t>– </a:t>
            </a:r>
            <a:r>
              <a:rPr lang="vi-VN" b="1" dirty="0"/>
              <a:t>5xx (500 – 599): Server errors / Lỗi phía máy chủ</a:t>
            </a:r>
            <a:r>
              <a:rPr lang="vi-VN" dirty="0"/>
              <a:t> – Máy chủ không thể hoàn thành yêu cầu được cho là hợp lệ. Khi 5xx xảy ra, bạn chỉ có thể đợi để bên hệ thống máy chủ xử lý xong.</a:t>
            </a:r>
          </a:p>
          <a:p>
            <a:endParaRPr lang="en-VN" dirty="0"/>
          </a:p>
          <a:p>
            <a:endParaRPr lang="en-VN" dirty="0"/>
          </a:p>
        </p:txBody>
      </p:sp>
    </p:spTree>
    <p:extLst>
      <p:ext uri="{BB962C8B-B14F-4D97-AF65-F5344CB8AC3E}">
        <p14:creationId xmlns:p14="http://schemas.microsoft.com/office/powerpoint/2010/main" val="190716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1D8A-BA13-F94D-AADB-D0DDBFA52AB2}"/>
              </a:ext>
            </a:extLst>
          </p:cNvPr>
          <p:cNvSpPr>
            <a:spLocks noGrp="1"/>
          </p:cNvSpPr>
          <p:nvPr>
            <p:ph type="title"/>
          </p:nvPr>
        </p:nvSpPr>
        <p:spPr/>
        <p:txBody>
          <a:bodyPr/>
          <a:lstStyle/>
          <a:p>
            <a:r>
              <a:rPr lang="en-VN" dirty="0"/>
              <a:t>Các kiểu dữ liệu trả về từ server</a:t>
            </a:r>
          </a:p>
        </p:txBody>
      </p:sp>
      <p:sp>
        <p:nvSpPr>
          <p:cNvPr id="3" name="Content Placeholder 2">
            <a:extLst>
              <a:ext uri="{FF2B5EF4-FFF2-40B4-BE49-F238E27FC236}">
                <a16:creationId xmlns:a16="http://schemas.microsoft.com/office/drawing/2014/main" id="{E7CC2F8A-503E-4D4A-88E8-E3AF9CA215C9}"/>
              </a:ext>
            </a:extLst>
          </p:cNvPr>
          <p:cNvSpPr>
            <a:spLocks noGrp="1"/>
          </p:cNvSpPr>
          <p:nvPr>
            <p:ph idx="1"/>
          </p:nvPr>
        </p:nvSpPr>
        <p:spPr/>
        <p:txBody>
          <a:bodyPr/>
          <a:lstStyle/>
          <a:p>
            <a:r>
              <a:rPr lang="en-VN" dirty="0"/>
              <a:t>Server có thể trả về dữ liệu dưới bất kỳ định dạng nào: XML, HTML, JSON, image, …</a:t>
            </a:r>
          </a:p>
          <a:p>
            <a:r>
              <a:rPr lang="en-US" dirty="0" err="1"/>
              <a:t>Trước</a:t>
            </a:r>
            <a:r>
              <a:rPr lang="en-US" dirty="0"/>
              <a:t> </a:t>
            </a:r>
            <a:r>
              <a:rPr lang="en-VN" dirty="0"/>
              <a:t>đây người ta thường sử dụng XML làm cấu trúc mang dữ liệu nhưng việc phân tích và bóc tách dữ liệu từ XML quá phức tạp nên hiện nay hầu hết dữ liệu sẽ được trả về dưới cấu trúc của JSON</a:t>
            </a:r>
          </a:p>
          <a:p>
            <a:r>
              <a:rPr lang="en-VN" dirty="0"/>
              <a:t>JSON là viết tắt của JavaScript notation, nó là một định dạng file tập hợp các đối tượng JavaSCript</a:t>
            </a:r>
          </a:p>
        </p:txBody>
      </p:sp>
    </p:spTree>
    <p:extLst>
      <p:ext uri="{BB962C8B-B14F-4D97-AF65-F5344CB8AC3E}">
        <p14:creationId xmlns:p14="http://schemas.microsoft.com/office/powerpoint/2010/main" val="29626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4516-0353-D747-82D1-5CCC3F6D2210}"/>
              </a:ext>
            </a:extLst>
          </p:cNvPr>
          <p:cNvSpPr>
            <a:spLocks noGrp="1"/>
          </p:cNvSpPr>
          <p:nvPr>
            <p:ph type="title"/>
          </p:nvPr>
        </p:nvSpPr>
        <p:spPr/>
        <p:txBody>
          <a:bodyPr/>
          <a:lstStyle/>
          <a:p>
            <a:r>
              <a:rPr lang="en-VN" dirty="0"/>
              <a:t>Demo về nhận dữ liệu json </a:t>
            </a:r>
          </a:p>
        </p:txBody>
      </p:sp>
      <p:sp>
        <p:nvSpPr>
          <p:cNvPr id="3" name="Content Placeholder 2">
            <a:extLst>
              <a:ext uri="{FF2B5EF4-FFF2-40B4-BE49-F238E27FC236}">
                <a16:creationId xmlns:a16="http://schemas.microsoft.com/office/drawing/2014/main" id="{3A8D466D-A92C-C641-887F-6B432A6B18CD}"/>
              </a:ext>
            </a:extLst>
          </p:cNvPr>
          <p:cNvSpPr>
            <a:spLocks noGrp="1"/>
          </p:cNvSpPr>
          <p:nvPr>
            <p:ph idx="1"/>
          </p:nvPr>
        </p:nvSpPr>
        <p:spPr/>
        <p:txBody>
          <a:bodyPr/>
          <a:lstStyle/>
          <a:p>
            <a:r>
              <a:rPr lang="en-VN" dirty="0"/>
              <a:t>Giáo vien demo về nhận dữ liệu json</a:t>
            </a:r>
          </a:p>
        </p:txBody>
      </p:sp>
    </p:spTree>
    <p:extLst>
      <p:ext uri="{BB962C8B-B14F-4D97-AF65-F5344CB8AC3E}">
        <p14:creationId xmlns:p14="http://schemas.microsoft.com/office/powerpoint/2010/main" val="1022294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2562</TotalTime>
  <Words>1549</Words>
  <Application>Microsoft Macintosh PowerPoint</Application>
  <PresentationFormat>Widescreen</PresentationFormat>
  <Paragraphs>121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Garamond</vt:lpstr>
      <vt:lpstr>Verdana</vt:lpstr>
      <vt:lpstr>Savon</vt:lpstr>
      <vt:lpstr>AJAX VÀ AXIOS</vt:lpstr>
      <vt:lpstr>Tổng quan</vt:lpstr>
      <vt:lpstr>AJAX là gì ?</vt:lpstr>
      <vt:lpstr>So sánh mô hình gửi nhận thông tin  truyền thống và AJAX</vt:lpstr>
      <vt:lpstr>Đối tượng XMLHttpRequest</vt:lpstr>
      <vt:lpstr>Ví dụ (tiếp)</vt:lpstr>
      <vt:lpstr>Http Status code</vt:lpstr>
      <vt:lpstr>Các kiểu dữ liệu trả về từ server</vt:lpstr>
      <vt:lpstr>Demo về nhận dữ liệu json </vt:lpstr>
      <vt:lpstr>Axios là gì ?</vt:lpstr>
      <vt:lpstr>Cài đặt Axios</vt:lpstr>
      <vt:lpstr>Gửi HTTP GET lên server thông qua Axios</vt:lpstr>
      <vt:lpstr>Gửi HTTP POST lên server thông qua Axios </vt:lpstr>
      <vt:lpstr>Response Schema</vt:lpstr>
      <vt:lpstr>Response schema</vt:lpstr>
      <vt:lpstr>Demo </vt:lpstr>
      <vt:lpstr>Cấu hình toàn cục cho Axios</vt:lpstr>
      <vt:lpstr>Axios instance</vt:lpstr>
      <vt:lpstr>Demo về tạo và sử dụng Axios instance</vt:lpstr>
      <vt:lpstr>Cấu hình interceptor</vt:lpstr>
      <vt:lpstr>Inteceptors Request</vt:lpstr>
      <vt:lpstr>Interceptors Response</vt:lpstr>
      <vt:lpstr>Demo về Interceptor</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REACTJS</dc:title>
  <dc:creator>Microsoft Office User</dc:creator>
  <cp:lastModifiedBy>Microsoft Office User</cp:lastModifiedBy>
  <cp:revision>329</cp:revision>
  <dcterms:created xsi:type="dcterms:W3CDTF">2021-06-13T14:29:28Z</dcterms:created>
  <dcterms:modified xsi:type="dcterms:W3CDTF">2021-07-05T04:22:12Z</dcterms:modified>
</cp:coreProperties>
</file>